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1"/>
  </p:notesMasterIdLst>
  <p:handoutMasterIdLst>
    <p:handoutMasterId r:id="rId52"/>
  </p:handoutMasterIdLst>
  <p:sldIdLst>
    <p:sldId id="281" r:id="rId5"/>
    <p:sldId id="294" r:id="rId6"/>
    <p:sldId id="330" r:id="rId7"/>
    <p:sldId id="337" r:id="rId8"/>
    <p:sldId id="283" r:id="rId9"/>
    <p:sldId id="293" r:id="rId10"/>
    <p:sldId id="325" r:id="rId11"/>
    <p:sldId id="295" r:id="rId12"/>
    <p:sldId id="297" r:id="rId13"/>
    <p:sldId id="298" r:id="rId14"/>
    <p:sldId id="299" r:id="rId15"/>
    <p:sldId id="300" r:id="rId16"/>
    <p:sldId id="301" r:id="rId17"/>
    <p:sldId id="302" r:id="rId18"/>
    <p:sldId id="284" r:id="rId19"/>
    <p:sldId id="303" r:id="rId20"/>
    <p:sldId id="304" r:id="rId21"/>
    <p:sldId id="305" r:id="rId22"/>
    <p:sldId id="329" r:id="rId23"/>
    <p:sldId id="306" r:id="rId24"/>
    <p:sldId id="286" r:id="rId25"/>
    <p:sldId id="307" r:id="rId26"/>
    <p:sldId id="308" r:id="rId27"/>
    <p:sldId id="309" r:id="rId28"/>
    <p:sldId id="288" r:id="rId29"/>
    <p:sldId id="311" r:id="rId30"/>
    <p:sldId id="287" r:id="rId31"/>
    <p:sldId id="312" r:id="rId32"/>
    <p:sldId id="313" r:id="rId33"/>
    <p:sldId id="314" r:id="rId34"/>
    <p:sldId id="315" r:id="rId35"/>
    <p:sldId id="316" r:id="rId36"/>
    <p:sldId id="326" r:id="rId37"/>
    <p:sldId id="289" r:id="rId38"/>
    <p:sldId id="317" r:id="rId39"/>
    <p:sldId id="318" r:id="rId40"/>
    <p:sldId id="319" r:id="rId41"/>
    <p:sldId id="320" r:id="rId42"/>
    <p:sldId id="321" r:id="rId43"/>
    <p:sldId id="327" r:id="rId44"/>
    <p:sldId id="292" r:id="rId45"/>
    <p:sldId id="290" r:id="rId46"/>
    <p:sldId id="322" r:id="rId47"/>
    <p:sldId id="323" r:id="rId48"/>
    <p:sldId id="328" r:id="rId49"/>
    <p:sldId id="331" r:id="rId5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652"/>
    <a:srgbClr val="ECECEC"/>
    <a:srgbClr val="FFDE17"/>
    <a:srgbClr val="84BA41"/>
    <a:srgbClr val="297239"/>
    <a:srgbClr val="57A672"/>
    <a:srgbClr val="B2DDC9"/>
    <a:srgbClr val="011E3B"/>
    <a:srgbClr val="D61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98EDC-B1E2-4C0B-81E8-C0110A7FF10E}" v="1" dt="2022-03-04T10:17:41.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01" autoAdjust="0"/>
    <p:restoredTop sz="94972"/>
  </p:normalViewPr>
  <p:slideViewPr>
    <p:cSldViewPr snapToGrid="0" snapToObjects="1">
      <p:cViewPr varScale="1">
        <p:scale>
          <a:sx n="41" d="100"/>
          <a:sy n="41" d="100"/>
        </p:scale>
        <p:origin x="1688" y="48"/>
      </p:cViewPr>
      <p:guideLst>
        <p:guide orient="horz" pos="3342"/>
        <p:guide pos="2358"/>
      </p:guideLst>
    </p:cSldViewPr>
  </p:slideViewPr>
  <p:outlineViewPr>
    <p:cViewPr>
      <p:scale>
        <a:sx n="33" d="100"/>
        <a:sy n="33" d="100"/>
      </p:scale>
      <p:origin x="0" y="-19728"/>
    </p:cViewPr>
  </p:outlineViewPr>
  <p:notesTextViewPr>
    <p:cViewPr>
      <p:scale>
        <a:sx n="1" d="1"/>
        <a:sy n="1" d="1"/>
      </p:scale>
      <p:origin x="0" y="0"/>
    </p:cViewPr>
  </p:notesTextViewPr>
  <p:sorterViewPr>
    <p:cViewPr>
      <p:scale>
        <a:sx n="60" d="100"/>
        <a:sy n="60" d="100"/>
      </p:scale>
      <p:origin x="0" y="-1243"/>
    </p:cViewPr>
  </p:sorterViewPr>
  <p:notesViewPr>
    <p:cSldViewPr snapToGrid="0" snapToObjects="1" showGuides="1">
      <p:cViewPr varScale="1">
        <p:scale>
          <a:sx n="71" d="100"/>
          <a:sy n="71" d="100"/>
        </p:scale>
        <p:origin x="23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3/4/2022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3/4/2022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41</a:t>
            </a:fld>
            <a:endParaRPr lang="en-US" dirty="0"/>
          </a:p>
        </p:txBody>
      </p:sp>
    </p:spTree>
    <p:extLst>
      <p:ext uri="{BB962C8B-B14F-4D97-AF65-F5344CB8AC3E}">
        <p14:creationId xmlns:p14="http://schemas.microsoft.com/office/powerpoint/2010/main" val="3632428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inglehub.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inglehub.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55329-268B-1342-981D-72CA2C15F3F8}"/>
              </a:ext>
            </a:extLst>
          </p:cNvPr>
          <p:cNvSpPr/>
          <p:nvPr userDrawn="1"/>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Rectangle 3">
            <a:extLst>
              <a:ext uri="{FF2B5EF4-FFF2-40B4-BE49-F238E27FC236}">
                <a16:creationId xmlns:a16="http://schemas.microsoft.com/office/drawing/2014/main" id="{7876BE0F-A2D8-0345-B1C9-7AED755FB077}"/>
              </a:ext>
            </a:extLst>
          </p:cNvPr>
          <p:cNvSpPr/>
          <p:nvPr userDrawn="1"/>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5" name="Group 4">
            <a:extLst>
              <a:ext uri="{FF2B5EF4-FFF2-40B4-BE49-F238E27FC236}">
                <a16:creationId xmlns:a16="http://schemas.microsoft.com/office/drawing/2014/main" id="{29397088-AA28-7C4C-8AB4-6A7A5EBD421E}"/>
              </a:ext>
            </a:extLst>
          </p:cNvPr>
          <p:cNvGrpSpPr/>
          <p:nvPr userDrawn="1"/>
        </p:nvGrpSpPr>
        <p:grpSpPr>
          <a:xfrm>
            <a:off x="777567" y="9624658"/>
            <a:ext cx="1437765" cy="456750"/>
            <a:chOff x="5423331" y="9058898"/>
            <a:chExt cx="2158773" cy="685800"/>
          </a:xfrm>
        </p:grpSpPr>
        <p:sp>
          <p:nvSpPr>
            <p:cNvPr id="6" name="Rectangle 5">
              <a:extLst>
                <a:ext uri="{FF2B5EF4-FFF2-40B4-BE49-F238E27FC236}">
                  <a16:creationId xmlns:a16="http://schemas.microsoft.com/office/drawing/2014/main" id="{F6B07749-C9B8-E744-A9BD-C4045DEB36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7" name="Picture 6">
              <a:extLst>
                <a:ext uri="{FF2B5EF4-FFF2-40B4-BE49-F238E27FC236}">
                  <a16:creationId xmlns:a16="http://schemas.microsoft.com/office/drawing/2014/main" id="{82614217-04C2-6244-ACEF-D807AB0DD44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AD3BB870-6151-3E41-AECA-541919370BE6}"/>
              </a:ext>
            </a:extLst>
          </p:cNvPr>
          <p:cNvSpPr/>
          <p:nvPr userDrawn="1"/>
        </p:nvSpPr>
        <p:spPr>
          <a:xfrm>
            <a:off x="1" y="0"/>
            <a:ext cx="7559674" cy="7452166"/>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Text, logo&#10;&#10;Description automatically generated">
            <a:extLst>
              <a:ext uri="{FF2B5EF4-FFF2-40B4-BE49-F238E27FC236}">
                <a16:creationId xmlns:a16="http://schemas.microsoft.com/office/drawing/2014/main" id="{4FD2FFE4-9FF7-8D44-9265-43BCAAA36C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7080" y="7937494"/>
            <a:ext cx="3564307" cy="2190656"/>
          </a:xfrm>
          <a:prstGeom prst="rect">
            <a:avLst/>
          </a:prstGeom>
        </p:spPr>
      </p:pic>
      <p:sp>
        <p:nvSpPr>
          <p:cNvPr id="11" name="Rectangle 10">
            <a:extLst>
              <a:ext uri="{FF2B5EF4-FFF2-40B4-BE49-F238E27FC236}">
                <a16:creationId xmlns:a16="http://schemas.microsoft.com/office/drawing/2014/main" id="{DB152DEC-67AF-BA4C-BA2A-A60147B62D6F}"/>
              </a:ext>
            </a:extLst>
          </p:cNvPr>
          <p:cNvSpPr/>
          <p:nvPr userDrawn="1"/>
        </p:nvSpPr>
        <p:spPr>
          <a:xfrm>
            <a:off x="777567" y="-1"/>
            <a:ext cx="879282" cy="91440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4" name="Text Placeholder 32">
            <a:extLst>
              <a:ext uri="{FF2B5EF4-FFF2-40B4-BE49-F238E27FC236}">
                <a16:creationId xmlns:a16="http://schemas.microsoft.com/office/drawing/2014/main" id="{2E6E5EC3-CCFC-7C4D-99E6-6CDF0D00ADA8}"/>
              </a:ext>
            </a:extLst>
          </p:cNvPr>
          <p:cNvSpPr>
            <a:spLocks noGrp="1"/>
          </p:cNvSpPr>
          <p:nvPr>
            <p:ph type="body" sz="quarter" idx="47" hasCustomPrompt="1"/>
          </p:nvPr>
        </p:nvSpPr>
        <p:spPr>
          <a:xfrm rot="16200000">
            <a:off x="-1516598" y="3656202"/>
            <a:ext cx="5467612" cy="879282"/>
          </a:xfrm>
          <a:prstGeom prst="rect">
            <a:avLst/>
          </a:prstGeom>
        </p:spPr>
        <p:txBody>
          <a:bodyPr anchor="ctr">
            <a:noAutofit/>
          </a:bodyPr>
          <a:lstStyle>
            <a:lvl1pPr marL="0" indent="0" algn="l">
              <a:buNone/>
              <a:defRPr sz="4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COMPENDIUM OF</a:t>
            </a:r>
            <a:endParaRPr lang="en-US" dirty="0"/>
          </a:p>
        </p:txBody>
      </p:sp>
      <p:sp>
        <p:nvSpPr>
          <p:cNvPr id="18" name="Text Placeholder 32">
            <a:extLst>
              <a:ext uri="{FF2B5EF4-FFF2-40B4-BE49-F238E27FC236}">
                <a16:creationId xmlns:a16="http://schemas.microsoft.com/office/drawing/2014/main" id="{CA93A47A-54AE-AB45-902F-9EB51F7EE28C}"/>
              </a:ext>
            </a:extLst>
          </p:cNvPr>
          <p:cNvSpPr>
            <a:spLocks noGrp="1"/>
          </p:cNvSpPr>
          <p:nvPr>
            <p:ph type="body" sz="quarter" idx="48" hasCustomPrompt="1"/>
          </p:nvPr>
        </p:nvSpPr>
        <p:spPr>
          <a:xfrm>
            <a:off x="1847537" y="2277022"/>
            <a:ext cx="5467612" cy="879282"/>
          </a:xfrm>
          <a:prstGeom prst="rect">
            <a:avLst/>
          </a:prstGeom>
        </p:spPr>
        <p:txBody>
          <a:bodyPr anchor="ctr">
            <a:noAutofit/>
          </a:bodyPr>
          <a:lstStyle>
            <a:lvl1pPr marL="0" indent="0" algn="l">
              <a:buNone/>
              <a:defRPr sz="11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SOCIAL</a:t>
            </a:r>
            <a:endParaRPr lang="en-US" dirty="0"/>
          </a:p>
        </p:txBody>
      </p:sp>
      <p:sp>
        <p:nvSpPr>
          <p:cNvPr id="19" name="Text Placeholder 32">
            <a:extLst>
              <a:ext uri="{FF2B5EF4-FFF2-40B4-BE49-F238E27FC236}">
                <a16:creationId xmlns:a16="http://schemas.microsoft.com/office/drawing/2014/main" id="{8F5DF982-0544-6E46-8381-760B05D38EA0}"/>
              </a:ext>
            </a:extLst>
          </p:cNvPr>
          <p:cNvSpPr>
            <a:spLocks noGrp="1"/>
          </p:cNvSpPr>
          <p:nvPr>
            <p:ph type="body" sz="quarter" idx="49" hasCustomPrompt="1"/>
          </p:nvPr>
        </p:nvSpPr>
        <p:spPr>
          <a:xfrm>
            <a:off x="1847537" y="3603601"/>
            <a:ext cx="5467612" cy="879282"/>
          </a:xfrm>
          <a:prstGeom prst="rect">
            <a:avLst/>
          </a:prstGeom>
        </p:spPr>
        <p:txBody>
          <a:bodyPr anchor="ctr">
            <a:noAutofit/>
          </a:bodyPr>
          <a:lstStyle>
            <a:lvl1pPr marL="0" indent="0" algn="l">
              <a:lnSpc>
                <a:spcPts val="5800"/>
              </a:lnSpc>
              <a:spcBef>
                <a:spcPts val="0"/>
              </a:spcBef>
              <a:buNone/>
              <a:defRPr sz="60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PRESCRIBING</a:t>
            </a:r>
          </a:p>
          <a:p>
            <a:pPr lvl="0"/>
            <a:r>
              <a:rPr lang="en-GB" dirty="0"/>
              <a:t>COMMUNITY</a:t>
            </a:r>
            <a:endParaRPr lang="en-US" dirty="0"/>
          </a:p>
        </p:txBody>
      </p:sp>
      <p:sp>
        <p:nvSpPr>
          <p:cNvPr id="20" name="Text Placeholder 32">
            <a:extLst>
              <a:ext uri="{FF2B5EF4-FFF2-40B4-BE49-F238E27FC236}">
                <a16:creationId xmlns:a16="http://schemas.microsoft.com/office/drawing/2014/main" id="{C3FC3B18-D4E0-D94B-8AA2-C2DD98ED8121}"/>
              </a:ext>
            </a:extLst>
          </p:cNvPr>
          <p:cNvSpPr>
            <a:spLocks noGrp="1"/>
          </p:cNvSpPr>
          <p:nvPr>
            <p:ph type="body" sz="quarter" idx="50" hasCustomPrompt="1"/>
          </p:nvPr>
        </p:nvSpPr>
        <p:spPr>
          <a:xfrm>
            <a:off x="1847537" y="4946749"/>
            <a:ext cx="5467612" cy="879282"/>
          </a:xfrm>
          <a:prstGeom prst="rect">
            <a:avLst/>
          </a:prstGeom>
        </p:spPr>
        <p:txBody>
          <a:bodyPr anchor="ctr">
            <a:noAutofit/>
          </a:bodyPr>
          <a:lstStyle>
            <a:lvl1pPr marL="0" indent="0" algn="l">
              <a:buNone/>
              <a:defRPr sz="16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CARE</a:t>
            </a:r>
            <a:endParaRPr lang="en-US" dirty="0"/>
          </a:p>
        </p:txBody>
      </p:sp>
      <p:sp>
        <p:nvSpPr>
          <p:cNvPr id="21" name="Text Placeholder 32">
            <a:extLst>
              <a:ext uri="{FF2B5EF4-FFF2-40B4-BE49-F238E27FC236}">
                <a16:creationId xmlns:a16="http://schemas.microsoft.com/office/drawing/2014/main" id="{5A7AFD27-9C79-EE49-A496-D89DCAE25118}"/>
              </a:ext>
            </a:extLst>
          </p:cNvPr>
          <p:cNvSpPr>
            <a:spLocks noGrp="1"/>
          </p:cNvSpPr>
          <p:nvPr>
            <p:ph type="body" sz="quarter" idx="51" hasCustomPrompt="1"/>
          </p:nvPr>
        </p:nvSpPr>
        <p:spPr>
          <a:xfrm>
            <a:off x="1847537" y="6135957"/>
            <a:ext cx="5467612" cy="879282"/>
          </a:xfrm>
          <a:prstGeom prst="rect">
            <a:avLst/>
          </a:prstGeom>
        </p:spPr>
        <p:txBody>
          <a:bodyPr anchor="ctr">
            <a:noAutofit/>
          </a:bodyPr>
          <a:lstStyle>
            <a:lvl1pPr marL="0" indent="0" algn="l">
              <a:lnSpc>
                <a:spcPts val="5800"/>
              </a:lnSpc>
              <a:spcBef>
                <a:spcPts val="0"/>
              </a:spcBef>
              <a:buNone/>
              <a:defRPr sz="6000" b="1" i="0" spc="0" baseline="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PROJECT</a:t>
            </a:r>
            <a:endParaRPr lang="en-US" dirty="0"/>
          </a:p>
        </p:txBody>
      </p:sp>
    </p:spTree>
    <p:extLst>
      <p:ext uri="{BB962C8B-B14F-4D97-AF65-F5344CB8AC3E}">
        <p14:creationId xmlns:p14="http://schemas.microsoft.com/office/powerpoint/2010/main" val="395701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se Study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1" y="-9957"/>
            <a:ext cx="7559675" cy="1623216"/>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5661" y="1613259"/>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6533" y="1715112"/>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6532" y="2739178"/>
            <a:ext cx="6666609" cy="613852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404004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3" y="1036320"/>
            <a:ext cx="7559675" cy="10334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164812"/>
            <a:ext cx="5968639" cy="859209"/>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4395456" y="227265"/>
            <a:ext cx="3164218" cy="2220967"/>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5061495" y="416351"/>
            <a:ext cx="2498180" cy="1653390"/>
          </a:xfrm>
          <a:prstGeom prst="rect">
            <a:avLst/>
          </a:prstGeom>
          <a:solidFill>
            <a:schemeClr val="bg1">
              <a:lumMod val="75000"/>
            </a:schemeClr>
          </a:solidFill>
        </p:spPr>
        <p:txBody>
          <a:bodyPr anchor="ctr">
            <a:normAutofit/>
          </a:bodyPr>
          <a:lstStyle>
            <a:lvl1pPr marL="0" indent="0" algn="ctr">
              <a:buNone/>
              <a:defRPr sz="900">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200362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FA69E01-55C6-F54E-97AF-93917CFE0E98}"/>
              </a:ext>
            </a:extLst>
          </p:cNvPr>
          <p:cNvGrpSpPr/>
          <p:nvPr userDrawn="1"/>
        </p:nvGrpSpPr>
        <p:grpSpPr>
          <a:xfrm>
            <a:off x="-267091" y="293053"/>
            <a:ext cx="9725658" cy="10398759"/>
            <a:chOff x="0" y="0"/>
            <a:chExt cx="9726198" cy="10399357"/>
          </a:xfrm>
        </p:grpSpPr>
        <p:sp>
          <p:nvSpPr>
            <p:cNvPr id="14" name="Rectangle 13">
              <a:extLst>
                <a:ext uri="{FF2B5EF4-FFF2-40B4-BE49-F238E27FC236}">
                  <a16:creationId xmlns:a16="http://schemas.microsoft.com/office/drawing/2014/main" id="{2AC90E15-C10A-DF4B-BBE3-F640551CA21A}"/>
                </a:ext>
              </a:extLst>
            </p:cNvPr>
            <p:cNvSpPr/>
            <p:nvPr/>
          </p:nvSpPr>
          <p:spPr>
            <a:xfrm>
              <a:off x="0" y="0"/>
              <a:ext cx="7679055" cy="647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nvGrpSpPr>
            <p:cNvPr id="15" name="Group 14">
              <a:extLst>
                <a:ext uri="{FF2B5EF4-FFF2-40B4-BE49-F238E27FC236}">
                  <a16:creationId xmlns:a16="http://schemas.microsoft.com/office/drawing/2014/main" id="{0F70096B-65A7-484A-BBD4-CBA36B5474CB}"/>
                </a:ext>
              </a:extLst>
            </p:cNvPr>
            <p:cNvGrpSpPr/>
            <p:nvPr/>
          </p:nvGrpSpPr>
          <p:grpSpPr>
            <a:xfrm>
              <a:off x="1082351" y="1399593"/>
              <a:ext cx="8643847" cy="4999527"/>
              <a:chOff x="-343085" y="2"/>
              <a:chExt cx="8691531" cy="5026848"/>
            </a:xfrm>
          </p:grpSpPr>
          <p:sp>
            <p:nvSpPr>
              <p:cNvPr id="34" name="Freeform 33">
                <a:extLst>
                  <a:ext uri="{FF2B5EF4-FFF2-40B4-BE49-F238E27FC236}">
                    <a16:creationId xmlns:a16="http://schemas.microsoft.com/office/drawing/2014/main" id="{2F559395-FA6B-7A4B-B6F4-1889A54AD385}"/>
                  </a:ext>
                </a:extLst>
              </p:cNvPr>
              <p:cNvSpPr>
                <a:spLocks/>
              </p:cNvSpPr>
              <p:nvPr/>
            </p:nvSpPr>
            <p:spPr bwMode="auto">
              <a:xfrm>
                <a:off x="4550312" y="390511"/>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36" name="Freeform 35">
                <a:extLst>
                  <a:ext uri="{FF2B5EF4-FFF2-40B4-BE49-F238E27FC236}">
                    <a16:creationId xmlns:a16="http://schemas.microsoft.com/office/drawing/2014/main" id="{39C251D5-BD21-1B45-BFE8-A2F80CE79765}"/>
                  </a:ext>
                </a:extLst>
              </p:cNvPr>
              <p:cNvSpPr>
                <a:spLocks/>
              </p:cNvSpPr>
              <p:nvPr/>
            </p:nvSpPr>
            <p:spPr bwMode="auto">
              <a:xfrm>
                <a:off x="557545" y="1315049"/>
                <a:ext cx="7790901"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16510" cap="rnd">
                <a:solidFill>
                  <a:schemeClr val="tx1">
                    <a:lumMod val="75000"/>
                  </a:schemeClr>
                </a:solidFill>
                <a:prstDash val="solid"/>
                <a:round/>
                <a:headEnd/>
                <a:tailEnd/>
              </a:ln>
            </p:spPr>
            <p:txBody>
              <a:bodyPr/>
              <a:lstStyle/>
              <a:p>
                <a:endParaRPr lang="en-GB"/>
              </a:p>
            </p:txBody>
          </p:sp>
          <p:grpSp>
            <p:nvGrpSpPr>
              <p:cNvPr id="37" name="Group 36">
                <a:extLst>
                  <a:ext uri="{FF2B5EF4-FFF2-40B4-BE49-F238E27FC236}">
                    <a16:creationId xmlns:a16="http://schemas.microsoft.com/office/drawing/2014/main" id="{7E6388E6-B7F4-724C-B590-EEE8FE9C3932}"/>
                  </a:ext>
                </a:extLst>
              </p:cNvPr>
              <p:cNvGrpSpPr/>
              <p:nvPr/>
            </p:nvGrpSpPr>
            <p:grpSpPr>
              <a:xfrm>
                <a:off x="3828509" y="2"/>
                <a:ext cx="2025224" cy="5026848"/>
                <a:chOff x="3828511" y="0"/>
                <a:chExt cx="2397125" cy="5949950"/>
              </a:xfrm>
            </p:grpSpPr>
            <p:grpSp>
              <p:nvGrpSpPr>
                <p:cNvPr id="42" name="Group 41">
                  <a:extLst>
                    <a:ext uri="{FF2B5EF4-FFF2-40B4-BE49-F238E27FC236}">
                      <a16:creationId xmlns:a16="http://schemas.microsoft.com/office/drawing/2014/main" id="{FEDEC6AC-8E14-2B48-A218-BE45E5A60C5F}"/>
                    </a:ext>
                  </a:extLst>
                </p:cNvPr>
                <p:cNvGrpSpPr>
                  <a:grpSpLocks/>
                </p:cNvGrpSpPr>
                <p:nvPr/>
              </p:nvGrpSpPr>
              <p:grpSpPr bwMode="auto">
                <a:xfrm>
                  <a:off x="4641116" y="3259137"/>
                  <a:ext cx="946150" cy="2690813"/>
                  <a:chOff x="4641116" y="3259137"/>
                  <a:chExt cx="946150" cy="2690813"/>
                </a:xfrm>
                <a:solidFill>
                  <a:srgbClr val="FFC652"/>
                </a:solidFill>
              </p:grpSpPr>
              <p:sp>
                <p:nvSpPr>
                  <p:cNvPr id="69" name="Freeform 68">
                    <a:extLst>
                      <a:ext uri="{FF2B5EF4-FFF2-40B4-BE49-F238E27FC236}">
                        <a16:creationId xmlns:a16="http://schemas.microsoft.com/office/drawing/2014/main" id="{4E5CE749-C5E7-E84B-BDCE-63DFF6525C97}"/>
                      </a:ext>
                    </a:extLst>
                  </p:cNvPr>
                  <p:cNvSpPr>
                    <a:spLocks/>
                  </p:cNvSpPr>
                  <p:nvPr/>
                </p:nvSpPr>
                <p:spPr bwMode="auto">
                  <a:xfrm>
                    <a:off x="4641116" y="3259137"/>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chemeClr val="tx1"/>
                    </a:solidFill>
                    <a:round/>
                    <a:headEnd/>
                    <a:tailEnd/>
                  </a:ln>
                </p:spPr>
                <p:txBody>
                  <a:bodyPr/>
                  <a:lstStyle/>
                  <a:p>
                    <a:endParaRPr lang="en-GB"/>
                  </a:p>
                </p:txBody>
              </p:sp>
              <p:sp>
                <p:nvSpPr>
                  <p:cNvPr id="70" name="Freeform 69">
                    <a:extLst>
                      <a:ext uri="{FF2B5EF4-FFF2-40B4-BE49-F238E27FC236}">
                        <a16:creationId xmlns:a16="http://schemas.microsoft.com/office/drawing/2014/main" id="{04F8DFF1-BD88-2248-B4CA-80ACFFAC721C}"/>
                      </a:ext>
                    </a:extLst>
                  </p:cNvPr>
                  <p:cNvSpPr>
                    <a:spLocks/>
                  </p:cNvSpPr>
                  <p:nvPr/>
                </p:nvSpPr>
                <p:spPr bwMode="auto">
                  <a:xfrm>
                    <a:off x="4641116" y="3259137"/>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solidFill>
                    <a:prstDash val="solid"/>
                    <a:miter lim="800000"/>
                    <a:headEnd/>
                    <a:tailEnd/>
                  </a:ln>
                </p:spPr>
                <p:txBody>
                  <a:bodyPr/>
                  <a:lstStyle/>
                  <a:p>
                    <a:endParaRPr lang="en-GB"/>
                  </a:p>
                </p:txBody>
              </p:sp>
              <p:sp>
                <p:nvSpPr>
                  <p:cNvPr id="71" name="Freeform 70">
                    <a:extLst>
                      <a:ext uri="{FF2B5EF4-FFF2-40B4-BE49-F238E27FC236}">
                        <a16:creationId xmlns:a16="http://schemas.microsoft.com/office/drawing/2014/main" id="{163FB7D8-F554-3D43-B180-140564C10E7A}"/>
                      </a:ext>
                    </a:extLst>
                  </p:cNvPr>
                  <p:cNvSpPr>
                    <a:spLocks/>
                  </p:cNvSpPr>
                  <p:nvPr/>
                </p:nvSpPr>
                <p:spPr bwMode="auto">
                  <a:xfrm>
                    <a:off x="4796691" y="3262312"/>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solidFill>
                    <a:prstDash val="solid"/>
                    <a:miter lim="800000"/>
                    <a:headEnd/>
                    <a:tailEnd/>
                  </a:ln>
                </p:spPr>
                <p:txBody>
                  <a:bodyPr/>
                  <a:lstStyle/>
                  <a:p>
                    <a:endParaRPr lang="en-GB"/>
                  </a:p>
                </p:txBody>
              </p:sp>
              <p:sp>
                <p:nvSpPr>
                  <p:cNvPr id="72" name="Freeform 71">
                    <a:extLst>
                      <a:ext uri="{FF2B5EF4-FFF2-40B4-BE49-F238E27FC236}">
                        <a16:creationId xmlns:a16="http://schemas.microsoft.com/office/drawing/2014/main" id="{CA07C700-D11D-7E43-9D28-228C479FE1AD}"/>
                      </a:ext>
                    </a:extLst>
                  </p:cNvPr>
                  <p:cNvSpPr>
                    <a:spLocks/>
                  </p:cNvSpPr>
                  <p:nvPr/>
                </p:nvSpPr>
                <p:spPr bwMode="auto">
                  <a:xfrm>
                    <a:off x="5047516" y="3262312"/>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solidFill>
                    <a:prstDash val="solid"/>
                    <a:miter lim="800000"/>
                    <a:headEnd/>
                    <a:tailEnd/>
                  </a:ln>
                </p:spPr>
                <p:txBody>
                  <a:bodyPr/>
                  <a:lstStyle/>
                  <a:p>
                    <a:endParaRPr lang="en-GB"/>
                  </a:p>
                </p:txBody>
              </p:sp>
              <p:sp>
                <p:nvSpPr>
                  <p:cNvPr id="73" name="Freeform 72">
                    <a:extLst>
                      <a:ext uri="{FF2B5EF4-FFF2-40B4-BE49-F238E27FC236}">
                        <a16:creationId xmlns:a16="http://schemas.microsoft.com/office/drawing/2014/main" id="{EF5B854E-A1CC-6E4B-B366-368E00382C49}"/>
                      </a:ext>
                    </a:extLst>
                  </p:cNvPr>
                  <p:cNvSpPr>
                    <a:spLocks/>
                  </p:cNvSpPr>
                  <p:nvPr/>
                </p:nvSpPr>
                <p:spPr bwMode="auto">
                  <a:xfrm>
                    <a:off x="5088791" y="3262312"/>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solidFill>
                    <a:prstDash val="solid"/>
                    <a:miter lim="800000"/>
                    <a:headEnd/>
                    <a:tailEnd/>
                  </a:ln>
                </p:spPr>
                <p:txBody>
                  <a:bodyPr/>
                  <a:lstStyle/>
                  <a:p>
                    <a:endParaRPr lang="en-GB"/>
                  </a:p>
                </p:txBody>
              </p:sp>
              <p:sp>
                <p:nvSpPr>
                  <p:cNvPr id="74" name="Freeform 73">
                    <a:extLst>
                      <a:ext uri="{FF2B5EF4-FFF2-40B4-BE49-F238E27FC236}">
                        <a16:creationId xmlns:a16="http://schemas.microsoft.com/office/drawing/2014/main" id="{19AEF205-3C85-6E44-8590-EDD2AED8BAD3}"/>
                      </a:ext>
                    </a:extLst>
                  </p:cNvPr>
                  <p:cNvSpPr>
                    <a:spLocks/>
                  </p:cNvSpPr>
                  <p:nvPr/>
                </p:nvSpPr>
                <p:spPr bwMode="auto">
                  <a:xfrm>
                    <a:off x="5134828" y="3262312"/>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solidFill>
                    <a:prstDash val="solid"/>
                    <a:miter lim="800000"/>
                    <a:headEnd/>
                    <a:tailEnd/>
                  </a:ln>
                </p:spPr>
                <p:txBody>
                  <a:bodyPr/>
                  <a:lstStyle/>
                  <a:p>
                    <a:endParaRPr lang="en-GB"/>
                  </a:p>
                </p:txBody>
              </p:sp>
              <p:sp>
                <p:nvSpPr>
                  <p:cNvPr id="75" name="Freeform 74">
                    <a:extLst>
                      <a:ext uri="{FF2B5EF4-FFF2-40B4-BE49-F238E27FC236}">
                        <a16:creationId xmlns:a16="http://schemas.microsoft.com/office/drawing/2014/main" id="{E5E9D2B6-605C-2740-9701-BEFF1149C46F}"/>
                      </a:ext>
                    </a:extLst>
                  </p:cNvPr>
                  <p:cNvSpPr>
                    <a:spLocks/>
                  </p:cNvSpPr>
                  <p:nvPr/>
                </p:nvSpPr>
                <p:spPr bwMode="auto">
                  <a:xfrm>
                    <a:off x="5134828" y="3262312"/>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solidFill>
                    <a:prstDash val="solid"/>
                    <a:miter lim="800000"/>
                    <a:headEnd/>
                    <a:tailEnd/>
                  </a:ln>
                </p:spPr>
                <p:txBody>
                  <a:bodyPr/>
                  <a:lstStyle/>
                  <a:p>
                    <a:endParaRPr lang="en-GB"/>
                  </a:p>
                </p:txBody>
              </p:sp>
              <p:sp>
                <p:nvSpPr>
                  <p:cNvPr id="76" name="Freeform 75">
                    <a:extLst>
                      <a:ext uri="{FF2B5EF4-FFF2-40B4-BE49-F238E27FC236}">
                        <a16:creationId xmlns:a16="http://schemas.microsoft.com/office/drawing/2014/main" id="{39119D1C-FC1C-1749-A3E7-4C95CCC53A13}"/>
                      </a:ext>
                    </a:extLst>
                  </p:cNvPr>
                  <p:cNvSpPr>
                    <a:spLocks/>
                  </p:cNvSpPr>
                  <p:nvPr/>
                </p:nvSpPr>
                <p:spPr bwMode="auto">
                  <a:xfrm>
                    <a:off x="4922103" y="3259137"/>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solidFill>
                    <a:prstDash val="solid"/>
                    <a:miter lim="800000"/>
                    <a:headEnd/>
                    <a:tailEnd/>
                  </a:ln>
                </p:spPr>
                <p:txBody>
                  <a:bodyPr/>
                  <a:lstStyle/>
                  <a:p>
                    <a:endParaRPr lang="en-GB"/>
                  </a:p>
                </p:txBody>
              </p:sp>
            </p:grpSp>
            <p:grpSp>
              <p:nvGrpSpPr>
                <p:cNvPr id="43" name="Group 42">
                  <a:extLst>
                    <a:ext uri="{FF2B5EF4-FFF2-40B4-BE49-F238E27FC236}">
                      <a16:creationId xmlns:a16="http://schemas.microsoft.com/office/drawing/2014/main" id="{2EEC555B-4AC3-0244-8C34-E8F76C0BDE69}"/>
                    </a:ext>
                  </a:extLst>
                </p:cNvPr>
                <p:cNvGrpSpPr>
                  <a:grpSpLocks/>
                </p:cNvGrpSpPr>
                <p:nvPr/>
              </p:nvGrpSpPr>
              <p:grpSpPr bwMode="auto">
                <a:xfrm>
                  <a:off x="4573048" y="3213100"/>
                  <a:ext cx="946150" cy="2690813"/>
                  <a:chOff x="4573048" y="3213100"/>
                  <a:chExt cx="946150" cy="2690813"/>
                </a:xfrm>
                <a:noFill/>
              </p:grpSpPr>
              <p:sp>
                <p:nvSpPr>
                  <p:cNvPr id="61" name="Freeform 60">
                    <a:extLst>
                      <a:ext uri="{FF2B5EF4-FFF2-40B4-BE49-F238E27FC236}">
                        <a16:creationId xmlns:a16="http://schemas.microsoft.com/office/drawing/2014/main" id="{69D9C35B-E118-964F-8894-01F1D9AB743B}"/>
                      </a:ext>
                    </a:extLst>
                  </p:cNvPr>
                  <p:cNvSpPr>
                    <a:spLocks/>
                  </p:cNvSpPr>
                  <p:nvPr/>
                </p:nvSpPr>
                <p:spPr bwMode="auto">
                  <a:xfrm>
                    <a:off x="4573048" y="321310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rgbClr val="000000"/>
                    </a:solidFill>
                    <a:round/>
                    <a:headEnd/>
                    <a:tailEnd/>
                  </a:ln>
                </p:spPr>
                <p:txBody>
                  <a:bodyPr/>
                  <a:lstStyle/>
                  <a:p>
                    <a:endParaRPr lang="en-GB"/>
                  </a:p>
                </p:txBody>
              </p:sp>
              <p:sp>
                <p:nvSpPr>
                  <p:cNvPr id="62" name="Freeform 61">
                    <a:extLst>
                      <a:ext uri="{FF2B5EF4-FFF2-40B4-BE49-F238E27FC236}">
                        <a16:creationId xmlns:a16="http://schemas.microsoft.com/office/drawing/2014/main" id="{0B3452B3-8B7B-B449-A124-C82A843314BE}"/>
                      </a:ext>
                    </a:extLst>
                  </p:cNvPr>
                  <p:cNvSpPr>
                    <a:spLocks/>
                  </p:cNvSpPr>
                  <p:nvPr/>
                </p:nvSpPr>
                <p:spPr bwMode="auto">
                  <a:xfrm>
                    <a:off x="4573048" y="321310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3" name="Freeform 62">
                    <a:extLst>
                      <a:ext uri="{FF2B5EF4-FFF2-40B4-BE49-F238E27FC236}">
                        <a16:creationId xmlns:a16="http://schemas.microsoft.com/office/drawing/2014/main" id="{2DB8B849-AD40-244B-A31D-138EC7AF9E8C}"/>
                      </a:ext>
                    </a:extLst>
                  </p:cNvPr>
                  <p:cNvSpPr>
                    <a:spLocks/>
                  </p:cNvSpPr>
                  <p:nvPr/>
                </p:nvSpPr>
                <p:spPr bwMode="auto">
                  <a:xfrm>
                    <a:off x="4728623" y="321627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4" name="Freeform 63">
                    <a:extLst>
                      <a:ext uri="{FF2B5EF4-FFF2-40B4-BE49-F238E27FC236}">
                        <a16:creationId xmlns:a16="http://schemas.microsoft.com/office/drawing/2014/main" id="{09609578-EA01-8D4D-940B-54CC19E67D6A}"/>
                      </a:ext>
                    </a:extLst>
                  </p:cNvPr>
                  <p:cNvSpPr>
                    <a:spLocks/>
                  </p:cNvSpPr>
                  <p:nvPr/>
                </p:nvSpPr>
                <p:spPr bwMode="auto">
                  <a:xfrm>
                    <a:off x="4979448" y="321627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5" name="Freeform 64">
                    <a:extLst>
                      <a:ext uri="{FF2B5EF4-FFF2-40B4-BE49-F238E27FC236}">
                        <a16:creationId xmlns:a16="http://schemas.microsoft.com/office/drawing/2014/main" id="{215BECE2-57E8-AC46-962B-B7C45758136F}"/>
                      </a:ext>
                    </a:extLst>
                  </p:cNvPr>
                  <p:cNvSpPr>
                    <a:spLocks/>
                  </p:cNvSpPr>
                  <p:nvPr/>
                </p:nvSpPr>
                <p:spPr bwMode="auto">
                  <a:xfrm>
                    <a:off x="5020723" y="321627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6" name="Freeform 65">
                    <a:extLst>
                      <a:ext uri="{FF2B5EF4-FFF2-40B4-BE49-F238E27FC236}">
                        <a16:creationId xmlns:a16="http://schemas.microsoft.com/office/drawing/2014/main" id="{E650BE62-AECE-544A-A5CD-DC8A3E33A08B}"/>
                      </a:ext>
                    </a:extLst>
                  </p:cNvPr>
                  <p:cNvSpPr>
                    <a:spLocks/>
                  </p:cNvSpPr>
                  <p:nvPr/>
                </p:nvSpPr>
                <p:spPr bwMode="auto">
                  <a:xfrm>
                    <a:off x="5066760" y="321627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7" name="Freeform 66">
                    <a:extLst>
                      <a:ext uri="{FF2B5EF4-FFF2-40B4-BE49-F238E27FC236}">
                        <a16:creationId xmlns:a16="http://schemas.microsoft.com/office/drawing/2014/main" id="{CE1DC2FA-CEE1-3C4D-882E-8DC21E0809BD}"/>
                      </a:ext>
                    </a:extLst>
                  </p:cNvPr>
                  <p:cNvSpPr>
                    <a:spLocks/>
                  </p:cNvSpPr>
                  <p:nvPr/>
                </p:nvSpPr>
                <p:spPr bwMode="auto">
                  <a:xfrm>
                    <a:off x="5066760" y="321627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8" name="Freeform 67">
                    <a:extLst>
                      <a:ext uri="{FF2B5EF4-FFF2-40B4-BE49-F238E27FC236}">
                        <a16:creationId xmlns:a16="http://schemas.microsoft.com/office/drawing/2014/main" id="{571C5930-78EF-004B-9ABE-7520EA8D1307}"/>
                      </a:ext>
                    </a:extLst>
                  </p:cNvPr>
                  <p:cNvSpPr>
                    <a:spLocks/>
                  </p:cNvSpPr>
                  <p:nvPr/>
                </p:nvSpPr>
                <p:spPr bwMode="auto">
                  <a:xfrm>
                    <a:off x="4854035" y="321310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lumMod val="75000"/>
                      </a:schemeClr>
                    </a:solidFill>
                    <a:prstDash val="solid"/>
                    <a:miter lim="800000"/>
                    <a:headEnd/>
                    <a:tailEnd/>
                  </a:ln>
                </p:spPr>
                <p:txBody>
                  <a:bodyPr/>
                  <a:lstStyle/>
                  <a:p>
                    <a:endParaRPr lang="en-GB"/>
                  </a:p>
                </p:txBody>
              </p:sp>
            </p:grpSp>
            <p:grpSp>
              <p:nvGrpSpPr>
                <p:cNvPr id="44" name="Group 43">
                  <a:extLst>
                    <a:ext uri="{FF2B5EF4-FFF2-40B4-BE49-F238E27FC236}">
                      <a16:creationId xmlns:a16="http://schemas.microsoft.com/office/drawing/2014/main" id="{78C511E3-67D9-6A40-BEA2-4CB86D0D0114}"/>
                    </a:ext>
                  </a:extLst>
                </p:cNvPr>
                <p:cNvGrpSpPr/>
                <p:nvPr/>
              </p:nvGrpSpPr>
              <p:grpSpPr>
                <a:xfrm>
                  <a:off x="3828511" y="0"/>
                  <a:ext cx="2397125" cy="3489325"/>
                  <a:chOff x="3828511" y="0"/>
                  <a:chExt cx="2397125" cy="3489325"/>
                </a:xfrm>
                <a:solidFill>
                  <a:schemeClr val="bg2"/>
                </a:solidFill>
              </p:grpSpPr>
              <p:sp>
                <p:nvSpPr>
                  <p:cNvPr id="45" name="Freeform 44">
                    <a:extLst>
                      <a:ext uri="{FF2B5EF4-FFF2-40B4-BE49-F238E27FC236}">
                        <a16:creationId xmlns:a16="http://schemas.microsoft.com/office/drawing/2014/main" id="{34EEE677-A317-E843-95A9-7D0F07872256}"/>
                      </a:ext>
                    </a:extLst>
                  </p:cNvPr>
                  <p:cNvSpPr>
                    <a:spLocks/>
                  </p:cNvSpPr>
                  <p:nvPr/>
                </p:nvSpPr>
                <p:spPr bwMode="auto">
                  <a:xfrm>
                    <a:off x="4485736" y="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6" name="Freeform 45">
                    <a:extLst>
                      <a:ext uri="{FF2B5EF4-FFF2-40B4-BE49-F238E27FC236}">
                        <a16:creationId xmlns:a16="http://schemas.microsoft.com/office/drawing/2014/main" id="{832B457F-8700-C74C-BBB1-3BCE7CFF545E}"/>
                      </a:ext>
                    </a:extLst>
                  </p:cNvPr>
                  <p:cNvSpPr>
                    <a:spLocks/>
                  </p:cNvSpPr>
                  <p:nvPr/>
                </p:nvSpPr>
                <p:spPr bwMode="auto">
                  <a:xfrm>
                    <a:off x="4299998" y="85883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7" name="Freeform 46">
                    <a:extLst>
                      <a:ext uri="{FF2B5EF4-FFF2-40B4-BE49-F238E27FC236}">
                        <a16:creationId xmlns:a16="http://schemas.microsoft.com/office/drawing/2014/main" id="{B0DC967C-2201-8449-9A26-692F442EEE00}"/>
                      </a:ext>
                    </a:extLst>
                  </p:cNvPr>
                  <p:cNvSpPr>
                    <a:spLocks/>
                  </p:cNvSpPr>
                  <p:nvPr/>
                </p:nvSpPr>
                <p:spPr bwMode="auto">
                  <a:xfrm>
                    <a:off x="3953923" y="207645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8" name="Freeform 47">
                    <a:extLst>
                      <a:ext uri="{FF2B5EF4-FFF2-40B4-BE49-F238E27FC236}">
                        <a16:creationId xmlns:a16="http://schemas.microsoft.com/office/drawing/2014/main" id="{40843346-AFF6-844D-A8E0-61386E53B2B9}"/>
                      </a:ext>
                    </a:extLst>
                  </p:cNvPr>
                  <p:cNvSpPr>
                    <a:spLocks/>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a:solidFill>
                      <a:srgbClr val="000000"/>
                    </a:solidFill>
                    <a:round/>
                    <a:headEnd/>
                    <a:tailEnd/>
                  </a:ln>
                </p:spPr>
                <p:txBody>
                  <a:bodyPr/>
                  <a:lstStyle/>
                  <a:p>
                    <a:endParaRPr lang="en-GB"/>
                  </a:p>
                </p:txBody>
              </p:sp>
              <p:sp>
                <p:nvSpPr>
                  <p:cNvPr id="49" name="Freeform 48">
                    <a:extLst>
                      <a:ext uri="{FF2B5EF4-FFF2-40B4-BE49-F238E27FC236}">
                        <a16:creationId xmlns:a16="http://schemas.microsoft.com/office/drawing/2014/main" id="{3AEF92B5-4607-6241-B2EF-0E6B802DA353}"/>
                      </a:ext>
                    </a:extLst>
                  </p:cNvPr>
                  <p:cNvSpPr>
                    <a:spLocks/>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0" name="Freeform 49">
                    <a:extLst>
                      <a:ext uri="{FF2B5EF4-FFF2-40B4-BE49-F238E27FC236}">
                        <a16:creationId xmlns:a16="http://schemas.microsoft.com/office/drawing/2014/main" id="{3BC242E3-3E77-0A48-88F0-29FD65C439F9}"/>
                      </a:ext>
                    </a:extLst>
                  </p:cNvPr>
                  <p:cNvSpPr>
                    <a:spLocks noEditPoints="1"/>
                  </p:cNvSpPr>
                  <p:nvPr/>
                </p:nvSpPr>
                <p:spPr bwMode="auto">
                  <a:xfrm>
                    <a:off x="4949286" y="203041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16510">
                    <a:solidFill>
                      <a:schemeClr val="tx1">
                        <a:lumMod val="75000"/>
                      </a:schemeClr>
                    </a:solidFill>
                    <a:round/>
                    <a:headEnd/>
                    <a:tailEnd/>
                  </a:ln>
                </p:spPr>
                <p:txBody>
                  <a:bodyPr/>
                  <a:lstStyle/>
                  <a:p>
                    <a:endParaRPr lang="en-GB"/>
                  </a:p>
                </p:txBody>
              </p:sp>
              <p:sp>
                <p:nvSpPr>
                  <p:cNvPr id="51" name="Freeform 50">
                    <a:extLst>
                      <a:ext uri="{FF2B5EF4-FFF2-40B4-BE49-F238E27FC236}">
                        <a16:creationId xmlns:a16="http://schemas.microsoft.com/office/drawing/2014/main" id="{3627AE35-96C3-B946-9907-FC2DDB7383FB}"/>
                      </a:ext>
                    </a:extLst>
                  </p:cNvPr>
                  <p:cNvSpPr>
                    <a:spLocks noEditPoints="1"/>
                  </p:cNvSpPr>
                  <p:nvPr/>
                </p:nvSpPr>
                <p:spPr bwMode="auto">
                  <a:xfrm>
                    <a:off x="5731923" y="201930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2" name="Freeform 51">
                    <a:extLst>
                      <a:ext uri="{FF2B5EF4-FFF2-40B4-BE49-F238E27FC236}">
                        <a16:creationId xmlns:a16="http://schemas.microsoft.com/office/drawing/2014/main" id="{CB41A84A-AFE9-C140-88F2-BC43B011D7B8}"/>
                      </a:ext>
                    </a:extLst>
                  </p:cNvPr>
                  <p:cNvSpPr>
                    <a:spLocks noEditPoints="1"/>
                  </p:cNvSpPr>
                  <p:nvPr/>
                </p:nvSpPr>
                <p:spPr bwMode="auto">
                  <a:xfrm>
                    <a:off x="3855498" y="203835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3" name="Freeform 52">
                    <a:extLst>
                      <a:ext uri="{FF2B5EF4-FFF2-40B4-BE49-F238E27FC236}">
                        <a16:creationId xmlns:a16="http://schemas.microsoft.com/office/drawing/2014/main" id="{BCB32DA7-19B6-9840-8AAF-8DB4E58F2C7B}"/>
                      </a:ext>
                    </a:extLst>
                  </p:cNvPr>
                  <p:cNvSpPr>
                    <a:spLocks/>
                  </p:cNvSpPr>
                  <p:nvPr/>
                </p:nvSpPr>
                <p:spPr bwMode="auto">
                  <a:xfrm>
                    <a:off x="3828511" y="203835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4" name="Freeform 53">
                    <a:extLst>
                      <a:ext uri="{FF2B5EF4-FFF2-40B4-BE49-F238E27FC236}">
                        <a16:creationId xmlns:a16="http://schemas.microsoft.com/office/drawing/2014/main" id="{6A51B0B2-2F29-F745-90F8-1A7698499083}"/>
                      </a:ext>
                    </a:extLst>
                  </p:cNvPr>
                  <p:cNvSpPr>
                    <a:spLocks/>
                  </p:cNvSpPr>
                  <p:nvPr/>
                </p:nvSpPr>
                <p:spPr bwMode="auto">
                  <a:xfrm>
                    <a:off x="5496973" y="207168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5" name="Freeform 54">
                    <a:extLst>
                      <a:ext uri="{FF2B5EF4-FFF2-40B4-BE49-F238E27FC236}">
                        <a16:creationId xmlns:a16="http://schemas.microsoft.com/office/drawing/2014/main" id="{DE7CDF27-2D41-994E-A773-D587DCCC2E26}"/>
                      </a:ext>
                    </a:extLst>
                  </p:cNvPr>
                  <p:cNvSpPr>
                    <a:spLocks/>
                  </p:cNvSpPr>
                  <p:nvPr/>
                </p:nvSpPr>
                <p:spPr bwMode="auto">
                  <a:xfrm>
                    <a:off x="5731923" y="201930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6" name="Freeform 55">
                    <a:extLst>
                      <a:ext uri="{FF2B5EF4-FFF2-40B4-BE49-F238E27FC236}">
                        <a16:creationId xmlns:a16="http://schemas.microsoft.com/office/drawing/2014/main" id="{8CAC9A7E-D3E8-944B-894F-369DE1981DCA}"/>
                      </a:ext>
                    </a:extLst>
                  </p:cNvPr>
                  <p:cNvSpPr>
                    <a:spLocks/>
                  </p:cNvSpPr>
                  <p:nvPr/>
                </p:nvSpPr>
                <p:spPr bwMode="auto">
                  <a:xfrm>
                    <a:off x="4614323" y="110966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cxnSp>
                <p:nvCxnSpPr>
                  <p:cNvPr id="57" name="Line 175">
                    <a:extLst>
                      <a:ext uri="{FF2B5EF4-FFF2-40B4-BE49-F238E27FC236}">
                        <a16:creationId xmlns:a16="http://schemas.microsoft.com/office/drawing/2014/main" id="{C0A547CD-063A-014E-B454-7341AAB3DF1B}"/>
                      </a:ext>
                    </a:extLst>
                  </p:cNvPr>
                  <p:cNvCxnSpPr/>
                  <p:nvPr/>
                </p:nvCxnSpPr>
                <p:spPr bwMode="auto">
                  <a:xfrm flipH="1">
                    <a:off x="4512723" y="809625"/>
                    <a:ext cx="6350" cy="68263"/>
                  </a:xfrm>
                  <a:prstGeom prst="line">
                    <a:avLst/>
                  </a:prstGeom>
                  <a:grpFill/>
                  <a:ln w="16510" cap="rnd">
                    <a:solidFill>
                      <a:schemeClr val="tx1">
                        <a:lumMod val="75000"/>
                      </a:schemeClr>
                    </a:solidFill>
                    <a:prstDash val="solid"/>
                    <a:round/>
                    <a:headEnd/>
                    <a:tailEnd/>
                  </a:ln>
                </p:spPr>
              </p:cxnSp>
              <p:cxnSp>
                <p:nvCxnSpPr>
                  <p:cNvPr id="58" name="Line 176">
                    <a:extLst>
                      <a:ext uri="{FF2B5EF4-FFF2-40B4-BE49-F238E27FC236}">
                        <a16:creationId xmlns:a16="http://schemas.microsoft.com/office/drawing/2014/main" id="{909C48EF-B963-7543-B4D9-F010AC5E49A7}"/>
                      </a:ext>
                    </a:extLst>
                  </p:cNvPr>
                  <p:cNvCxnSpPr/>
                  <p:nvPr/>
                </p:nvCxnSpPr>
                <p:spPr bwMode="auto">
                  <a:xfrm>
                    <a:off x="5538248" y="798513"/>
                    <a:ext cx="11113" cy="68263"/>
                  </a:xfrm>
                  <a:prstGeom prst="line">
                    <a:avLst/>
                  </a:prstGeom>
                  <a:grpFill/>
                  <a:ln w="16510" cap="rnd">
                    <a:solidFill>
                      <a:schemeClr val="tx1">
                        <a:lumMod val="75000"/>
                      </a:schemeClr>
                    </a:solidFill>
                    <a:prstDash val="solid"/>
                    <a:round/>
                    <a:headEnd/>
                    <a:tailEnd/>
                  </a:ln>
                </p:spPr>
              </p:cxnSp>
              <p:sp>
                <p:nvSpPr>
                  <p:cNvPr id="59" name="Freeform 58">
                    <a:extLst>
                      <a:ext uri="{FF2B5EF4-FFF2-40B4-BE49-F238E27FC236}">
                        <a16:creationId xmlns:a16="http://schemas.microsoft.com/office/drawing/2014/main" id="{1C46D167-AAA4-3544-93D7-41EBDEC5065A}"/>
                      </a:ext>
                    </a:extLst>
                  </p:cNvPr>
                  <p:cNvSpPr>
                    <a:spLocks/>
                  </p:cNvSpPr>
                  <p:nvPr/>
                </p:nvSpPr>
                <p:spPr bwMode="auto">
                  <a:xfrm>
                    <a:off x="4949286" y="203041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60" name="Freeform 59">
                    <a:extLst>
                      <a:ext uri="{FF2B5EF4-FFF2-40B4-BE49-F238E27FC236}">
                        <a16:creationId xmlns:a16="http://schemas.microsoft.com/office/drawing/2014/main" id="{6DF4C4C5-DC8E-3C4F-AE1A-0D4FD5DE1F7D}"/>
                      </a:ext>
                    </a:extLst>
                  </p:cNvPr>
                  <p:cNvSpPr>
                    <a:spLocks/>
                  </p:cNvSpPr>
                  <p:nvPr/>
                </p:nvSpPr>
                <p:spPr bwMode="auto">
                  <a:xfrm>
                    <a:off x="4671473" y="116363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grpSp>
          </p:grpSp>
          <p:grpSp>
            <p:nvGrpSpPr>
              <p:cNvPr id="39" name="Group 38">
                <a:extLst>
                  <a:ext uri="{FF2B5EF4-FFF2-40B4-BE49-F238E27FC236}">
                    <a16:creationId xmlns:a16="http://schemas.microsoft.com/office/drawing/2014/main" id="{729233CB-4DDC-0446-9BC8-764CFF64AF96}"/>
                  </a:ext>
                </a:extLst>
              </p:cNvPr>
              <p:cNvGrpSpPr>
                <a:grpSpLocks noChangeAspect="1"/>
              </p:cNvGrpSpPr>
              <p:nvPr/>
            </p:nvGrpSpPr>
            <p:grpSpPr bwMode="auto">
              <a:xfrm>
                <a:off x="-343085" y="2304556"/>
                <a:ext cx="7847205" cy="2209756"/>
                <a:chOff x="106923" y="2890694"/>
                <a:chExt cx="4897" cy="1089"/>
              </a:xfrm>
            </p:grpSpPr>
            <p:sp>
              <p:nvSpPr>
                <p:cNvPr id="40" name="Freeform 39">
                  <a:extLst>
                    <a:ext uri="{FF2B5EF4-FFF2-40B4-BE49-F238E27FC236}">
                      <a16:creationId xmlns:a16="http://schemas.microsoft.com/office/drawing/2014/main" id="{9BD235EF-7D2D-AD41-A3B6-8092E3479DB8}"/>
                    </a:ext>
                  </a:extLst>
                </p:cNvPr>
                <p:cNvSpPr>
                  <a:spLocks/>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w="16510">
                  <a:solidFill>
                    <a:srgbClr val="000000"/>
                  </a:solidFill>
                  <a:round/>
                  <a:headEnd/>
                  <a:tailEnd/>
                </a:ln>
              </p:spPr>
              <p:txBody>
                <a:bodyPr/>
                <a:lstStyle/>
                <a:p>
                  <a:endParaRPr lang="en-GB"/>
                </a:p>
              </p:txBody>
            </p:sp>
            <p:sp>
              <p:nvSpPr>
                <p:cNvPr id="41" name="Freeform 40">
                  <a:extLst>
                    <a:ext uri="{FF2B5EF4-FFF2-40B4-BE49-F238E27FC236}">
                      <a16:creationId xmlns:a16="http://schemas.microsoft.com/office/drawing/2014/main" id="{4E6E3954-BBE9-7A4F-B5E0-BE420ABE88A9}"/>
                    </a:ext>
                  </a:extLst>
                </p:cNvPr>
                <p:cNvSpPr>
                  <a:spLocks/>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16510"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6" name="Rectangle 15">
              <a:extLst>
                <a:ext uri="{FF2B5EF4-FFF2-40B4-BE49-F238E27FC236}">
                  <a16:creationId xmlns:a16="http://schemas.microsoft.com/office/drawing/2014/main" id="{BBA9C848-D65A-D544-A253-B2691B8E0E63}"/>
                </a:ext>
              </a:extLst>
            </p:cNvPr>
            <p:cNvSpPr/>
            <p:nvPr/>
          </p:nvSpPr>
          <p:spPr>
            <a:xfrm>
              <a:off x="267106" y="5784980"/>
              <a:ext cx="7560095" cy="4614377"/>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7" name="Picture 16" descr="Text, logo&#10;&#10;Description automatically generated">
              <a:extLst>
                <a:ext uri="{FF2B5EF4-FFF2-40B4-BE49-F238E27FC236}">
                  <a16:creationId xmlns:a16="http://schemas.microsoft.com/office/drawing/2014/main" id="{8EE43B0A-684E-CE4D-8417-EBACD49CFD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143" y="522515"/>
              <a:ext cx="4213225" cy="2589530"/>
            </a:xfrm>
            <a:prstGeom prst="rect">
              <a:avLst/>
            </a:prstGeom>
          </p:spPr>
        </p:pic>
        <p:grpSp>
          <p:nvGrpSpPr>
            <p:cNvPr id="18" name="Group 17">
              <a:extLst>
                <a:ext uri="{FF2B5EF4-FFF2-40B4-BE49-F238E27FC236}">
                  <a16:creationId xmlns:a16="http://schemas.microsoft.com/office/drawing/2014/main" id="{E71939D3-49BC-A94A-BB4F-707CF9D1A8D4}"/>
                </a:ext>
              </a:extLst>
            </p:cNvPr>
            <p:cNvGrpSpPr/>
            <p:nvPr/>
          </p:nvGrpSpPr>
          <p:grpSpPr>
            <a:xfrm>
              <a:off x="3191069" y="7389845"/>
              <a:ext cx="1370159" cy="646211"/>
              <a:chOff x="0" y="0"/>
              <a:chExt cx="1337530" cy="631191"/>
            </a:xfrm>
          </p:grpSpPr>
          <p:grpSp>
            <p:nvGrpSpPr>
              <p:cNvPr id="23" name="Group 22">
                <a:extLst>
                  <a:ext uri="{FF2B5EF4-FFF2-40B4-BE49-F238E27FC236}">
                    <a16:creationId xmlns:a16="http://schemas.microsoft.com/office/drawing/2014/main" id="{DDA31EC2-E0D1-9940-8118-D5B76721BAD3}"/>
                  </a:ext>
                </a:extLst>
              </p:cNvPr>
              <p:cNvGrpSpPr/>
              <p:nvPr/>
            </p:nvGrpSpPr>
            <p:grpSpPr>
              <a:xfrm>
                <a:off x="0" y="1"/>
                <a:ext cx="659476" cy="631190"/>
                <a:chOff x="0" y="1"/>
                <a:chExt cx="659476" cy="631190"/>
              </a:xfrm>
            </p:grpSpPr>
            <p:sp>
              <p:nvSpPr>
                <p:cNvPr id="27" name="Freeform 26">
                  <a:extLst>
                    <a:ext uri="{FF2B5EF4-FFF2-40B4-BE49-F238E27FC236}">
                      <a16:creationId xmlns:a16="http://schemas.microsoft.com/office/drawing/2014/main" id="{76802750-28E8-3C42-B8EE-38A2213EBE48}"/>
                    </a:ext>
                  </a:extLst>
                </p:cNvPr>
                <p:cNvSpPr>
                  <a:spLocks/>
                </p:cNvSpPr>
                <p:nvPr/>
              </p:nvSpPr>
              <p:spPr bwMode="auto">
                <a:xfrm>
                  <a:off x="58615" y="23446"/>
                  <a:ext cx="600861" cy="603544"/>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lstStyle/>
                <a:p>
                  <a:endParaRPr lang="en-GB"/>
                </a:p>
              </p:txBody>
            </p:sp>
            <p:pic>
              <p:nvPicPr>
                <p:cNvPr id="33" name="Picture 32" descr="Shape&#10;&#10;Description automatically generated with low confidence">
                  <a:extLst>
                    <a:ext uri="{FF2B5EF4-FFF2-40B4-BE49-F238E27FC236}">
                      <a16:creationId xmlns:a16="http://schemas.microsoft.com/office/drawing/2014/main" id="{31B062B5-C89E-9548-A17D-623B91FC59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258"/>
                <a:stretch/>
              </p:blipFill>
              <p:spPr bwMode="auto">
                <a:xfrm>
                  <a:off x="0" y="1"/>
                  <a:ext cx="626745" cy="631190"/>
                </a:xfrm>
                <a:prstGeom prst="rect">
                  <a:avLst/>
                </a:prstGeom>
                <a:ln>
                  <a:noFill/>
                </a:ln>
                <a:extLst>
                  <a:ext uri="{53640926-AAD7-44D8-BBD7-CCE9431645EC}">
                    <a14:shadowObscured xmlns:a14="http://schemas.microsoft.com/office/drawing/2010/main"/>
                  </a:ext>
                </a:extLst>
              </p:spPr>
            </p:pic>
          </p:grpSp>
          <p:grpSp>
            <p:nvGrpSpPr>
              <p:cNvPr id="24" name="Group 23">
                <a:extLst>
                  <a:ext uri="{FF2B5EF4-FFF2-40B4-BE49-F238E27FC236}">
                    <a16:creationId xmlns:a16="http://schemas.microsoft.com/office/drawing/2014/main" id="{82E1F840-DE80-F34E-8B4B-66D593203841}"/>
                  </a:ext>
                </a:extLst>
              </p:cNvPr>
              <p:cNvGrpSpPr/>
              <p:nvPr/>
            </p:nvGrpSpPr>
            <p:grpSpPr>
              <a:xfrm>
                <a:off x="690465" y="0"/>
                <a:ext cx="647065" cy="631190"/>
                <a:chOff x="0" y="0"/>
                <a:chExt cx="647065" cy="631190"/>
              </a:xfrm>
            </p:grpSpPr>
            <p:sp>
              <p:nvSpPr>
                <p:cNvPr id="25" name="Freeform 24">
                  <a:extLst>
                    <a:ext uri="{FF2B5EF4-FFF2-40B4-BE49-F238E27FC236}">
                      <a16:creationId xmlns:a16="http://schemas.microsoft.com/office/drawing/2014/main" id="{7F617428-DF0D-5645-B0CD-8A46FA07D664}"/>
                    </a:ext>
                  </a:extLst>
                </p:cNvPr>
                <p:cNvSpPr>
                  <a:spLocks/>
                </p:cNvSpPr>
                <p:nvPr/>
              </p:nvSpPr>
              <p:spPr bwMode="auto">
                <a:xfrm>
                  <a:off x="23446" y="17585"/>
                  <a:ext cx="600710" cy="603250"/>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lstStyle/>
                <a:p>
                  <a:endParaRPr lang="en-GB"/>
                </a:p>
              </p:txBody>
            </p:sp>
            <p:pic>
              <p:nvPicPr>
                <p:cNvPr id="26" name="Picture 25" descr="Shape&#10;&#10;Description automatically generated with low confidence">
                  <a:extLst>
                    <a:ext uri="{FF2B5EF4-FFF2-40B4-BE49-F238E27FC236}">
                      <a16:creationId xmlns:a16="http://schemas.microsoft.com/office/drawing/2014/main" id="{B53A5986-88C2-ED4F-AFDF-1E1998F53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370"/>
                <a:stretch/>
              </p:blipFill>
              <p:spPr bwMode="auto">
                <a:xfrm>
                  <a:off x="0" y="0"/>
                  <a:ext cx="647065" cy="631190"/>
                </a:xfrm>
                <a:prstGeom prst="rect">
                  <a:avLst/>
                </a:prstGeom>
                <a:ln>
                  <a:noFill/>
                </a:ln>
                <a:extLst>
                  <a:ext uri="{53640926-AAD7-44D8-BBD7-CCE9431645EC}">
                    <a14:shadowObscured xmlns:a14="http://schemas.microsoft.com/office/drawing/2010/main"/>
                  </a:ext>
                </a:extLst>
              </p:spPr>
            </p:pic>
          </p:grpSp>
        </p:grpSp>
        <p:grpSp>
          <p:nvGrpSpPr>
            <p:cNvPr id="20" name="Group 19">
              <a:extLst>
                <a:ext uri="{FF2B5EF4-FFF2-40B4-BE49-F238E27FC236}">
                  <a16:creationId xmlns:a16="http://schemas.microsoft.com/office/drawing/2014/main" id="{15F8FFEE-B973-3B47-BFE6-A4618B9E4CEE}"/>
                </a:ext>
              </a:extLst>
            </p:cNvPr>
            <p:cNvGrpSpPr/>
            <p:nvPr/>
          </p:nvGrpSpPr>
          <p:grpSpPr>
            <a:xfrm>
              <a:off x="3142783" y="9828078"/>
              <a:ext cx="1781167" cy="565949"/>
              <a:chOff x="258120" y="-437390"/>
              <a:chExt cx="2158773" cy="685800"/>
            </a:xfrm>
          </p:grpSpPr>
          <p:sp>
            <p:nvSpPr>
              <p:cNvPr id="21" name="Rectangle 20">
                <a:extLst>
                  <a:ext uri="{FF2B5EF4-FFF2-40B4-BE49-F238E27FC236}">
                    <a16:creationId xmlns:a16="http://schemas.microsoft.com/office/drawing/2014/main" id="{54FE0CBE-079C-C049-AD3A-7C4ABC885AD2}"/>
                  </a:ext>
                </a:extLst>
              </p:cNvPr>
              <p:cNvSpPr/>
              <p:nvPr/>
            </p:nvSpPr>
            <p:spPr>
              <a:xfrm>
                <a:off x="258120" y="-437390"/>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22" name="Picture 21">
                <a:extLst>
                  <a:ext uri="{FF2B5EF4-FFF2-40B4-BE49-F238E27FC236}">
                    <a16:creationId xmlns:a16="http://schemas.microsoft.com/office/drawing/2014/main" id="{C8DF3BE2-2124-684B-9F85-6B1CE34D7BD0}"/>
                  </a:ext>
                </a:extLst>
              </p:cNvPr>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408027" y="-317539"/>
                <a:ext cx="1892377" cy="434551"/>
              </a:xfrm>
              <a:prstGeom prst="rect">
                <a:avLst/>
              </a:prstGeom>
              <a:ln>
                <a:noFill/>
              </a:ln>
              <a:extLst>
                <a:ext uri="{53640926-AAD7-44D8-BBD7-CCE9431645EC}">
                  <a14:shadowObscured xmlns:a14="http://schemas.microsoft.com/office/drawing/2010/main"/>
                </a:ext>
              </a:extLst>
            </p:spPr>
          </p:pic>
        </p:grpSp>
      </p:grpSp>
      <p:sp>
        <p:nvSpPr>
          <p:cNvPr id="77" name="Rectangle 76">
            <a:extLst>
              <a:ext uri="{FF2B5EF4-FFF2-40B4-BE49-F238E27FC236}">
                <a16:creationId xmlns:a16="http://schemas.microsoft.com/office/drawing/2014/main" id="{6A36EEA3-1719-F642-9111-BC160D432B6C}"/>
              </a:ext>
            </a:extLst>
          </p:cNvPr>
          <p:cNvSpPr/>
          <p:nvPr userDrawn="1"/>
        </p:nvSpPr>
        <p:spPr>
          <a:xfrm>
            <a:off x="7542248" y="-502278"/>
            <a:ext cx="4474966" cy="11338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8" name="Rectangle 77">
            <a:extLst>
              <a:ext uri="{FF2B5EF4-FFF2-40B4-BE49-F238E27FC236}">
                <a16:creationId xmlns:a16="http://schemas.microsoft.com/office/drawing/2014/main" id="{76CF1ED4-5C3E-FE47-B97F-42AAC1A329E7}"/>
              </a:ext>
            </a:extLst>
          </p:cNvPr>
          <p:cNvSpPr/>
          <p:nvPr userDrawn="1"/>
        </p:nvSpPr>
        <p:spPr>
          <a:xfrm>
            <a:off x="-4472742" y="-147679"/>
            <a:ext cx="4474966" cy="11338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59006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6FA76-618E-504A-B0BC-D683D39D5091}"/>
              </a:ext>
            </a:extLst>
          </p:cNvPr>
          <p:cNvSpPr/>
          <p:nvPr userDrawn="1"/>
        </p:nvSpPr>
        <p:spPr>
          <a:xfrm>
            <a:off x="1775048" y="0"/>
            <a:ext cx="879282" cy="9306112"/>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3" name="Text Placeholder 32">
            <a:extLst>
              <a:ext uri="{FF2B5EF4-FFF2-40B4-BE49-F238E27FC236}">
                <a16:creationId xmlns:a16="http://schemas.microsoft.com/office/drawing/2014/main" id="{1F5F191B-6530-E64B-8A5F-A87E1BDF2EEC}"/>
              </a:ext>
            </a:extLst>
          </p:cNvPr>
          <p:cNvSpPr>
            <a:spLocks noGrp="1"/>
          </p:cNvSpPr>
          <p:nvPr>
            <p:ph type="body" sz="quarter" idx="47" hasCustomPrompt="1"/>
          </p:nvPr>
        </p:nvSpPr>
        <p:spPr>
          <a:xfrm rot="16200000">
            <a:off x="-2333635" y="3719336"/>
            <a:ext cx="7848148" cy="3180878"/>
          </a:xfrm>
          <a:prstGeom prst="rect">
            <a:avLst/>
          </a:prstGeom>
        </p:spPr>
        <p:txBody>
          <a:bodyPr>
            <a:noAutofit/>
          </a:bodyPr>
          <a:lstStyle>
            <a:lvl1pPr marL="0" indent="0" algn="l">
              <a:buNone/>
              <a:defRPr sz="13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938492" y="5313581"/>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2654330" y="5313581"/>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938492" y="5852323"/>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2654330" y="5852323"/>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938492" y="6444647"/>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2654330" y="6444647"/>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938492" y="7006812"/>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2654330" y="7006812"/>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938492" y="7622277"/>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2654330" y="7622277"/>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938492" y="8195164"/>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2654330" y="8195164"/>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292792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A980-A645-A442-A69A-DF8E43531CB1}"/>
              </a:ext>
            </a:extLst>
          </p:cNvPr>
          <p:cNvSpPr/>
          <p:nvPr userDrawn="1"/>
        </p:nvSpPr>
        <p:spPr>
          <a:xfrm flipV="1">
            <a:off x="1" y="667792"/>
            <a:ext cx="7559674" cy="8117017"/>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0" name="Text Placeholder 32">
            <a:extLst>
              <a:ext uri="{FF2B5EF4-FFF2-40B4-BE49-F238E27FC236}">
                <a16:creationId xmlns:a16="http://schemas.microsoft.com/office/drawing/2014/main" id="{35459B49-C46F-1A44-B131-DC6B2542BA3C}"/>
              </a:ext>
            </a:extLst>
          </p:cNvPr>
          <p:cNvSpPr>
            <a:spLocks noGrp="1"/>
          </p:cNvSpPr>
          <p:nvPr>
            <p:ph type="body" sz="quarter" idx="43" hasCustomPrompt="1"/>
          </p:nvPr>
        </p:nvSpPr>
        <p:spPr>
          <a:xfrm>
            <a:off x="671484" y="4966728"/>
            <a:ext cx="2966985" cy="472698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1" name="Text Placeholder 32">
            <a:extLst>
              <a:ext uri="{FF2B5EF4-FFF2-40B4-BE49-F238E27FC236}">
                <a16:creationId xmlns:a16="http://schemas.microsoft.com/office/drawing/2014/main" id="{7E093884-5CE8-F04C-B87A-D5C9682559CA}"/>
              </a:ext>
            </a:extLst>
          </p:cNvPr>
          <p:cNvSpPr>
            <a:spLocks noGrp="1"/>
          </p:cNvSpPr>
          <p:nvPr>
            <p:ph type="body" sz="quarter" idx="46" hasCustomPrompt="1"/>
          </p:nvPr>
        </p:nvSpPr>
        <p:spPr>
          <a:xfrm>
            <a:off x="671484" y="1968012"/>
            <a:ext cx="2966985" cy="2541673"/>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8" name="Rectangle 37">
            <a:extLst>
              <a:ext uri="{FF2B5EF4-FFF2-40B4-BE49-F238E27FC236}">
                <a16:creationId xmlns:a16="http://schemas.microsoft.com/office/drawing/2014/main" id="{87A7F90E-B3E3-944E-AFC8-B79610795915}"/>
              </a:ext>
            </a:extLst>
          </p:cNvPr>
          <p:cNvSpPr/>
          <p:nvPr userDrawn="1"/>
        </p:nvSpPr>
        <p:spPr>
          <a:xfrm rot="5400000">
            <a:off x="1439108" y="-1088899"/>
            <a:ext cx="758309" cy="36384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787D9F03-99E6-5D4E-BBC9-A13292FE045D}"/>
              </a:ext>
            </a:extLst>
          </p:cNvPr>
          <p:cNvSpPr>
            <a:spLocks noGrp="1"/>
          </p:cNvSpPr>
          <p:nvPr>
            <p:ph type="body" sz="quarter" idx="30" hasCustomPrompt="1"/>
          </p:nvPr>
        </p:nvSpPr>
        <p:spPr>
          <a:xfrm>
            <a:off x="670511" y="343801"/>
            <a:ext cx="2864232" cy="758311"/>
          </a:xfrm>
          <a:prstGeom prst="rect">
            <a:avLst/>
          </a:prstGeom>
        </p:spPr>
        <p:txBody>
          <a:bodyPr anchor="ct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77424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1" name="Text Placeholder 32">
            <a:extLst>
              <a:ext uri="{FF2B5EF4-FFF2-40B4-BE49-F238E27FC236}">
                <a16:creationId xmlns:a16="http://schemas.microsoft.com/office/drawing/2014/main" id="{7E093884-5CE8-F04C-B87A-D5C9682559CA}"/>
              </a:ext>
            </a:extLst>
          </p:cNvPr>
          <p:cNvSpPr>
            <a:spLocks noGrp="1"/>
          </p:cNvSpPr>
          <p:nvPr>
            <p:ph type="body" sz="quarter" idx="46" hasCustomPrompt="1"/>
          </p:nvPr>
        </p:nvSpPr>
        <p:spPr>
          <a:xfrm>
            <a:off x="523566" y="3864194"/>
            <a:ext cx="2966985" cy="2541673"/>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9" name="Text Placeholder 32">
            <a:extLst>
              <a:ext uri="{FF2B5EF4-FFF2-40B4-BE49-F238E27FC236}">
                <a16:creationId xmlns:a16="http://schemas.microsoft.com/office/drawing/2014/main" id="{7DDCACDC-6830-E848-8D7C-FC575B23A798}"/>
              </a:ext>
            </a:extLst>
          </p:cNvPr>
          <p:cNvSpPr>
            <a:spLocks noGrp="1"/>
          </p:cNvSpPr>
          <p:nvPr>
            <p:ph type="body" sz="quarter" idx="30" hasCustomPrompt="1"/>
          </p:nvPr>
        </p:nvSpPr>
        <p:spPr>
          <a:xfrm>
            <a:off x="523566" y="2498591"/>
            <a:ext cx="2864232" cy="758311"/>
          </a:xfrm>
          <a:prstGeom prst="rect">
            <a:avLst/>
          </a:prstGeom>
        </p:spPr>
        <p:txBody>
          <a:bodyPr anchor="t">
            <a:noAutofit/>
          </a:bodyPr>
          <a:lstStyle>
            <a:lvl1pPr marL="0" indent="0" algn="l">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02432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A980-A645-A442-A69A-DF8E43531CB1}"/>
              </a:ext>
            </a:extLst>
          </p:cNvPr>
          <p:cNvSpPr/>
          <p:nvPr userDrawn="1"/>
        </p:nvSpPr>
        <p:spPr>
          <a:xfrm>
            <a:off x="1" y="0"/>
            <a:ext cx="7559674" cy="667792"/>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0" name="Text Placeholder 32">
            <a:extLst>
              <a:ext uri="{FF2B5EF4-FFF2-40B4-BE49-F238E27FC236}">
                <a16:creationId xmlns:a16="http://schemas.microsoft.com/office/drawing/2014/main" id="{35459B49-C46F-1A44-B131-DC6B2542BA3C}"/>
              </a:ext>
            </a:extLst>
          </p:cNvPr>
          <p:cNvSpPr>
            <a:spLocks noGrp="1"/>
          </p:cNvSpPr>
          <p:nvPr>
            <p:ph type="body" sz="quarter" idx="43" hasCustomPrompt="1"/>
          </p:nvPr>
        </p:nvSpPr>
        <p:spPr>
          <a:xfrm>
            <a:off x="671484" y="1564852"/>
            <a:ext cx="6284487" cy="8128860"/>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Rectangle 37">
            <a:extLst>
              <a:ext uri="{FF2B5EF4-FFF2-40B4-BE49-F238E27FC236}">
                <a16:creationId xmlns:a16="http://schemas.microsoft.com/office/drawing/2014/main" id="{87A7F90E-B3E3-944E-AFC8-B79610795915}"/>
              </a:ext>
            </a:extLst>
          </p:cNvPr>
          <p:cNvSpPr/>
          <p:nvPr userDrawn="1"/>
        </p:nvSpPr>
        <p:spPr>
          <a:xfrm rot="5400000">
            <a:off x="1228726" y="-878516"/>
            <a:ext cx="758309" cy="321770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787D9F03-99E6-5D4E-BBC9-A13292FE045D}"/>
              </a:ext>
            </a:extLst>
          </p:cNvPr>
          <p:cNvSpPr>
            <a:spLocks noGrp="1"/>
          </p:cNvSpPr>
          <p:nvPr>
            <p:ph type="body" sz="quarter" idx="30" hasCustomPrompt="1"/>
          </p:nvPr>
        </p:nvSpPr>
        <p:spPr>
          <a:xfrm>
            <a:off x="670511" y="343801"/>
            <a:ext cx="2864232" cy="758311"/>
          </a:xfrm>
          <a:prstGeom prst="rect">
            <a:avLst/>
          </a:prstGeom>
        </p:spPr>
        <p:txBody>
          <a:bodyPr anchor="ct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171055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1102869" y="1374470"/>
            <a:ext cx="6456805" cy="2613657"/>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458555" y="356985"/>
            <a:ext cx="4504635" cy="1439784"/>
          </a:xfrm>
          <a:prstGeom prst="rect">
            <a:avLst/>
          </a:prstGeom>
        </p:spPr>
        <p:txBody>
          <a:bodyPr>
            <a:noAutofit/>
          </a:bodyPr>
          <a:lstStyle>
            <a:lvl1pPr marL="0" indent="0">
              <a:buNone/>
              <a:defRPr sz="15000" b="1">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3" name="Text Placeholder 3">
            <a:extLst>
              <a:ext uri="{FF2B5EF4-FFF2-40B4-BE49-F238E27FC236}">
                <a16:creationId xmlns:a16="http://schemas.microsoft.com/office/drawing/2014/main" id="{E2A5EE0B-D38E-3349-A46D-43C5BAFC6B43}"/>
              </a:ext>
            </a:extLst>
          </p:cNvPr>
          <p:cNvSpPr>
            <a:spLocks noGrp="1"/>
          </p:cNvSpPr>
          <p:nvPr>
            <p:ph type="body" sz="quarter" idx="46" hasCustomPrompt="1"/>
          </p:nvPr>
        </p:nvSpPr>
        <p:spPr>
          <a:xfrm>
            <a:off x="2523844" y="2814254"/>
            <a:ext cx="3876121" cy="101329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 TITLE</a:t>
            </a:r>
            <a:endParaRPr lang="en-US" dirty="0"/>
          </a:p>
        </p:txBody>
      </p:sp>
      <p:sp>
        <p:nvSpPr>
          <p:cNvPr id="15" name="Text Placeholder 32">
            <a:extLst>
              <a:ext uri="{FF2B5EF4-FFF2-40B4-BE49-F238E27FC236}">
                <a16:creationId xmlns:a16="http://schemas.microsoft.com/office/drawing/2014/main" id="{58226ADA-DDAC-F74A-9842-BE967C086C67}"/>
              </a:ext>
            </a:extLst>
          </p:cNvPr>
          <p:cNvSpPr>
            <a:spLocks noGrp="1"/>
          </p:cNvSpPr>
          <p:nvPr>
            <p:ph type="body" sz="quarter" idx="11" hasCustomPrompt="1"/>
          </p:nvPr>
        </p:nvSpPr>
        <p:spPr>
          <a:xfrm>
            <a:off x="2551179" y="449996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6" name="Text Placeholder 32">
            <a:extLst>
              <a:ext uri="{FF2B5EF4-FFF2-40B4-BE49-F238E27FC236}">
                <a16:creationId xmlns:a16="http://schemas.microsoft.com/office/drawing/2014/main" id="{5BBF5FFB-86CE-E648-A7AF-F9866FDFC382}"/>
              </a:ext>
            </a:extLst>
          </p:cNvPr>
          <p:cNvSpPr>
            <a:spLocks noGrp="1"/>
          </p:cNvSpPr>
          <p:nvPr>
            <p:ph type="body" sz="quarter" idx="12" hasCustomPrompt="1"/>
          </p:nvPr>
        </p:nvSpPr>
        <p:spPr>
          <a:xfrm>
            <a:off x="3267016" y="449996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a16="http://schemas.microsoft.com/office/drawing/2014/main" id="{406C816A-0B47-804B-9B55-4196ED3FE955}"/>
              </a:ext>
            </a:extLst>
          </p:cNvPr>
          <p:cNvSpPr>
            <a:spLocks noGrp="1"/>
          </p:cNvSpPr>
          <p:nvPr>
            <p:ph type="body" sz="quarter" idx="13" hasCustomPrompt="1"/>
          </p:nvPr>
        </p:nvSpPr>
        <p:spPr>
          <a:xfrm>
            <a:off x="2551179" y="4873610"/>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8" name="Text Placeholder 32">
            <a:extLst>
              <a:ext uri="{FF2B5EF4-FFF2-40B4-BE49-F238E27FC236}">
                <a16:creationId xmlns:a16="http://schemas.microsoft.com/office/drawing/2014/main" id="{DFDE539E-287F-EF47-92AC-0528FE451E62}"/>
              </a:ext>
            </a:extLst>
          </p:cNvPr>
          <p:cNvSpPr>
            <a:spLocks noGrp="1"/>
          </p:cNvSpPr>
          <p:nvPr>
            <p:ph type="body" sz="quarter" idx="14" hasCustomPrompt="1"/>
          </p:nvPr>
        </p:nvSpPr>
        <p:spPr>
          <a:xfrm>
            <a:off x="3267016" y="4873610"/>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7" name="Text Placeholder 32">
            <a:extLst>
              <a:ext uri="{FF2B5EF4-FFF2-40B4-BE49-F238E27FC236}">
                <a16:creationId xmlns:a16="http://schemas.microsoft.com/office/drawing/2014/main" id="{8ECD8330-1C13-E84F-BE15-32A321B645D3}"/>
              </a:ext>
            </a:extLst>
          </p:cNvPr>
          <p:cNvSpPr>
            <a:spLocks noGrp="1"/>
          </p:cNvSpPr>
          <p:nvPr>
            <p:ph type="body" sz="quarter" idx="47" hasCustomPrompt="1"/>
          </p:nvPr>
        </p:nvSpPr>
        <p:spPr>
          <a:xfrm>
            <a:off x="2550981" y="525064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28" name="Text Placeholder 32">
            <a:extLst>
              <a:ext uri="{FF2B5EF4-FFF2-40B4-BE49-F238E27FC236}">
                <a16:creationId xmlns:a16="http://schemas.microsoft.com/office/drawing/2014/main" id="{2FD8F172-9189-2742-BDFC-0306DCD1397D}"/>
              </a:ext>
            </a:extLst>
          </p:cNvPr>
          <p:cNvSpPr>
            <a:spLocks noGrp="1"/>
          </p:cNvSpPr>
          <p:nvPr>
            <p:ph type="body" sz="quarter" idx="48" hasCustomPrompt="1"/>
          </p:nvPr>
        </p:nvSpPr>
        <p:spPr>
          <a:xfrm>
            <a:off x="3266818" y="525064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Text Placeholder 32">
            <a:extLst>
              <a:ext uri="{FF2B5EF4-FFF2-40B4-BE49-F238E27FC236}">
                <a16:creationId xmlns:a16="http://schemas.microsoft.com/office/drawing/2014/main" id="{7EA903A4-AC8D-3246-A6C0-4B4DE17B9F08}"/>
              </a:ext>
            </a:extLst>
          </p:cNvPr>
          <p:cNvSpPr>
            <a:spLocks noGrp="1"/>
          </p:cNvSpPr>
          <p:nvPr>
            <p:ph type="body" sz="quarter" idx="49" hasCustomPrompt="1"/>
          </p:nvPr>
        </p:nvSpPr>
        <p:spPr>
          <a:xfrm>
            <a:off x="2550981" y="5624290"/>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0" name="Text Placeholder 32">
            <a:extLst>
              <a:ext uri="{FF2B5EF4-FFF2-40B4-BE49-F238E27FC236}">
                <a16:creationId xmlns:a16="http://schemas.microsoft.com/office/drawing/2014/main" id="{ECAC18A7-3D9C-FD43-983B-C110B504385F}"/>
              </a:ext>
            </a:extLst>
          </p:cNvPr>
          <p:cNvSpPr>
            <a:spLocks noGrp="1"/>
          </p:cNvSpPr>
          <p:nvPr>
            <p:ph type="body" sz="quarter" idx="50" hasCustomPrompt="1"/>
          </p:nvPr>
        </p:nvSpPr>
        <p:spPr>
          <a:xfrm>
            <a:off x="3266818" y="5624290"/>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1" name="Text Placeholder 32">
            <a:extLst>
              <a:ext uri="{FF2B5EF4-FFF2-40B4-BE49-F238E27FC236}">
                <a16:creationId xmlns:a16="http://schemas.microsoft.com/office/drawing/2014/main" id="{EC6D8637-0FEB-1C44-A927-F3D7592A6161}"/>
              </a:ext>
            </a:extLst>
          </p:cNvPr>
          <p:cNvSpPr>
            <a:spLocks noGrp="1"/>
          </p:cNvSpPr>
          <p:nvPr>
            <p:ph type="body" sz="quarter" idx="51" hasCustomPrompt="1"/>
          </p:nvPr>
        </p:nvSpPr>
        <p:spPr>
          <a:xfrm>
            <a:off x="2550981" y="5985232"/>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2" name="Text Placeholder 32">
            <a:extLst>
              <a:ext uri="{FF2B5EF4-FFF2-40B4-BE49-F238E27FC236}">
                <a16:creationId xmlns:a16="http://schemas.microsoft.com/office/drawing/2014/main" id="{00EE8B0A-25D9-8A4E-81B9-616F3324A3B9}"/>
              </a:ext>
            </a:extLst>
          </p:cNvPr>
          <p:cNvSpPr>
            <a:spLocks noGrp="1"/>
          </p:cNvSpPr>
          <p:nvPr>
            <p:ph type="body" sz="quarter" idx="52" hasCustomPrompt="1"/>
          </p:nvPr>
        </p:nvSpPr>
        <p:spPr>
          <a:xfrm>
            <a:off x="3266818" y="5985232"/>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3" name="Text Placeholder 32">
            <a:extLst>
              <a:ext uri="{FF2B5EF4-FFF2-40B4-BE49-F238E27FC236}">
                <a16:creationId xmlns:a16="http://schemas.microsoft.com/office/drawing/2014/main" id="{9C5FD8BE-C3D8-6046-A375-DE2D894DCCF5}"/>
              </a:ext>
            </a:extLst>
          </p:cNvPr>
          <p:cNvSpPr>
            <a:spLocks noGrp="1"/>
          </p:cNvSpPr>
          <p:nvPr>
            <p:ph type="body" sz="quarter" idx="53" hasCustomPrompt="1"/>
          </p:nvPr>
        </p:nvSpPr>
        <p:spPr>
          <a:xfrm>
            <a:off x="2550981" y="6358874"/>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 name="Text Placeholder 32">
            <a:extLst>
              <a:ext uri="{FF2B5EF4-FFF2-40B4-BE49-F238E27FC236}">
                <a16:creationId xmlns:a16="http://schemas.microsoft.com/office/drawing/2014/main" id="{1E1211AB-D4AB-4D43-9443-61D77DBEB979}"/>
              </a:ext>
            </a:extLst>
          </p:cNvPr>
          <p:cNvSpPr>
            <a:spLocks noGrp="1"/>
          </p:cNvSpPr>
          <p:nvPr>
            <p:ph type="body" sz="quarter" idx="54" hasCustomPrompt="1"/>
          </p:nvPr>
        </p:nvSpPr>
        <p:spPr>
          <a:xfrm>
            <a:off x="3266818" y="6358874"/>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5" name="Text Placeholder 32">
            <a:extLst>
              <a:ext uri="{FF2B5EF4-FFF2-40B4-BE49-F238E27FC236}">
                <a16:creationId xmlns:a16="http://schemas.microsoft.com/office/drawing/2014/main" id="{56E7C723-3E93-9E4A-9DB5-163F37D18621}"/>
              </a:ext>
            </a:extLst>
          </p:cNvPr>
          <p:cNvSpPr>
            <a:spLocks noGrp="1"/>
          </p:cNvSpPr>
          <p:nvPr>
            <p:ph type="body" sz="quarter" idx="55" hasCustomPrompt="1"/>
          </p:nvPr>
        </p:nvSpPr>
        <p:spPr>
          <a:xfrm>
            <a:off x="2550783" y="6735912"/>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6" name="Text Placeholder 32">
            <a:extLst>
              <a:ext uri="{FF2B5EF4-FFF2-40B4-BE49-F238E27FC236}">
                <a16:creationId xmlns:a16="http://schemas.microsoft.com/office/drawing/2014/main" id="{1F170B86-E239-C94C-B589-C6CDD5409884}"/>
              </a:ext>
            </a:extLst>
          </p:cNvPr>
          <p:cNvSpPr>
            <a:spLocks noGrp="1"/>
          </p:cNvSpPr>
          <p:nvPr>
            <p:ph type="body" sz="quarter" idx="56" hasCustomPrompt="1"/>
          </p:nvPr>
        </p:nvSpPr>
        <p:spPr>
          <a:xfrm>
            <a:off x="3266620" y="6735912"/>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7" name="Text Placeholder 32">
            <a:extLst>
              <a:ext uri="{FF2B5EF4-FFF2-40B4-BE49-F238E27FC236}">
                <a16:creationId xmlns:a16="http://schemas.microsoft.com/office/drawing/2014/main" id="{38975D72-0BFB-114B-A9FA-2A4945F32EF6}"/>
              </a:ext>
            </a:extLst>
          </p:cNvPr>
          <p:cNvSpPr>
            <a:spLocks noGrp="1"/>
          </p:cNvSpPr>
          <p:nvPr>
            <p:ph type="body" sz="quarter" idx="57" hasCustomPrompt="1"/>
          </p:nvPr>
        </p:nvSpPr>
        <p:spPr>
          <a:xfrm>
            <a:off x="2550783" y="7109554"/>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38" name="Text Placeholder 32">
            <a:extLst>
              <a:ext uri="{FF2B5EF4-FFF2-40B4-BE49-F238E27FC236}">
                <a16:creationId xmlns:a16="http://schemas.microsoft.com/office/drawing/2014/main" id="{E1A7E7D3-707C-B243-A1A5-B5A443CDDC8E}"/>
              </a:ext>
            </a:extLst>
          </p:cNvPr>
          <p:cNvSpPr>
            <a:spLocks noGrp="1"/>
          </p:cNvSpPr>
          <p:nvPr>
            <p:ph type="body" sz="quarter" idx="58" hasCustomPrompt="1"/>
          </p:nvPr>
        </p:nvSpPr>
        <p:spPr>
          <a:xfrm>
            <a:off x="3266620" y="7109554"/>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7" name="Text Placeholder 32">
            <a:extLst>
              <a:ext uri="{FF2B5EF4-FFF2-40B4-BE49-F238E27FC236}">
                <a16:creationId xmlns:a16="http://schemas.microsoft.com/office/drawing/2014/main" id="{1243E04A-3042-8646-966D-B0AB1219321F}"/>
              </a:ext>
            </a:extLst>
          </p:cNvPr>
          <p:cNvSpPr>
            <a:spLocks noGrp="1"/>
          </p:cNvSpPr>
          <p:nvPr>
            <p:ph type="body" sz="quarter" idx="59" hasCustomPrompt="1"/>
          </p:nvPr>
        </p:nvSpPr>
        <p:spPr>
          <a:xfrm>
            <a:off x="2550981" y="7470496"/>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48" name="Text Placeholder 32">
            <a:extLst>
              <a:ext uri="{FF2B5EF4-FFF2-40B4-BE49-F238E27FC236}">
                <a16:creationId xmlns:a16="http://schemas.microsoft.com/office/drawing/2014/main" id="{CE3D6B11-CF2F-E940-BFD6-0A58A1721B2F}"/>
              </a:ext>
            </a:extLst>
          </p:cNvPr>
          <p:cNvSpPr>
            <a:spLocks noGrp="1"/>
          </p:cNvSpPr>
          <p:nvPr>
            <p:ph type="body" sz="quarter" idx="60" hasCustomPrompt="1"/>
          </p:nvPr>
        </p:nvSpPr>
        <p:spPr>
          <a:xfrm>
            <a:off x="3266818" y="7470496"/>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9" name="Text Placeholder 32">
            <a:extLst>
              <a:ext uri="{FF2B5EF4-FFF2-40B4-BE49-F238E27FC236}">
                <a16:creationId xmlns:a16="http://schemas.microsoft.com/office/drawing/2014/main" id="{55A81B24-68F7-CB49-A091-90CFD8EF4196}"/>
              </a:ext>
            </a:extLst>
          </p:cNvPr>
          <p:cNvSpPr>
            <a:spLocks noGrp="1"/>
          </p:cNvSpPr>
          <p:nvPr>
            <p:ph type="body" sz="quarter" idx="61" hasCustomPrompt="1"/>
          </p:nvPr>
        </p:nvSpPr>
        <p:spPr>
          <a:xfrm>
            <a:off x="2550981" y="784413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50" name="Text Placeholder 32">
            <a:extLst>
              <a:ext uri="{FF2B5EF4-FFF2-40B4-BE49-F238E27FC236}">
                <a16:creationId xmlns:a16="http://schemas.microsoft.com/office/drawing/2014/main" id="{B9E6B646-97A7-8E46-A57D-3E1A88E8A505}"/>
              </a:ext>
            </a:extLst>
          </p:cNvPr>
          <p:cNvSpPr>
            <a:spLocks noGrp="1"/>
          </p:cNvSpPr>
          <p:nvPr>
            <p:ph type="body" sz="quarter" idx="62" hasCustomPrompt="1"/>
          </p:nvPr>
        </p:nvSpPr>
        <p:spPr>
          <a:xfrm>
            <a:off x="3266818" y="784413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Slide Number Placeholder 5">
            <a:extLst>
              <a:ext uri="{FF2B5EF4-FFF2-40B4-BE49-F238E27FC236}">
                <a16:creationId xmlns:a16="http://schemas.microsoft.com/office/drawing/2014/main" id="{16D55EC4-8496-C644-9446-6637E51C9966}"/>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78" name="Straight Connector 77">
            <a:extLst>
              <a:ext uri="{FF2B5EF4-FFF2-40B4-BE49-F238E27FC236}">
                <a16:creationId xmlns:a16="http://schemas.microsoft.com/office/drawing/2014/main" id="{C0029BA6-BDBE-3B45-9AD4-9F8E93C58173}"/>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8F962B5-6192-BA4E-AFBA-D75E2DAE97EC}"/>
              </a:ext>
            </a:extLst>
          </p:cNvPr>
          <p:cNvGrpSpPr>
            <a:grpSpLocks noChangeAspect="1"/>
          </p:cNvGrpSpPr>
          <p:nvPr userDrawn="1"/>
        </p:nvGrpSpPr>
        <p:grpSpPr>
          <a:xfrm>
            <a:off x="4139942" y="10336466"/>
            <a:ext cx="1978704" cy="108000"/>
            <a:chOff x="2502568" y="6027833"/>
            <a:chExt cx="6689560" cy="365126"/>
          </a:xfrm>
        </p:grpSpPr>
        <p:pic>
          <p:nvPicPr>
            <p:cNvPr id="80" name="Picture 79" descr="Text, logo&#10;&#10;Description automatically generated">
              <a:extLst>
                <a:ext uri="{FF2B5EF4-FFF2-40B4-BE49-F238E27FC236}">
                  <a16:creationId xmlns:a16="http://schemas.microsoft.com/office/drawing/2014/main" id="{5C6E2468-E4E8-6345-A20C-C358B3A4E1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81" name="Picture 80" descr="Text, logo&#10;&#10;Description automatically generated">
              <a:extLst>
                <a:ext uri="{FF2B5EF4-FFF2-40B4-BE49-F238E27FC236}">
                  <a16:creationId xmlns:a16="http://schemas.microsoft.com/office/drawing/2014/main" id="{FF255FEA-64AB-5446-9E76-99097FC6FB5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84612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304175"/>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4395456" y="227265"/>
            <a:ext cx="3164218" cy="2220967"/>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5048273" y="422790"/>
            <a:ext cx="2511402" cy="1653390"/>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304175"/>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321678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se Study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1" y="-9958"/>
            <a:ext cx="7559675" cy="2079661"/>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0" y="2069703"/>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2" y="2171556"/>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3195622"/>
            <a:ext cx="6666609" cy="613852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87116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707" r:id="rId4"/>
    <p:sldLayoutId id="2147483704" r:id="rId5"/>
    <p:sldLayoutId id="2147483696" r:id="rId6"/>
    <p:sldLayoutId id="2147483661" r:id="rId7"/>
    <p:sldLayoutId id="2147483705" r:id="rId8"/>
    <p:sldLayoutId id="2147483702" r:id="rId9"/>
    <p:sldLayoutId id="2147483706" r:id="rId10"/>
    <p:sldLayoutId id="2147483701" r:id="rId11"/>
    <p:sldLayoutId id="2147483703" r:id="rId12"/>
  </p:sldLayoutIdLst>
  <p:hf hdr="0"/>
  <p:txStyles>
    <p:titleStyle>
      <a:lvl1pPr algn="l" defTabSz="2072941" rtl="0" eaLnBrk="1" latinLnBrk="0" hangingPunct="1">
        <a:lnSpc>
          <a:spcPct val="90000"/>
        </a:lnSpc>
        <a:spcBef>
          <a:spcPct val="0"/>
        </a:spcBef>
        <a:buNone/>
        <a:defRPr sz="9975" b="0" i="0"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b="0" i="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b="0" i="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b="0" i="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b="0" i="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b="0" i="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acebook.com/themeltingpot.i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fabricrepublic.gr/e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shedia.gr/about-us/"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givmed.org/en/" TargetMode="Externa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osactive.org/"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facebook.com/spiralwalk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rkrun.com/about/start-your-own-event/" TargetMode="External"/><Relationship Id="rId2" Type="http://schemas.openxmlformats.org/officeDocument/2006/relationships/hyperlink" Target="https://www.parkrun.ie/" TargetMode="Externa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hyperlink" Target="https://www.visitdenmark.com/denmark/things-do/winter/winter-swimming" TargetMode="External"/><Relationship Id="rId2" Type="http://schemas.openxmlformats.org/officeDocument/2006/relationships/image" Target="../media/image44.jpeg"/><Relationship Id="rId1" Type="http://schemas.openxmlformats.org/officeDocument/2006/relationships/slideLayout" Target="../slideLayouts/slideLayout9.xml"/><Relationship Id="rId5" Type="http://schemas.openxmlformats.org/officeDocument/2006/relationships/hyperlink" Target="https://www.bbc.com/worklife/article/20200228-the-danish-trick-to-shock-your-body-into-happiness" TargetMode="External"/><Relationship Id="rId4" Type="http://schemas.openxmlformats.org/officeDocument/2006/relationships/hyperlink" Target="https://www.badesikkerhed.dk/en/adults/winter-bathin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5.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laughteryogaireland.org/"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6.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tidytowns.ie/" TargetMode="Externa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grow-ni.org/"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iglesiasanlorenzoubeda.com/fundacion-huerta-de-san-antonio/" TargetMode="External"/><Relationship Id="rId1" Type="http://schemas.openxmlformats.org/officeDocument/2006/relationships/slideLayout" Target="../slideLayouts/slideLayout11.xml"/><Relationship Id="rId5" Type="http://schemas.openxmlformats.org/officeDocument/2006/relationships/image" Target="../media/image53.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hyperlink" Target="https://culture-sante-aquitaine.com/le-laboratoire/nos-projets/nous-vieillirons-ensemble/" TargetMode="External"/><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hyperlink" Target="https://culture-sante-aquitaine.com/wp-content/uploads/ColloqueArtSante-Programme.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youtube.com/watch?v=cabSlu4UB_g" TargetMode="External"/><Relationship Id="rId1" Type="http://schemas.openxmlformats.org/officeDocument/2006/relationships/slideLayout" Target="../slideLayouts/slideLayout7.xml"/><Relationship Id="rId5" Type="http://schemas.openxmlformats.org/officeDocument/2006/relationships/hyperlink" Target="https://www.enbuenaedad.es/" TargetMode="Externa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upo.es/aula-mayores" TargetMode="Externa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hyperlink" Target="https://menssheds.ie/setting-up-a-shed/" TargetMode="External"/><Relationship Id="rId2" Type="http://schemas.openxmlformats.org/officeDocument/2006/relationships/hyperlink" Target="https://menssheds.ie/" TargetMode="Externa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ulture-sante-aquitaine.com/le-laboratoire/nos-projets/change-of-view/" TargetMode="External"/><Relationship Id="rId2" Type="http://schemas.openxmlformats.org/officeDocument/2006/relationships/hyperlink" Target="https://change-of-view.eu/" TargetMode="Externa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www.facebook.com/ChangeOfView.Erasm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connectathens.gr/" TargetMode="Externa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centrointergeneracionaldereferencia.com/" TargetMode="External"/><Relationship Id="rId1" Type="http://schemas.openxmlformats.org/officeDocument/2006/relationships/slideLayout" Target="../slideLayouts/slideLayout11.xm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hyperlink" Target="https://nccwn.org/" TargetMode="External"/><Relationship Id="rId2" Type="http://schemas.openxmlformats.org/officeDocument/2006/relationships/hyperlink" Target="https://rwn.ie/" TargetMode="Externa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6.xml"/><Relationship Id="rId7" Type="http://schemas.openxmlformats.org/officeDocument/2006/relationships/slide" Target="slide40.xml"/><Relationship Id="rId2" Type="http://schemas.openxmlformats.org/officeDocument/2006/relationships/slide" Target="slide35.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UwlgfSz_CDw" TargetMode="External"/><Relationship Id="rId2" Type="http://schemas.openxmlformats.org/officeDocument/2006/relationships/hyperlink" Target="https://www.springsp.org/" TargetMode="Externa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communityni.org/organisation/connected-community-care" TargetMode="Externa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hyperlink" Target="http://clare-cic.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radiushousing.org/" TargetMode="Externa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21.training/community-family-support-programme" TargetMode="External"/><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www.resantevous.fr/" TargetMode="Externa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hyperlink" Target="https://www.fundaciontas.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theseanyproject.com/" TargetMode="Externa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www.havinalaugh.com/" TargetMode="Externa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11.xml"/><Relationship Id="rId5" Type="http://schemas.openxmlformats.org/officeDocument/2006/relationships/hyperlink" Target="https://www.iasismed.eu/?lang=en" TargetMode="External"/><Relationship Id="rId4" Type="http://schemas.openxmlformats.org/officeDocument/2006/relationships/image" Target="../media/image88.jpeg"/></Relationships>
</file>

<file path=ppt/slides/_rels/slide46.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ricochetsonore.fr/actus/365/dis-moi-cque-tecoutes-ehpad-le-petit-trianon" TargetMode="External"/><Relationship Id="rId2" Type="http://schemas.openxmlformats.org/officeDocument/2006/relationships/hyperlink" Target="https://culture-sante-aquitaine.com/dis-moi-cque-tecoutes/" TargetMode="Externa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ingireland.ie/"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aalborg.dk/sundhed-og-sygdom/stress-angst-og-depression/stress-angst-og-depression-kulturvitaminer" TargetMode="External"/><Relationship Id="rId2" Type="http://schemas.openxmlformats.org/officeDocument/2006/relationships/image" Target="../media/image30.jpg"/><Relationship Id="rId1" Type="http://schemas.openxmlformats.org/officeDocument/2006/relationships/slideLayout" Target="../slideLayouts/slideLayout10.xml"/><Relationship Id="rId4" Type="http://schemas.openxmlformats.org/officeDocument/2006/relationships/hyperlink" Target="https://www.weforum.org/agenda/2019/08/mental-health-depression-denmark-kulturvitami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6A830ED-3861-004F-BEF6-695454A6D631}"/>
              </a:ext>
            </a:extLst>
          </p:cNvPr>
          <p:cNvSpPr>
            <a:spLocks noGrp="1"/>
          </p:cNvSpPr>
          <p:nvPr>
            <p:ph type="body" sz="quarter" idx="47"/>
          </p:nvPr>
        </p:nvSpPr>
        <p:spPr>
          <a:xfrm rot="16200000">
            <a:off x="-1081408" y="3756855"/>
            <a:ext cx="4552628" cy="879282"/>
          </a:xfrm>
        </p:spPr>
        <p:txBody>
          <a:bodyPr/>
          <a:lstStyle/>
          <a:p>
            <a:pPr algn="r"/>
            <a:r>
              <a:rPr lang="en-US" dirty="0"/>
              <a:t>COMPENDIUM OF</a:t>
            </a:r>
          </a:p>
        </p:txBody>
      </p:sp>
      <p:sp>
        <p:nvSpPr>
          <p:cNvPr id="17" name="Text Placeholder 16">
            <a:extLst>
              <a:ext uri="{FF2B5EF4-FFF2-40B4-BE49-F238E27FC236}">
                <a16:creationId xmlns:a16="http://schemas.microsoft.com/office/drawing/2014/main" id="{059C59D3-D6F0-F946-BCDA-21BF8D0E3996}"/>
              </a:ext>
            </a:extLst>
          </p:cNvPr>
          <p:cNvSpPr>
            <a:spLocks noGrp="1"/>
          </p:cNvSpPr>
          <p:nvPr>
            <p:ph type="body" sz="quarter" idx="48"/>
          </p:nvPr>
        </p:nvSpPr>
        <p:spPr>
          <a:xfrm>
            <a:off x="1825235" y="1964787"/>
            <a:ext cx="5467612" cy="879282"/>
          </a:xfrm>
        </p:spPr>
        <p:txBody>
          <a:bodyPr/>
          <a:lstStyle/>
          <a:p>
            <a:r>
              <a:rPr lang="en-US" b="1" dirty="0"/>
              <a:t>SOCIAL</a:t>
            </a:r>
          </a:p>
        </p:txBody>
      </p:sp>
      <p:sp>
        <p:nvSpPr>
          <p:cNvPr id="18" name="Text Placeholder 17">
            <a:extLst>
              <a:ext uri="{FF2B5EF4-FFF2-40B4-BE49-F238E27FC236}">
                <a16:creationId xmlns:a16="http://schemas.microsoft.com/office/drawing/2014/main" id="{9C7B93FA-2095-D84B-A8B1-830C9EE59B72}"/>
              </a:ext>
            </a:extLst>
          </p:cNvPr>
          <p:cNvSpPr>
            <a:spLocks noGrp="1"/>
          </p:cNvSpPr>
          <p:nvPr>
            <p:ph type="body" sz="quarter" idx="49"/>
          </p:nvPr>
        </p:nvSpPr>
        <p:spPr>
          <a:xfrm>
            <a:off x="1825235" y="3555665"/>
            <a:ext cx="5467612" cy="879282"/>
          </a:xfrm>
        </p:spPr>
        <p:txBody>
          <a:bodyPr/>
          <a:lstStyle/>
          <a:p>
            <a:pPr>
              <a:lnSpc>
                <a:spcPts val="5200"/>
              </a:lnSpc>
            </a:pPr>
            <a:r>
              <a:rPr lang="en-US" dirty="0"/>
              <a:t>PRESCRIBING COMMUNITY</a:t>
            </a:r>
          </a:p>
          <a:p>
            <a:pPr>
              <a:lnSpc>
                <a:spcPts val="5200"/>
              </a:lnSpc>
            </a:pPr>
            <a:endParaRPr lang="en-US" dirty="0"/>
          </a:p>
        </p:txBody>
      </p:sp>
      <p:sp>
        <p:nvSpPr>
          <p:cNvPr id="19" name="Text Placeholder 18">
            <a:extLst>
              <a:ext uri="{FF2B5EF4-FFF2-40B4-BE49-F238E27FC236}">
                <a16:creationId xmlns:a16="http://schemas.microsoft.com/office/drawing/2014/main" id="{D9C2EC7A-65CC-4D40-9308-F3F2AC0EF190}"/>
              </a:ext>
            </a:extLst>
          </p:cNvPr>
          <p:cNvSpPr>
            <a:spLocks noGrp="1"/>
          </p:cNvSpPr>
          <p:nvPr>
            <p:ph type="body" sz="quarter" idx="50"/>
          </p:nvPr>
        </p:nvSpPr>
        <p:spPr>
          <a:xfrm>
            <a:off x="1758329" y="4456098"/>
            <a:ext cx="5467612" cy="879282"/>
          </a:xfrm>
        </p:spPr>
        <p:txBody>
          <a:bodyPr/>
          <a:lstStyle/>
          <a:p>
            <a:r>
              <a:rPr lang="en-US" b="1" dirty="0"/>
              <a:t>CARE</a:t>
            </a:r>
          </a:p>
        </p:txBody>
      </p:sp>
      <p:sp>
        <p:nvSpPr>
          <p:cNvPr id="20" name="Text Placeholder 19">
            <a:extLst>
              <a:ext uri="{FF2B5EF4-FFF2-40B4-BE49-F238E27FC236}">
                <a16:creationId xmlns:a16="http://schemas.microsoft.com/office/drawing/2014/main" id="{B1000D24-C6B4-594F-A1EA-1EC072A9F113}"/>
              </a:ext>
            </a:extLst>
          </p:cNvPr>
          <p:cNvSpPr>
            <a:spLocks noGrp="1"/>
          </p:cNvSpPr>
          <p:nvPr>
            <p:ph type="body" sz="quarter" idx="51"/>
          </p:nvPr>
        </p:nvSpPr>
        <p:spPr>
          <a:xfrm>
            <a:off x="1825235" y="5645305"/>
            <a:ext cx="5467612" cy="879282"/>
          </a:xfrm>
        </p:spPr>
        <p:txBody>
          <a:bodyPr/>
          <a:lstStyle/>
          <a:p>
            <a:r>
              <a:rPr lang="en-US" dirty="0"/>
              <a:t>PROJECT</a:t>
            </a:r>
          </a:p>
        </p:txBody>
      </p:sp>
    </p:spTree>
    <p:extLst>
      <p:ext uri="{BB962C8B-B14F-4D97-AF65-F5344CB8AC3E}">
        <p14:creationId xmlns:p14="http://schemas.microsoft.com/office/powerpoint/2010/main" val="235840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The Melting Pot </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164905"/>
          </a:xfrm>
        </p:spPr>
        <p:txBody>
          <a:bodyPr/>
          <a:lstStyle/>
          <a:p>
            <a:r>
              <a:rPr lang="en-GB" sz="1200" b="1" dirty="0"/>
              <a:t>ABOUT </a:t>
            </a:r>
            <a:endParaRPr lang="en-IE" sz="1200" dirty="0"/>
          </a:p>
          <a:p>
            <a:r>
              <a:rPr lang="en-GB" dirty="0"/>
              <a:t>The Melting Pot is based in Roscommon, Ireland.</a:t>
            </a:r>
            <a:r>
              <a:rPr lang="en-IE" dirty="0"/>
              <a:t>  </a:t>
            </a:r>
            <a:r>
              <a:rPr lang="en-GB" dirty="0"/>
              <a:t>It’s a non-profit making organisation. It consists of an Internet Café, Dinner4U meal delivery service, Clothing &amp; Bric-a-brac Charity Shop. It is a space for people to connect with others in the community, and host groups such as a knitting group, a reading group and a music for mental health group. Some describe it as a ‘youth club for adults’. The Melting Pot believes in Social inclusion offering volunteering and work experience.</a:t>
            </a:r>
            <a:endParaRPr lang="en-IE" dirty="0"/>
          </a:p>
          <a:p>
            <a:r>
              <a:rPr lang="en-GB" dirty="0"/>
              <a:t> </a:t>
            </a:r>
            <a:endParaRPr lang="en-IE" dirty="0"/>
          </a:p>
          <a:p>
            <a:pPr algn="l"/>
            <a:r>
              <a:rPr lang="en-GB" dirty="0"/>
              <a:t>For more information go to</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https://www.facebook.com/themeltingpot.ie</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The Melting Pot is a great place to meet and connect with people in the community. It is a socially inclusive community space.</a:t>
            </a:r>
            <a:endParaRPr lang="en-IE" dirty="0"/>
          </a:p>
          <a:p>
            <a:r>
              <a:rPr lang="en-US" sz="1200" b="1" dirty="0"/>
              <a:t> </a:t>
            </a:r>
            <a:endParaRPr lang="en-IE" sz="1200" b="1" dirty="0"/>
          </a:p>
          <a:p>
            <a:r>
              <a:rPr lang="en-US" sz="1200" b="1" dirty="0"/>
              <a:t>SUPPORTING HEALTH, WELLBEING &amp; NUTRITION</a:t>
            </a:r>
            <a:endParaRPr lang="en-IE" sz="1200" dirty="0"/>
          </a:p>
          <a:p>
            <a:r>
              <a:rPr lang="en-GB" dirty="0"/>
              <a:t>The Melting Pot offers a meal service, supporting the health and wellbeing in the county of Roscommon by providing nutritious meals.</a:t>
            </a:r>
          </a:p>
          <a:p>
            <a:r>
              <a:rPr lang="en-US" b="1" i="1" dirty="0"/>
              <a:t> </a:t>
            </a:r>
            <a:endParaRPr lang="en-IE" dirty="0"/>
          </a:p>
          <a:p>
            <a:r>
              <a:rPr lang="en-US" sz="1200" b="1" dirty="0"/>
              <a:t>SUPPORTING ADULT LEARNING</a:t>
            </a:r>
            <a:endParaRPr lang="en-IE" sz="1200" dirty="0"/>
          </a:p>
          <a:p>
            <a:r>
              <a:rPr lang="en-GB" dirty="0"/>
              <a:t>The Melting Pot supports adult learning by providing volunteer experiences and spaces for group meet ups where people can learn from each another.</a:t>
            </a:r>
            <a:endParaRPr lang="en-IE" dirty="0"/>
          </a:p>
          <a:p>
            <a:endParaRPr lang="en-GB" sz="1200" b="1" dirty="0"/>
          </a:p>
          <a:p>
            <a:r>
              <a:rPr lang="en-GB" sz="1200" b="1" dirty="0"/>
              <a:t>HOW IS THE ORGANISATION FUNDED?</a:t>
            </a:r>
            <a:endParaRPr lang="en-IE" sz="1200" dirty="0"/>
          </a:p>
          <a:p>
            <a:r>
              <a:rPr lang="en-GB" dirty="0"/>
              <a:t>It’s a not for profit social enterprise.</a:t>
            </a:r>
          </a:p>
          <a:p>
            <a:endParaRPr lang="en-IE" dirty="0"/>
          </a:p>
          <a:p>
            <a:r>
              <a:rPr lang="en-US" sz="1200" b="1" dirty="0"/>
              <a:t>HOW DOES THE REFERRAL PROCESS WORK?</a:t>
            </a:r>
            <a:endParaRPr lang="en-IE" sz="1200" dirty="0"/>
          </a:p>
          <a:p>
            <a:r>
              <a:rPr lang="en-GB" dirty="0"/>
              <a:t>The Social Prescribing Co-ordinator introduces the individual to the Melting Pot.</a:t>
            </a:r>
          </a:p>
          <a:p>
            <a:endParaRPr lang="en-IE" dirty="0"/>
          </a:p>
          <a:p>
            <a:r>
              <a:rPr lang="en-US" sz="1200" b="1" dirty="0"/>
              <a:t>OPPORTUNITIES FOR REPLICATION</a:t>
            </a:r>
            <a:endParaRPr lang="en-IE" sz="1200" dirty="0"/>
          </a:p>
          <a:p>
            <a:r>
              <a:rPr lang="en-GB" dirty="0"/>
              <a:t>Set up a social enterprise to provide a community space and services, providing volunteer experience that people can be socially prescribed to.</a:t>
            </a:r>
          </a:p>
          <a:p>
            <a:endParaRPr lang="en-GB" sz="1200" b="1" dirty="0"/>
          </a:p>
          <a:p>
            <a:endParaRPr lang="en-GB" sz="1200" b="1" dirty="0"/>
          </a:p>
          <a:p>
            <a:r>
              <a:rPr lang="en-GB" sz="1200" b="1" dirty="0"/>
              <a:t>MYTHS &amp; FALSE BELIEFS</a:t>
            </a:r>
            <a:endParaRPr lang="en-IE" sz="1200" dirty="0"/>
          </a:p>
          <a:p>
            <a:r>
              <a:rPr lang="en-GB" b="1" dirty="0"/>
              <a:t>Myth 1</a:t>
            </a:r>
            <a:r>
              <a:rPr lang="en-GB" dirty="0"/>
              <a:t> </a:t>
            </a:r>
            <a:br>
              <a:rPr lang="en-GB" dirty="0"/>
            </a:br>
            <a:r>
              <a:rPr lang="en-GB" dirty="0"/>
              <a:t>“I won’t be welcome at the Melting Pot.” This is false. The Melting Pot is socially inclusive.</a:t>
            </a:r>
            <a:br>
              <a:rPr lang="en-GB" dirty="0"/>
            </a:br>
            <a:endParaRPr lang="en-IE" dirty="0"/>
          </a:p>
          <a:p>
            <a:r>
              <a:rPr lang="en-GB" b="1" dirty="0"/>
              <a:t>Myth 2</a:t>
            </a:r>
            <a:endParaRPr lang="en-IE" dirty="0"/>
          </a:p>
          <a:p>
            <a:r>
              <a:rPr lang="en-GB" dirty="0"/>
              <a:t>“The Melting Pot is only for people with mental health issues”. This is false. The Melting Pot is for great all people regardless of mental health diagnoses.</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10</a:t>
            </a:fld>
            <a:endParaRPr lang="en-US" dirty="0"/>
          </a:p>
        </p:txBody>
      </p:sp>
      <p:pic>
        <p:nvPicPr>
          <p:cNvPr id="4" name="Picture Placeholder 3">
            <a:extLst>
              <a:ext uri="{FF2B5EF4-FFF2-40B4-BE49-F238E27FC236}">
                <a16:creationId xmlns:a16="http://schemas.microsoft.com/office/drawing/2014/main" id="{500DE0A7-F6E4-5942-9D6D-C721433DCC99}"/>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54869" y="422977"/>
            <a:ext cx="2498180" cy="1653390"/>
          </a:xfrm>
        </p:spPr>
      </p:pic>
      <p:grpSp>
        <p:nvGrpSpPr>
          <p:cNvPr id="12" name="Group 11">
            <a:extLst>
              <a:ext uri="{FF2B5EF4-FFF2-40B4-BE49-F238E27FC236}">
                <a16:creationId xmlns:a16="http://schemas.microsoft.com/office/drawing/2014/main" id="{BCF46983-2220-5F46-AB4A-69FEBB2C75F0}"/>
              </a:ext>
            </a:extLst>
          </p:cNvPr>
          <p:cNvGrpSpPr/>
          <p:nvPr/>
        </p:nvGrpSpPr>
        <p:grpSpPr>
          <a:xfrm>
            <a:off x="6509540" y="1762404"/>
            <a:ext cx="940579" cy="832733"/>
            <a:chOff x="3932429" y="3269513"/>
            <a:chExt cx="940579" cy="832733"/>
          </a:xfrm>
        </p:grpSpPr>
        <p:sp>
          <p:nvSpPr>
            <p:cNvPr id="13" name="Freeform 12">
              <a:extLst>
                <a:ext uri="{FF2B5EF4-FFF2-40B4-BE49-F238E27FC236}">
                  <a16:creationId xmlns:a16="http://schemas.microsoft.com/office/drawing/2014/main" id="{A9E234AB-C485-2E4C-B095-964259FF15B2}"/>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4" name="Rectangle 13">
              <a:extLst>
                <a:ext uri="{FF2B5EF4-FFF2-40B4-BE49-F238E27FC236}">
                  <a16:creationId xmlns:a16="http://schemas.microsoft.com/office/drawing/2014/main" id="{8B5EB4B9-4EE5-8448-B298-F31C1C0EE5F9}"/>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5169E21C-D760-A542-9677-6F0B62E020C7}"/>
              </a:ext>
            </a:extLst>
          </p:cNvPr>
          <p:cNvSpPr/>
          <p:nvPr/>
        </p:nvSpPr>
        <p:spPr>
          <a:xfrm>
            <a:off x="2857500" y="7367767"/>
            <a:ext cx="4249980" cy="1824987"/>
          </a:xfrm>
          <a:prstGeom prst="rect">
            <a:avLst/>
          </a:prstGeom>
        </p:spPr>
        <p:txBody>
          <a:bodyPr wrap="square">
            <a:spAutoFit/>
          </a:bodyPr>
          <a:lstStyle/>
          <a:p>
            <a:pPr algn="r">
              <a:lnSpc>
                <a:spcPts val="2720"/>
              </a:lnSpc>
            </a:pPr>
            <a:endParaRPr lang="en-US" sz="2600" b="1" dirty="0">
              <a:latin typeface="Calibri" panose="020F0502020204030204" pitchFamily="34" charset="0"/>
              <a:cs typeface="Calibri" panose="020F0502020204030204" pitchFamily="34" charset="0"/>
            </a:endParaRPr>
          </a:p>
          <a:p>
            <a:pPr algn="r">
              <a:lnSpc>
                <a:spcPts val="2720"/>
              </a:lnSpc>
            </a:pPr>
            <a:r>
              <a:rPr lang="en-US" sz="2600" b="1" dirty="0">
                <a:latin typeface="Calibri" panose="020F0502020204030204" pitchFamily="34" charset="0"/>
                <a:cs typeface="Calibri" panose="020F0502020204030204" pitchFamily="34" charset="0"/>
              </a:rPr>
              <a:t>A SPACE FOR PEOPLE TO CONNECT WITH OTHERS IN THE COMMUNITY. “A YOUTH CLUB FOR ADULTS”</a:t>
            </a:r>
          </a:p>
        </p:txBody>
      </p:sp>
    </p:spTree>
    <p:extLst>
      <p:ext uri="{BB962C8B-B14F-4D97-AF65-F5344CB8AC3E}">
        <p14:creationId xmlns:p14="http://schemas.microsoft.com/office/powerpoint/2010/main" val="141221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Fabric Republic</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ABOUT </a:t>
            </a:r>
            <a:endParaRPr lang="en-IE" sz="1200" dirty="0"/>
          </a:p>
          <a:p>
            <a:r>
              <a:rPr lang="en-IE" dirty="0"/>
              <a:t>Fabric Republic is based in Athens, Greece.  Fabric Republic is an innovative and integrated surplus clothing management system. It tackles the issues of social exclusion, sustainability, and sustainable development.  </a:t>
            </a:r>
            <a:r>
              <a:rPr lang="en-US" dirty="0"/>
              <a:t>The quality of life of a large percentage of the Greek population has been greatly affected by the long-term economic crisis of the  country. </a:t>
            </a:r>
            <a:r>
              <a:rPr lang="en-IE" dirty="0"/>
              <a:t>One in three Greeks lives in poverty or social exclusion, along with an increasing number of refugees. Fabric Republic helps these people access clothing, and the ability to dress decently. </a:t>
            </a:r>
          </a:p>
          <a:p>
            <a:endParaRPr lang="en-IE" dirty="0"/>
          </a:p>
          <a:p>
            <a:r>
              <a:rPr lang="en-IE" dirty="0"/>
              <a:t>The organisation takes discarded clothes, sorts them, upcycles them, repairs them, and distributes them to organisations supporting socially and economically disadvantaged people. </a:t>
            </a:r>
          </a:p>
          <a:p>
            <a:endParaRPr lang="en-IE" dirty="0"/>
          </a:p>
          <a:p>
            <a:r>
              <a:rPr lang="en-US" dirty="0"/>
              <a:t>This organization is run by volunteers who deal with the whole process related to the clothes, and the organization employs people who live in a boarding house for people with mental illnesses. These people are given the opportunity to have a daily job, thus having a routine and a regular income while preparing for life after boarding homes.</a:t>
            </a:r>
          </a:p>
          <a:p>
            <a:pPr algn="l"/>
            <a:endParaRPr lang="en-IE" dirty="0"/>
          </a:p>
          <a:p>
            <a:pPr algn="l"/>
            <a:r>
              <a:rPr lang="en-IE" dirty="0"/>
              <a:t>For more information go to </a:t>
            </a:r>
            <a:r>
              <a:rPr lang="en-IE" dirty="0">
                <a:solidFill>
                  <a:srgbClr val="FFC652"/>
                </a:solidFill>
                <a:hlinkClick r:id="rId2">
                  <a:extLst>
                    <a:ext uri="{A12FA001-AC4F-418D-AE19-62706E023703}">
                      <ahyp:hlinkClr xmlns:ahyp="http://schemas.microsoft.com/office/drawing/2018/hyperlinkcolor" val="tx"/>
                    </a:ext>
                  </a:extLst>
                </a:hlinkClick>
              </a:rPr>
              <a:t>http://www.fabricrepublic.gr/en/</a:t>
            </a:r>
            <a:endParaRPr lang="en-IE" dirty="0">
              <a:solidFill>
                <a:srgbClr val="FFC652"/>
              </a:solidFill>
            </a:endParaRPr>
          </a:p>
          <a:p>
            <a:endParaRPr lang="en-IE" dirty="0"/>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IE" dirty="0"/>
              <a:t>Our volunteers, our participants with mental illness, and our professional experts all work together, learning from each other and building connections together. </a:t>
            </a:r>
          </a:p>
          <a:p>
            <a:r>
              <a:rPr lang="en-US" sz="1200" b="1" dirty="0"/>
              <a:t> </a:t>
            </a:r>
            <a:endParaRPr lang="en-IE" sz="1200" b="1" dirty="0"/>
          </a:p>
          <a:p>
            <a:r>
              <a:rPr lang="en-US" sz="1200" b="1" dirty="0"/>
              <a:t>SUPPORTING ADULT LEARNING</a:t>
            </a:r>
            <a:endParaRPr lang="en-IE" sz="1200" dirty="0"/>
          </a:p>
          <a:p>
            <a:r>
              <a:rPr lang="en-IE" dirty="0"/>
              <a:t>Volunteers and people suffering from mental illness work together and learn new things about the upcycle and repair of clothes. They work side by side with professionals in this field who help them constantly learning new things.</a:t>
            </a:r>
          </a:p>
          <a:p>
            <a:r>
              <a:rPr lang="en-US" b="1" i="1" dirty="0"/>
              <a:t> </a:t>
            </a:r>
          </a:p>
          <a:p>
            <a:endParaRPr lang="en-GB" sz="1200" b="1" dirty="0"/>
          </a:p>
          <a:p>
            <a:r>
              <a:rPr lang="en-GB" sz="1200" b="1" dirty="0"/>
              <a:t>HOW IS THE ORGANISATION FUNDED?</a:t>
            </a:r>
            <a:endParaRPr lang="en-IE" sz="1200" dirty="0"/>
          </a:p>
          <a:p>
            <a:r>
              <a:rPr lang="en-IE" dirty="0"/>
              <a:t>Fabric Republic is self-funding and self-sustaining.</a:t>
            </a:r>
          </a:p>
          <a:p>
            <a:endParaRPr lang="en-IE" dirty="0"/>
          </a:p>
          <a:p>
            <a:r>
              <a:rPr lang="en-US" sz="1200" b="1" dirty="0"/>
              <a:t>HOW DOES THE REFERRAL PROCESS WORK?</a:t>
            </a:r>
            <a:endParaRPr lang="en-IE" sz="1200" dirty="0"/>
          </a:p>
          <a:p>
            <a:r>
              <a:rPr lang="en-US" dirty="0"/>
              <a:t>No referral needed!</a:t>
            </a:r>
            <a:endParaRPr lang="en-IE" dirty="0"/>
          </a:p>
          <a:p>
            <a:endParaRPr lang="en-IE" dirty="0"/>
          </a:p>
          <a:p>
            <a:r>
              <a:rPr lang="en-US" sz="1200" b="1" dirty="0"/>
              <a:t>OPPORTUNITIES FOR REPLICATION</a:t>
            </a:r>
            <a:endParaRPr lang="en-IE" sz="1200" dirty="0"/>
          </a:p>
          <a:p>
            <a:r>
              <a:rPr lang="en-IE" dirty="0"/>
              <a:t>Any organization could follow the example of Fabric Republic by following the process needed. </a:t>
            </a:r>
            <a:br>
              <a:rPr lang="en-IE" dirty="0"/>
            </a:br>
            <a:r>
              <a:rPr lang="en-IE" dirty="0"/>
              <a:t>That means: </a:t>
            </a:r>
          </a:p>
          <a:p>
            <a:r>
              <a:rPr lang="en-IE" dirty="0"/>
              <a:t> </a:t>
            </a:r>
          </a:p>
          <a:p>
            <a:pPr marL="171450" lvl="0" indent="-171450">
              <a:buFont typeface="Arial" panose="020B0604020202020204" pitchFamily="34" charset="0"/>
              <a:buChar char="•"/>
            </a:pPr>
            <a:r>
              <a:rPr lang="en-IE" dirty="0"/>
              <a:t>Collection of excess clothing </a:t>
            </a:r>
          </a:p>
          <a:p>
            <a:pPr marL="171450" lvl="0" indent="-171450">
              <a:buFont typeface="Arial" panose="020B0604020202020204" pitchFamily="34" charset="0"/>
              <a:buChar char="•"/>
            </a:pPr>
            <a:r>
              <a:rPr lang="en-IE" dirty="0"/>
              <a:t>Sorting (everyday use clothing in good condition/ unsuitable for use/suitable for re-use) </a:t>
            </a:r>
          </a:p>
          <a:p>
            <a:pPr marL="171450" lvl="0" indent="-171450">
              <a:buFont typeface="Arial" panose="020B0604020202020204" pitchFamily="34" charset="0"/>
              <a:buChar char="•"/>
            </a:pPr>
            <a:r>
              <a:rPr lang="en-IE" dirty="0"/>
              <a:t>Cleaning/Disinfection with professional equipment </a:t>
            </a:r>
          </a:p>
          <a:p>
            <a:pPr marL="171450" lvl="0" indent="-171450">
              <a:buFont typeface="Arial" panose="020B0604020202020204" pitchFamily="34" charset="0"/>
              <a:buChar char="•"/>
            </a:pPr>
            <a:r>
              <a:rPr lang="en-IE" dirty="0"/>
              <a:t>Classification (Adult/Women/Children/Infants–S/M/L/XL–Winter/Summer etc.).</a:t>
            </a:r>
          </a:p>
          <a:p>
            <a:pPr marL="171450" lvl="0" indent="-171450">
              <a:buFont typeface="Arial" panose="020B0604020202020204" pitchFamily="34" charset="0"/>
              <a:buChar char="•"/>
            </a:pPr>
            <a:r>
              <a:rPr lang="en-IE" dirty="0"/>
              <a:t>Packaging/Storage </a:t>
            </a:r>
          </a:p>
          <a:p>
            <a:pPr marL="171450" lvl="0" indent="-171450">
              <a:buFont typeface="Arial" panose="020B0604020202020204" pitchFamily="34" charset="0"/>
              <a:buChar char="•"/>
            </a:pPr>
            <a:r>
              <a:rPr lang="en-IE" dirty="0"/>
              <a:t>Distribution to solidarity organizations with privately owned vehicles </a:t>
            </a:r>
          </a:p>
          <a:p>
            <a:pPr marL="171450" lvl="0" indent="-171450">
              <a:buFont typeface="Arial" panose="020B0604020202020204" pitchFamily="34" charset="0"/>
              <a:buChar char="•"/>
            </a:pPr>
            <a:r>
              <a:rPr lang="en-IE" dirty="0"/>
              <a:t>Sending what is unsuitable for use to recycling companies </a:t>
            </a:r>
          </a:p>
          <a:p>
            <a:pPr marL="171450" lvl="0" indent="-171450">
              <a:buFont typeface="Arial" panose="020B0604020202020204" pitchFamily="34" charset="0"/>
              <a:buChar char="•"/>
            </a:pPr>
            <a:r>
              <a:rPr lang="en-IE" dirty="0"/>
              <a:t>Reuse (design and production of upcycled creations) </a:t>
            </a:r>
          </a:p>
          <a:p>
            <a:pPr marL="171450" lvl="0" indent="-171450">
              <a:buFont typeface="Arial" panose="020B0604020202020204" pitchFamily="34" charset="0"/>
              <a:buChar char="•"/>
            </a:pPr>
            <a:r>
              <a:rPr lang="en-IE" dirty="0"/>
              <a:t>Communication – Dissemination of results</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11</a:t>
            </a:fld>
            <a:endParaRPr lang="en-US" dirty="0"/>
          </a:p>
        </p:txBody>
      </p:sp>
      <p:pic>
        <p:nvPicPr>
          <p:cNvPr id="5" name="Picture Placeholder 4">
            <a:extLst>
              <a:ext uri="{FF2B5EF4-FFF2-40B4-BE49-F238E27FC236}">
                <a16:creationId xmlns:a16="http://schemas.microsoft.com/office/drawing/2014/main" id="{45E37B3A-C9C7-904B-A932-DA46AE7F4698}"/>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44546" y="422790"/>
            <a:ext cx="2498180" cy="1653390"/>
          </a:xfrm>
        </p:spPr>
      </p:pic>
      <p:grpSp>
        <p:nvGrpSpPr>
          <p:cNvPr id="14" name="Group 13">
            <a:extLst>
              <a:ext uri="{FF2B5EF4-FFF2-40B4-BE49-F238E27FC236}">
                <a16:creationId xmlns:a16="http://schemas.microsoft.com/office/drawing/2014/main" id="{B8C1AB8E-08C5-2C48-9D65-90055E016345}"/>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0813C660-C00C-A443-A086-0C641FF29C2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75572D45-C3AD-4E43-9D1E-01A6E1491793}"/>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grpSp>
        <p:nvGrpSpPr>
          <p:cNvPr id="8" name="Graphic 6">
            <a:extLst>
              <a:ext uri="{FF2B5EF4-FFF2-40B4-BE49-F238E27FC236}">
                <a16:creationId xmlns:a16="http://schemas.microsoft.com/office/drawing/2014/main" id="{FF8AC57E-68B5-8F4C-B288-0BCB182ADDE3}"/>
              </a:ext>
            </a:extLst>
          </p:cNvPr>
          <p:cNvGrpSpPr/>
          <p:nvPr/>
        </p:nvGrpSpPr>
        <p:grpSpPr>
          <a:xfrm>
            <a:off x="510880" y="0"/>
            <a:ext cx="1487886" cy="815866"/>
            <a:chOff x="3018589" y="4854472"/>
            <a:chExt cx="1487886" cy="815866"/>
          </a:xfrm>
        </p:grpSpPr>
        <p:sp>
          <p:nvSpPr>
            <p:cNvPr id="11" name="Freeform 10">
              <a:extLst>
                <a:ext uri="{FF2B5EF4-FFF2-40B4-BE49-F238E27FC236}">
                  <a16:creationId xmlns:a16="http://schemas.microsoft.com/office/drawing/2014/main" id="{2E8A7E30-A3EC-9144-AA4F-7D01E44672FE}"/>
                </a:ext>
              </a:extLst>
            </p:cNvPr>
            <p:cNvSpPr/>
            <p:nvPr/>
          </p:nvSpPr>
          <p:spPr>
            <a:xfrm>
              <a:off x="3018589" y="4854472"/>
              <a:ext cx="1487886" cy="767097"/>
            </a:xfrm>
            <a:custGeom>
              <a:avLst/>
              <a:gdLst>
                <a:gd name="connsiteX0" fmla="*/ 1359658 w 1487886"/>
                <a:gd name="connsiteY0" fmla="*/ 777569 h 767097"/>
                <a:gd name="connsiteX1" fmla="*/ -6538 w 1487886"/>
                <a:gd name="connsiteY1" fmla="*/ 777569 h 767097"/>
                <a:gd name="connsiteX2" fmla="*/ 55259 w 1487886"/>
                <a:gd name="connsiteY2" fmla="*/ 10471 h 767097"/>
                <a:gd name="connsiteX3" fmla="*/ 1481349 w 1487886"/>
                <a:gd name="connsiteY3" fmla="*/ 10471 h 767097"/>
                <a:gd name="connsiteX4" fmla="*/ 1359658 w 1487886"/>
                <a:gd name="connsiteY4" fmla="*/ 777569 h 7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886" h="767097">
                  <a:moveTo>
                    <a:pt x="1359658" y="777569"/>
                  </a:moveTo>
                  <a:lnTo>
                    <a:pt x="-6538" y="777569"/>
                  </a:lnTo>
                  <a:lnTo>
                    <a:pt x="55259" y="10471"/>
                  </a:lnTo>
                  <a:lnTo>
                    <a:pt x="1481349" y="10471"/>
                  </a:lnTo>
                  <a:lnTo>
                    <a:pt x="1359658" y="777569"/>
                  </a:lnTo>
                  <a:close/>
                </a:path>
              </a:pathLst>
            </a:custGeom>
            <a:solidFill>
              <a:srgbClr val="000000"/>
            </a:solidFill>
            <a:ln w="947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0BE13F8-7E99-5943-B002-B02AF8F0FF14}"/>
                </a:ext>
              </a:extLst>
            </p:cNvPr>
            <p:cNvSpPr/>
            <p:nvPr/>
          </p:nvSpPr>
          <p:spPr>
            <a:xfrm>
              <a:off x="3080083" y="4854765"/>
              <a:ext cx="1426089" cy="815573"/>
            </a:xfrm>
            <a:custGeom>
              <a:avLst/>
              <a:gdLst>
                <a:gd name="connsiteX0" fmla="*/ -6539 w 1426089"/>
                <a:gd name="connsiteY0" fmla="*/ 10469 h 815573"/>
                <a:gd name="connsiteX1" fmla="*/ 1419551 w 1426089"/>
                <a:gd name="connsiteY1" fmla="*/ 10469 h 815573"/>
                <a:gd name="connsiteX2" fmla="*/ 1419551 w 1426089"/>
                <a:gd name="connsiteY2" fmla="*/ 826041 h 815573"/>
                <a:gd name="connsiteX3" fmla="*/ -6539 w 1426089"/>
                <a:gd name="connsiteY3" fmla="*/ 826041 h 815573"/>
              </a:gdLst>
              <a:ahLst/>
              <a:cxnLst>
                <a:cxn ang="0">
                  <a:pos x="connsiteX0" y="connsiteY0"/>
                </a:cxn>
                <a:cxn ang="0">
                  <a:pos x="connsiteX1" y="connsiteY1"/>
                </a:cxn>
                <a:cxn ang="0">
                  <a:pos x="connsiteX2" y="connsiteY2"/>
                </a:cxn>
                <a:cxn ang="0">
                  <a:pos x="connsiteX3" y="connsiteY3"/>
                </a:cxn>
              </a:cxnLst>
              <a:rect l="l" t="t" r="r" b="b"/>
              <a:pathLst>
                <a:path w="1426089" h="815573">
                  <a:moveTo>
                    <a:pt x="-6539" y="10469"/>
                  </a:moveTo>
                  <a:lnTo>
                    <a:pt x="1419551" y="10469"/>
                  </a:lnTo>
                  <a:lnTo>
                    <a:pt x="1419551" y="826041"/>
                  </a:lnTo>
                  <a:lnTo>
                    <a:pt x="-6539" y="826041"/>
                  </a:lnTo>
                  <a:close/>
                </a:path>
              </a:pathLst>
            </a:custGeom>
            <a:solidFill>
              <a:srgbClr val="D8D8D8"/>
            </a:solidFill>
            <a:ln w="9472" cap="flat">
              <a:noFill/>
              <a:prstDash val="solid"/>
              <a:miter/>
            </a:ln>
          </p:spPr>
          <p:txBody>
            <a:bodyPr rtlCol="0" anchor="ctr"/>
            <a:lstStyle/>
            <a:p>
              <a:endParaRPr lang="en-US"/>
            </a:p>
          </p:txBody>
        </p:sp>
        <p:grpSp>
          <p:nvGrpSpPr>
            <p:cNvPr id="13" name="Graphic 6">
              <a:extLst>
                <a:ext uri="{FF2B5EF4-FFF2-40B4-BE49-F238E27FC236}">
                  <a16:creationId xmlns:a16="http://schemas.microsoft.com/office/drawing/2014/main" id="{F783D203-27B6-154F-B6C3-CCC292CA1C88}"/>
                </a:ext>
              </a:extLst>
            </p:cNvPr>
            <p:cNvGrpSpPr/>
            <p:nvPr/>
          </p:nvGrpSpPr>
          <p:grpSpPr>
            <a:xfrm>
              <a:off x="3199857" y="5218391"/>
              <a:ext cx="1163903" cy="314090"/>
              <a:chOff x="3199857" y="5218391"/>
              <a:chExt cx="1163903" cy="314090"/>
            </a:xfrm>
            <a:solidFill>
              <a:srgbClr val="000000"/>
            </a:solidFill>
          </p:grpSpPr>
          <p:grpSp>
            <p:nvGrpSpPr>
              <p:cNvPr id="20" name="Graphic 6">
                <a:extLst>
                  <a:ext uri="{FF2B5EF4-FFF2-40B4-BE49-F238E27FC236}">
                    <a16:creationId xmlns:a16="http://schemas.microsoft.com/office/drawing/2014/main" id="{F9E9BEC7-DBDA-6B41-9878-7D6848C47E61}"/>
                  </a:ext>
                </a:extLst>
              </p:cNvPr>
              <p:cNvGrpSpPr/>
              <p:nvPr/>
            </p:nvGrpSpPr>
            <p:grpSpPr>
              <a:xfrm>
                <a:off x="3199857" y="5221649"/>
                <a:ext cx="1161784" cy="310832"/>
                <a:chOff x="3199857" y="5221649"/>
                <a:chExt cx="1161784" cy="310832"/>
              </a:xfrm>
              <a:solidFill>
                <a:srgbClr val="000000"/>
              </a:solidFill>
            </p:grpSpPr>
            <p:sp>
              <p:nvSpPr>
                <p:cNvPr id="21" name="Freeform 20">
                  <a:extLst>
                    <a:ext uri="{FF2B5EF4-FFF2-40B4-BE49-F238E27FC236}">
                      <a16:creationId xmlns:a16="http://schemas.microsoft.com/office/drawing/2014/main" id="{D5D50A1B-DC36-BD42-AE6F-93A1833D572F}"/>
                    </a:ext>
                  </a:extLst>
                </p:cNvPr>
                <p:cNvSpPr/>
                <p:nvPr/>
              </p:nvSpPr>
              <p:spPr>
                <a:xfrm>
                  <a:off x="3199857" y="5224499"/>
                  <a:ext cx="130246" cy="141635"/>
                </a:xfrm>
                <a:custGeom>
                  <a:avLst/>
                  <a:gdLst>
                    <a:gd name="connsiteX0" fmla="*/ -6458 w 130246"/>
                    <a:gd name="connsiteY0" fmla="*/ 10503 h 141635"/>
                    <a:gd name="connsiteX1" fmla="*/ 123789 w 130246"/>
                    <a:gd name="connsiteY1" fmla="*/ 10503 h 141635"/>
                    <a:gd name="connsiteX2" fmla="*/ 123789 w 130246"/>
                    <a:gd name="connsiteY2" fmla="*/ 43772 h 141635"/>
                    <a:gd name="connsiteX3" fmla="*/ 35373 w 130246"/>
                    <a:gd name="connsiteY3" fmla="*/ 43772 h 141635"/>
                    <a:gd name="connsiteX4" fmla="*/ 35373 w 130246"/>
                    <a:gd name="connsiteY4" fmla="*/ 65633 h 141635"/>
                    <a:gd name="connsiteX5" fmla="*/ 85760 w 130246"/>
                    <a:gd name="connsiteY5" fmla="*/ 65633 h 141635"/>
                    <a:gd name="connsiteX6" fmla="*/ 85760 w 130246"/>
                    <a:gd name="connsiteY6" fmla="*/ 97956 h 141635"/>
                    <a:gd name="connsiteX7" fmla="*/ 35373 w 130246"/>
                    <a:gd name="connsiteY7" fmla="*/ 97956 h 141635"/>
                    <a:gd name="connsiteX8" fmla="*/ 35373 w 130246"/>
                    <a:gd name="connsiteY8" fmla="*/ 152139 h 141635"/>
                    <a:gd name="connsiteX9" fmla="*/ -5511 w 130246"/>
                    <a:gd name="connsiteY9" fmla="*/ 152139 h 141635"/>
                    <a:gd name="connsiteX10" fmla="*/ -6458 w 130246"/>
                    <a:gd name="connsiteY10" fmla="*/ 10503 h 141635"/>
                    <a:gd name="connsiteX11" fmla="*/ -6458 w 130246"/>
                    <a:gd name="connsiteY11"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246" h="141635">
                      <a:moveTo>
                        <a:pt x="-6458" y="10503"/>
                      </a:moveTo>
                      <a:lnTo>
                        <a:pt x="123789" y="10503"/>
                      </a:lnTo>
                      <a:lnTo>
                        <a:pt x="123789" y="43772"/>
                      </a:lnTo>
                      <a:lnTo>
                        <a:pt x="35373" y="43772"/>
                      </a:lnTo>
                      <a:lnTo>
                        <a:pt x="35373" y="65633"/>
                      </a:lnTo>
                      <a:lnTo>
                        <a:pt x="85760" y="65633"/>
                      </a:lnTo>
                      <a:lnTo>
                        <a:pt x="85760" y="97956"/>
                      </a:lnTo>
                      <a:lnTo>
                        <a:pt x="35373" y="97956"/>
                      </a:lnTo>
                      <a:lnTo>
                        <a:pt x="35373" y="152139"/>
                      </a:lnTo>
                      <a:lnTo>
                        <a:pt x="-5511" y="152139"/>
                      </a:lnTo>
                      <a:lnTo>
                        <a:pt x="-6458" y="10503"/>
                      </a:lnTo>
                      <a:lnTo>
                        <a:pt x="-6458" y="10503"/>
                      </a:lnTo>
                      <a:close/>
                    </a:path>
                  </a:pathLst>
                </a:custGeom>
                <a:solidFill>
                  <a:srgbClr val="000000"/>
                </a:solidFill>
                <a:ln w="947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D149EF-8EE7-6A4B-A5D6-78C33DAA2387}"/>
                    </a:ext>
                  </a:extLst>
                </p:cNvPr>
                <p:cNvSpPr/>
                <p:nvPr/>
              </p:nvSpPr>
              <p:spPr>
                <a:xfrm>
                  <a:off x="3313944" y="5223552"/>
                  <a:ext cx="165425" cy="142582"/>
                </a:xfrm>
                <a:custGeom>
                  <a:avLst/>
                  <a:gdLst>
                    <a:gd name="connsiteX0" fmla="*/ 105726 w 165425"/>
                    <a:gd name="connsiteY0" fmla="*/ 133119 h 142582"/>
                    <a:gd name="connsiteX1" fmla="*/ 42977 w 165425"/>
                    <a:gd name="connsiteY1" fmla="*/ 133119 h 142582"/>
                    <a:gd name="connsiteX2" fmla="*/ 35373 w 165425"/>
                    <a:gd name="connsiteY2" fmla="*/ 153086 h 142582"/>
                    <a:gd name="connsiteX3" fmla="*/ -6458 w 165425"/>
                    <a:gd name="connsiteY3" fmla="*/ 153086 h 142582"/>
                    <a:gd name="connsiteX4" fmla="*/ 54388 w 165425"/>
                    <a:gd name="connsiteY4" fmla="*/ 10503 h 142582"/>
                    <a:gd name="connsiteX5" fmla="*/ 99069 w 165425"/>
                    <a:gd name="connsiteY5" fmla="*/ 10503 h 142582"/>
                    <a:gd name="connsiteX6" fmla="*/ 158968 w 165425"/>
                    <a:gd name="connsiteY6" fmla="*/ 153086 h 142582"/>
                    <a:gd name="connsiteX7" fmla="*/ 114282 w 165425"/>
                    <a:gd name="connsiteY7" fmla="*/ 153086 h 142582"/>
                    <a:gd name="connsiteX8" fmla="*/ 105726 w 165425"/>
                    <a:gd name="connsiteY8" fmla="*/ 133119 h 142582"/>
                    <a:gd name="connsiteX9" fmla="*/ 92417 w 165425"/>
                    <a:gd name="connsiteY9" fmla="*/ 99849 h 142582"/>
                    <a:gd name="connsiteX10" fmla="*/ 75301 w 165425"/>
                    <a:gd name="connsiteY10" fmla="*/ 57074 h 142582"/>
                    <a:gd name="connsiteX11" fmla="*/ 58190 w 165425"/>
                    <a:gd name="connsiteY11" fmla="*/ 99849 h 142582"/>
                    <a:gd name="connsiteX12" fmla="*/ 92417 w 165425"/>
                    <a:gd name="connsiteY12" fmla="*/ 99849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25" h="142582">
                      <a:moveTo>
                        <a:pt x="105726" y="133119"/>
                      </a:moveTo>
                      <a:lnTo>
                        <a:pt x="42977" y="133119"/>
                      </a:lnTo>
                      <a:lnTo>
                        <a:pt x="35373" y="153086"/>
                      </a:lnTo>
                      <a:lnTo>
                        <a:pt x="-6458" y="153086"/>
                      </a:lnTo>
                      <a:lnTo>
                        <a:pt x="54388" y="10503"/>
                      </a:lnTo>
                      <a:lnTo>
                        <a:pt x="99069" y="10503"/>
                      </a:lnTo>
                      <a:lnTo>
                        <a:pt x="158968" y="153086"/>
                      </a:lnTo>
                      <a:lnTo>
                        <a:pt x="114282" y="153086"/>
                      </a:lnTo>
                      <a:lnTo>
                        <a:pt x="105726" y="133119"/>
                      </a:lnTo>
                      <a:close/>
                      <a:moveTo>
                        <a:pt x="92417" y="99849"/>
                      </a:moveTo>
                      <a:lnTo>
                        <a:pt x="75301" y="57074"/>
                      </a:lnTo>
                      <a:lnTo>
                        <a:pt x="58190" y="99849"/>
                      </a:lnTo>
                      <a:lnTo>
                        <a:pt x="92417" y="99849"/>
                      </a:lnTo>
                      <a:close/>
                    </a:path>
                  </a:pathLst>
                </a:custGeom>
                <a:solidFill>
                  <a:srgbClr val="000000"/>
                </a:solidFill>
                <a:ln w="947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6DEA31D-642D-1F44-A7D8-0A3447C825AF}"/>
                    </a:ext>
                  </a:extLst>
                </p:cNvPr>
                <p:cNvSpPr/>
                <p:nvPr/>
              </p:nvSpPr>
              <p:spPr>
                <a:xfrm>
                  <a:off x="3494582" y="5224499"/>
                  <a:ext cx="139819" cy="140679"/>
                </a:xfrm>
                <a:custGeom>
                  <a:avLst/>
                  <a:gdLst>
                    <a:gd name="connsiteX0" fmla="*/ -5511 w 139819"/>
                    <a:gd name="connsiteY0" fmla="*/ 10503 h 140679"/>
                    <a:gd name="connsiteX1" fmla="*/ 81958 w 139819"/>
                    <a:gd name="connsiteY1" fmla="*/ 10503 h 140679"/>
                    <a:gd name="connsiteX2" fmla="*/ 129494 w 139819"/>
                    <a:gd name="connsiteY2" fmla="*/ 48525 h 140679"/>
                    <a:gd name="connsiteX3" fmla="*/ 110480 w 139819"/>
                    <a:gd name="connsiteY3" fmla="*/ 77042 h 140679"/>
                    <a:gd name="connsiteX4" fmla="*/ 133296 w 139819"/>
                    <a:gd name="connsiteY4" fmla="*/ 111267 h 140679"/>
                    <a:gd name="connsiteX5" fmla="*/ 82910 w 139819"/>
                    <a:gd name="connsiteY5" fmla="*/ 151183 h 140679"/>
                    <a:gd name="connsiteX6" fmla="*/ -6458 w 139819"/>
                    <a:gd name="connsiteY6" fmla="*/ 151183 h 140679"/>
                    <a:gd name="connsiteX7" fmla="*/ -5511 w 139819"/>
                    <a:gd name="connsiteY7" fmla="*/ 10503 h 140679"/>
                    <a:gd name="connsiteX8" fmla="*/ -5511 w 139819"/>
                    <a:gd name="connsiteY8" fmla="*/ 10503 h 140679"/>
                    <a:gd name="connsiteX9" fmla="*/ 35373 w 139819"/>
                    <a:gd name="connsiteY9" fmla="*/ 41869 h 140679"/>
                    <a:gd name="connsiteX10" fmla="*/ 35373 w 139819"/>
                    <a:gd name="connsiteY10" fmla="*/ 62783 h 140679"/>
                    <a:gd name="connsiteX11" fmla="*/ 75301 w 139819"/>
                    <a:gd name="connsiteY11" fmla="*/ 62783 h 140679"/>
                    <a:gd name="connsiteX12" fmla="*/ 88615 w 139819"/>
                    <a:gd name="connsiteY12" fmla="*/ 52331 h 140679"/>
                    <a:gd name="connsiteX13" fmla="*/ 75301 w 139819"/>
                    <a:gd name="connsiteY13" fmla="*/ 41869 h 140679"/>
                    <a:gd name="connsiteX14" fmla="*/ 35373 w 139819"/>
                    <a:gd name="connsiteY14" fmla="*/ 41869 h 140679"/>
                    <a:gd name="connsiteX15" fmla="*/ 35373 w 139819"/>
                    <a:gd name="connsiteY15" fmla="*/ 95106 h 140679"/>
                    <a:gd name="connsiteX16" fmla="*/ 35373 w 139819"/>
                    <a:gd name="connsiteY16" fmla="*/ 119816 h 140679"/>
                    <a:gd name="connsiteX17" fmla="*/ 75301 w 139819"/>
                    <a:gd name="connsiteY17" fmla="*/ 119816 h 140679"/>
                    <a:gd name="connsiteX18" fmla="*/ 92417 w 139819"/>
                    <a:gd name="connsiteY18" fmla="*/ 107461 h 140679"/>
                    <a:gd name="connsiteX19" fmla="*/ 75301 w 139819"/>
                    <a:gd name="connsiteY19" fmla="*/ 95106 h 140679"/>
                    <a:gd name="connsiteX20" fmla="*/ 35373 w 139819"/>
                    <a:gd name="connsiteY20" fmla="*/ 95106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19" h="140679">
                      <a:moveTo>
                        <a:pt x="-5511" y="10503"/>
                      </a:moveTo>
                      <a:lnTo>
                        <a:pt x="81958" y="10503"/>
                      </a:lnTo>
                      <a:cubicBezTo>
                        <a:pt x="113330" y="10503"/>
                        <a:pt x="129494" y="26664"/>
                        <a:pt x="129494" y="48525"/>
                      </a:cubicBezTo>
                      <a:cubicBezTo>
                        <a:pt x="129494" y="60880"/>
                        <a:pt x="121890" y="72289"/>
                        <a:pt x="110480" y="77042"/>
                      </a:cubicBezTo>
                      <a:cubicBezTo>
                        <a:pt x="124741" y="82750"/>
                        <a:pt x="134248" y="96053"/>
                        <a:pt x="133296" y="111267"/>
                      </a:cubicBezTo>
                      <a:cubicBezTo>
                        <a:pt x="133296" y="135031"/>
                        <a:pt x="116185" y="151183"/>
                        <a:pt x="82910" y="151183"/>
                      </a:cubicBezTo>
                      <a:lnTo>
                        <a:pt x="-6458" y="151183"/>
                      </a:lnTo>
                      <a:lnTo>
                        <a:pt x="-5511" y="10503"/>
                      </a:lnTo>
                      <a:lnTo>
                        <a:pt x="-5511" y="10503"/>
                      </a:lnTo>
                      <a:close/>
                      <a:moveTo>
                        <a:pt x="35373" y="41869"/>
                      </a:moveTo>
                      <a:lnTo>
                        <a:pt x="35373" y="62783"/>
                      </a:lnTo>
                      <a:lnTo>
                        <a:pt x="75301" y="62783"/>
                      </a:lnTo>
                      <a:cubicBezTo>
                        <a:pt x="83861" y="62783"/>
                        <a:pt x="88615" y="59933"/>
                        <a:pt x="88615" y="52331"/>
                      </a:cubicBezTo>
                      <a:cubicBezTo>
                        <a:pt x="88615" y="44728"/>
                        <a:pt x="82910" y="41869"/>
                        <a:pt x="75301" y="41869"/>
                      </a:cubicBezTo>
                      <a:cubicBezTo>
                        <a:pt x="74354" y="41869"/>
                        <a:pt x="35373" y="41869"/>
                        <a:pt x="35373" y="41869"/>
                      </a:cubicBezTo>
                      <a:close/>
                      <a:moveTo>
                        <a:pt x="35373" y="95106"/>
                      </a:moveTo>
                      <a:lnTo>
                        <a:pt x="35373" y="119816"/>
                      </a:lnTo>
                      <a:lnTo>
                        <a:pt x="75301" y="119816"/>
                      </a:lnTo>
                      <a:cubicBezTo>
                        <a:pt x="85760" y="119816"/>
                        <a:pt x="92417" y="116020"/>
                        <a:pt x="92417" y="107461"/>
                      </a:cubicBezTo>
                      <a:cubicBezTo>
                        <a:pt x="92417" y="98902"/>
                        <a:pt x="85760" y="95106"/>
                        <a:pt x="75301" y="95106"/>
                      </a:cubicBezTo>
                      <a:lnTo>
                        <a:pt x="35373" y="95106"/>
                      </a:lnTo>
                      <a:close/>
                    </a:path>
                  </a:pathLst>
                </a:custGeom>
                <a:solidFill>
                  <a:srgbClr val="000000"/>
                </a:solidFill>
                <a:ln w="947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3343222-EA29-D442-8B55-82E39255AF55}"/>
                    </a:ext>
                  </a:extLst>
                </p:cNvPr>
                <p:cNvSpPr/>
                <p:nvPr/>
              </p:nvSpPr>
              <p:spPr>
                <a:xfrm>
                  <a:off x="3659056" y="5224499"/>
                  <a:ext cx="145459" cy="141635"/>
                </a:xfrm>
                <a:custGeom>
                  <a:avLst/>
                  <a:gdLst>
                    <a:gd name="connsiteX0" fmla="*/ -6458 w 145459"/>
                    <a:gd name="connsiteY0" fmla="*/ 10503 h 141635"/>
                    <a:gd name="connsiteX1" fmla="*/ 81011 w 145459"/>
                    <a:gd name="connsiteY1" fmla="*/ 10503 h 141635"/>
                    <a:gd name="connsiteX2" fmla="*/ 133301 w 145459"/>
                    <a:gd name="connsiteY2" fmla="*/ 57084 h 141635"/>
                    <a:gd name="connsiteX3" fmla="*/ 107629 w 145459"/>
                    <a:gd name="connsiteY3" fmla="*/ 97956 h 141635"/>
                    <a:gd name="connsiteX4" fmla="*/ 139002 w 145459"/>
                    <a:gd name="connsiteY4" fmla="*/ 152139 h 141635"/>
                    <a:gd name="connsiteX5" fmla="*/ 95272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06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6 w 145459"/>
                    <a:gd name="connsiteY13" fmla="*/ 68492 h 141635"/>
                    <a:gd name="connsiteX14" fmla="*/ 90518 w 145459"/>
                    <a:gd name="connsiteY14" fmla="*/ 57084 h 141635"/>
                    <a:gd name="connsiteX15" fmla="*/ 75306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11" y="10503"/>
                      </a:lnTo>
                      <a:cubicBezTo>
                        <a:pt x="112383" y="10503"/>
                        <a:pt x="133301" y="26664"/>
                        <a:pt x="133301" y="57084"/>
                      </a:cubicBezTo>
                      <a:cubicBezTo>
                        <a:pt x="134248" y="75139"/>
                        <a:pt x="123794" y="91300"/>
                        <a:pt x="107629" y="97956"/>
                      </a:cubicBezTo>
                      <a:lnTo>
                        <a:pt x="139002" y="152139"/>
                      </a:lnTo>
                      <a:lnTo>
                        <a:pt x="95272" y="152139"/>
                      </a:lnTo>
                      <a:lnTo>
                        <a:pt x="67697" y="102708"/>
                      </a:lnTo>
                      <a:lnTo>
                        <a:pt x="35373" y="102708"/>
                      </a:lnTo>
                      <a:lnTo>
                        <a:pt x="35373" y="152139"/>
                      </a:lnTo>
                      <a:lnTo>
                        <a:pt x="-5506" y="152139"/>
                      </a:lnTo>
                      <a:lnTo>
                        <a:pt x="-6458" y="10503"/>
                      </a:lnTo>
                      <a:close/>
                      <a:moveTo>
                        <a:pt x="34422" y="44728"/>
                      </a:moveTo>
                      <a:lnTo>
                        <a:pt x="34422" y="68492"/>
                      </a:lnTo>
                      <a:lnTo>
                        <a:pt x="75306" y="68492"/>
                      </a:lnTo>
                      <a:cubicBezTo>
                        <a:pt x="84813" y="68492"/>
                        <a:pt x="90518" y="63739"/>
                        <a:pt x="90518" y="57084"/>
                      </a:cubicBezTo>
                      <a:cubicBezTo>
                        <a:pt x="90518" y="48525"/>
                        <a:pt x="85765" y="45675"/>
                        <a:pt x="75306" y="45675"/>
                      </a:cubicBezTo>
                      <a:lnTo>
                        <a:pt x="34422" y="44728"/>
                      </a:lnTo>
                      <a:lnTo>
                        <a:pt x="34422" y="44728"/>
                      </a:lnTo>
                      <a:close/>
                    </a:path>
                  </a:pathLst>
                </a:custGeom>
                <a:solidFill>
                  <a:srgbClr val="000000"/>
                </a:solidFill>
                <a:ln w="947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14344F9-29E7-104B-8817-13AB0C85F5A5}"/>
                    </a:ext>
                  </a:extLst>
                </p:cNvPr>
                <p:cNvSpPr/>
                <p:nvPr/>
              </p:nvSpPr>
              <p:spPr>
                <a:xfrm>
                  <a:off x="3823530" y="5224499"/>
                  <a:ext cx="40884" cy="142582"/>
                </a:xfrm>
                <a:custGeom>
                  <a:avLst/>
                  <a:gdLst>
                    <a:gd name="connsiteX0" fmla="*/ -6458 w 40884"/>
                    <a:gd name="connsiteY0" fmla="*/ 10503 h 142582"/>
                    <a:gd name="connsiteX1" fmla="*/ 34426 w 40884"/>
                    <a:gd name="connsiteY1" fmla="*/ 10503 h 142582"/>
                    <a:gd name="connsiteX2" fmla="*/ 34426 w 40884"/>
                    <a:gd name="connsiteY2" fmla="*/ 153086 h 142582"/>
                    <a:gd name="connsiteX3" fmla="*/ -6458 w 40884"/>
                    <a:gd name="connsiteY3" fmla="*/ 153086 h 142582"/>
                    <a:gd name="connsiteX4" fmla="*/ -6458 w 40884"/>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4" h="142582">
                      <a:moveTo>
                        <a:pt x="-6458" y="10503"/>
                      </a:moveTo>
                      <a:lnTo>
                        <a:pt x="34426" y="10503"/>
                      </a:lnTo>
                      <a:lnTo>
                        <a:pt x="34426" y="153086"/>
                      </a:lnTo>
                      <a:lnTo>
                        <a:pt x="-6458" y="153086"/>
                      </a:lnTo>
                      <a:lnTo>
                        <a:pt x="-6458" y="10503"/>
                      </a:lnTo>
                      <a:close/>
                    </a:path>
                  </a:pathLst>
                </a:custGeom>
                <a:solidFill>
                  <a:srgbClr val="000000"/>
                </a:solidFill>
                <a:ln w="947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D98CA5C-C585-D14E-ACE5-1AFE83AADE2B}"/>
                    </a:ext>
                  </a:extLst>
                </p:cNvPr>
                <p:cNvSpPr/>
                <p:nvPr/>
              </p:nvSpPr>
              <p:spPr>
                <a:xfrm>
                  <a:off x="3889134" y="5221649"/>
                  <a:ext cx="142608" cy="148282"/>
                </a:xfrm>
                <a:custGeom>
                  <a:avLst/>
                  <a:gdLst>
                    <a:gd name="connsiteX0" fmla="*/ -6458 w 142608"/>
                    <a:gd name="connsiteY0" fmla="*/ 83697 h 148282"/>
                    <a:gd name="connsiteX1" fmla="*/ 67697 w 142608"/>
                    <a:gd name="connsiteY1" fmla="*/ 10503 h 148282"/>
                    <a:gd name="connsiteX2" fmla="*/ 136151 w 142608"/>
                    <a:gd name="connsiteY2" fmla="*/ 60880 h 148282"/>
                    <a:gd name="connsiteX3" fmla="*/ 94316 w 142608"/>
                    <a:gd name="connsiteY3" fmla="*/ 60880 h 148282"/>
                    <a:gd name="connsiteX4" fmla="*/ 67697 w 142608"/>
                    <a:gd name="connsiteY4" fmla="*/ 47578 h 148282"/>
                    <a:gd name="connsiteX5" fmla="*/ 35373 w 142608"/>
                    <a:gd name="connsiteY5" fmla="*/ 84644 h 148282"/>
                    <a:gd name="connsiteX6" fmla="*/ 67697 w 142608"/>
                    <a:gd name="connsiteY6" fmla="*/ 121719 h 148282"/>
                    <a:gd name="connsiteX7" fmla="*/ 94316 w 142608"/>
                    <a:gd name="connsiteY7" fmla="*/ 108408 h 148282"/>
                    <a:gd name="connsiteX8" fmla="*/ 136151 w 142608"/>
                    <a:gd name="connsiteY8" fmla="*/ 108408 h 148282"/>
                    <a:gd name="connsiteX9" fmla="*/ 67697 w 142608"/>
                    <a:gd name="connsiteY9" fmla="*/ 158785 h 148282"/>
                    <a:gd name="connsiteX10" fmla="*/ -6458 w 142608"/>
                    <a:gd name="connsiteY10" fmla="*/ 83697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82">
                      <a:moveTo>
                        <a:pt x="-6458" y="83697"/>
                      </a:moveTo>
                      <a:cubicBezTo>
                        <a:pt x="-6458" y="40922"/>
                        <a:pt x="23963" y="10503"/>
                        <a:pt x="67697" y="10503"/>
                      </a:cubicBezTo>
                      <a:cubicBezTo>
                        <a:pt x="116185" y="10503"/>
                        <a:pt x="133296" y="44719"/>
                        <a:pt x="136151" y="60880"/>
                      </a:cubicBezTo>
                      <a:lnTo>
                        <a:pt x="94316" y="60880"/>
                      </a:lnTo>
                      <a:cubicBezTo>
                        <a:pt x="88615" y="52331"/>
                        <a:pt x="78156" y="46622"/>
                        <a:pt x="67697" y="47578"/>
                      </a:cubicBezTo>
                      <a:cubicBezTo>
                        <a:pt x="47731" y="47578"/>
                        <a:pt x="35373" y="64686"/>
                        <a:pt x="35373" y="84644"/>
                      </a:cubicBezTo>
                      <a:cubicBezTo>
                        <a:pt x="35373" y="104611"/>
                        <a:pt x="46779" y="121719"/>
                        <a:pt x="67697" y="121719"/>
                      </a:cubicBezTo>
                      <a:cubicBezTo>
                        <a:pt x="84808" y="121719"/>
                        <a:pt x="92417" y="112214"/>
                        <a:pt x="94316" y="108408"/>
                      </a:cubicBezTo>
                      <a:lnTo>
                        <a:pt x="136151" y="108408"/>
                      </a:lnTo>
                      <a:cubicBezTo>
                        <a:pt x="134248" y="121719"/>
                        <a:pt x="118084" y="158785"/>
                        <a:pt x="67697" y="158785"/>
                      </a:cubicBezTo>
                      <a:cubicBezTo>
                        <a:pt x="23011" y="157839"/>
                        <a:pt x="-6458" y="126472"/>
                        <a:pt x="-6458" y="83697"/>
                      </a:cubicBezTo>
                      <a:close/>
                    </a:path>
                  </a:pathLst>
                </a:custGeom>
                <a:solidFill>
                  <a:srgbClr val="000000"/>
                </a:solidFill>
                <a:ln w="947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653B95-F816-6045-95B7-26E920F580DD}"/>
                    </a:ext>
                  </a:extLst>
                </p:cNvPr>
                <p:cNvSpPr/>
                <p:nvPr/>
              </p:nvSpPr>
              <p:spPr>
                <a:xfrm>
                  <a:off x="3199857" y="5386093"/>
                  <a:ext cx="145459" cy="141635"/>
                </a:xfrm>
                <a:custGeom>
                  <a:avLst/>
                  <a:gdLst>
                    <a:gd name="connsiteX0" fmla="*/ -6458 w 145459"/>
                    <a:gd name="connsiteY0" fmla="*/ 10503 h 141635"/>
                    <a:gd name="connsiteX1" fmla="*/ 81006 w 145459"/>
                    <a:gd name="connsiteY1" fmla="*/ 10503 h 141635"/>
                    <a:gd name="connsiteX2" fmla="*/ 133296 w 145459"/>
                    <a:gd name="connsiteY2" fmla="*/ 57084 h 141635"/>
                    <a:gd name="connsiteX3" fmla="*/ 107629 w 145459"/>
                    <a:gd name="connsiteY3" fmla="*/ 97956 h 141635"/>
                    <a:gd name="connsiteX4" fmla="*/ 139002 w 145459"/>
                    <a:gd name="connsiteY4" fmla="*/ 152139 h 141635"/>
                    <a:gd name="connsiteX5" fmla="*/ 95267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11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1 w 145459"/>
                    <a:gd name="connsiteY13" fmla="*/ 68492 h 141635"/>
                    <a:gd name="connsiteX14" fmla="*/ 90514 w 145459"/>
                    <a:gd name="connsiteY14" fmla="*/ 57084 h 141635"/>
                    <a:gd name="connsiteX15" fmla="*/ 75301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06" y="10503"/>
                      </a:lnTo>
                      <a:cubicBezTo>
                        <a:pt x="112383" y="10503"/>
                        <a:pt x="133296" y="26664"/>
                        <a:pt x="133296" y="57084"/>
                      </a:cubicBezTo>
                      <a:cubicBezTo>
                        <a:pt x="134248" y="75139"/>
                        <a:pt x="123789" y="91300"/>
                        <a:pt x="107629" y="97956"/>
                      </a:cubicBezTo>
                      <a:lnTo>
                        <a:pt x="139002" y="152139"/>
                      </a:lnTo>
                      <a:lnTo>
                        <a:pt x="95267" y="152139"/>
                      </a:lnTo>
                      <a:lnTo>
                        <a:pt x="67697" y="102708"/>
                      </a:lnTo>
                      <a:lnTo>
                        <a:pt x="35373" y="102708"/>
                      </a:lnTo>
                      <a:lnTo>
                        <a:pt x="35373" y="152139"/>
                      </a:lnTo>
                      <a:lnTo>
                        <a:pt x="-5511" y="152139"/>
                      </a:lnTo>
                      <a:lnTo>
                        <a:pt x="-6458" y="10503"/>
                      </a:lnTo>
                      <a:close/>
                      <a:moveTo>
                        <a:pt x="34422" y="44728"/>
                      </a:moveTo>
                      <a:lnTo>
                        <a:pt x="34422" y="68492"/>
                      </a:lnTo>
                      <a:lnTo>
                        <a:pt x="75301" y="68492"/>
                      </a:lnTo>
                      <a:cubicBezTo>
                        <a:pt x="84808" y="68492"/>
                        <a:pt x="90514" y="63739"/>
                        <a:pt x="90514" y="57084"/>
                      </a:cubicBezTo>
                      <a:cubicBezTo>
                        <a:pt x="90514" y="48525"/>
                        <a:pt x="85760" y="45675"/>
                        <a:pt x="75301" y="45675"/>
                      </a:cubicBezTo>
                      <a:lnTo>
                        <a:pt x="34422" y="44728"/>
                      </a:lnTo>
                      <a:lnTo>
                        <a:pt x="34422" y="44728"/>
                      </a:lnTo>
                      <a:close/>
                    </a:path>
                  </a:pathLst>
                </a:custGeom>
                <a:solidFill>
                  <a:srgbClr val="000000"/>
                </a:solidFill>
                <a:ln w="947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0BB0BE6-B89C-F74D-B63B-720F5242E9FB}"/>
                    </a:ext>
                  </a:extLst>
                </p:cNvPr>
                <p:cNvSpPr/>
                <p:nvPr/>
              </p:nvSpPr>
              <p:spPr>
                <a:xfrm>
                  <a:off x="3363379" y="5386093"/>
                  <a:ext cx="130251" cy="141635"/>
                </a:xfrm>
                <a:custGeom>
                  <a:avLst/>
                  <a:gdLst>
                    <a:gd name="connsiteX0" fmla="*/ -6458 w 130251"/>
                    <a:gd name="connsiteY0" fmla="*/ 10503 h 141635"/>
                    <a:gd name="connsiteX1" fmla="*/ 116185 w 130251"/>
                    <a:gd name="connsiteY1" fmla="*/ 10503 h 141635"/>
                    <a:gd name="connsiteX2" fmla="*/ 116185 w 130251"/>
                    <a:gd name="connsiteY2" fmla="*/ 42825 h 141635"/>
                    <a:gd name="connsiteX3" fmla="*/ 34426 w 130251"/>
                    <a:gd name="connsiteY3" fmla="*/ 42825 h 141635"/>
                    <a:gd name="connsiteX4" fmla="*/ 34426 w 130251"/>
                    <a:gd name="connsiteY4" fmla="*/ 61836 h 141635"/>
                    <a:gd name="connsiteX5" fmla="*/ 82910 w 130251"/>
                    <a:gd name="connsiteY5" fmla="*/ 61836 h 141635"/>
                    <a:gd name="connsiteX6" fmla="*/ 82910 w 130251"/>
                    <a:gd name="connsiteY6" fmla="*/ 96053 h 141635"/>
                    <a:gd name="connsiteX7" fmla="*/ 34426 w 130251"/>
                    <a:gd name="connsiteY7" fmla="*/ 96053 h 141635"/>
                    <a:gd name="connsiteX8" fmla="*/ 34426 w 130251"/>
                    <a:gd name="connsiteY8" fmla="*/ 117913 h 141635"/>
                    <a:gd name="connsiteX9" fmla="*/ 123794 w 130251"/>
                    <a:gd name="connsiteY9" fmla="*/ 117913 h 141635"/>
                    <a:gd name="connsiteX10" fmla="*/ 123794 w 130251"/>
                    <a:gd name="connsiteY10" fmla="*/ 152139 h 141635"/>
                    <a:gd name="connsiteX11" fmla="*/ -6458 w 130251"/>
                    <a:gd name="connsiteY11" fmla="*/ 152139 h 141635"/>
                    <a:gd name="connsiteX12" fmla="*/ -6458 w 130251"/>
                    <a:gd name="connsiteY12" fmla="*/ 10503 h 141635"/>
                    <a:gd name="connsiteX13" fmla="*/ -6458 w 130251"/>
                    <a:gd name="connsiteY13"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51" h="141635">
                      <a:moveTo>
                        <a:pt x="-6458" y="10503"/>
                      </a:moveTo>
                      <a:lnTo>
                        <a:pt x="116185" y="10503"/>
                      </a:lnTo>
                      <a:lnTo>
                        <a:pt x="116185" y="42825"/>
                      </a:lnTo>
                      <a:lnTo>
                        <a:pt x="34426" y="42825"/>
                      </a:lnTo>
                      <a:lnTo>
                        <a:pt x="34426" y="61836"/>
                      </a:lnTo>
                      <a:lnTo>
                        <a:pt x="82910" y="61836"/>
                      </a:lnTo>
                      <a:lnTo>
                        <a:pt x="82910" y="96053"/>
                      </a:lnTo>
                      <a:lnTo>
                        <a:pt x="34426" y="96053"/>
                      </a:lnTo>
                      <a:lnTo>
                        <a:pt x="34426" y="117913"/>
                      </a:lnTo>
                      <a:lnTo>
                        <a:pt x="123794" y="117913"/>
                      </a:lnTo>
                      <a:lnTo>
                        <a:pt x="123794" y="152139"/>
                      </a:lnTo>
                      <a:lnTo>
                        <a:pt x="-6458" y="152139"/>
                      </a:lnTo>
                      <a:lnTo>
                        <a:pt x="-6458" y="10503"/>
                      </a:lnTo>
                      <a:lnTo>
                        <a:pt x="-6458" y="10503"/>
                      </a:lnTo>
                      <a:close/>
                    </a:path>
                  </a:pathLst>
                </a:custGeom>
                <a:solidFill>
                  <a:srgbClr val="000000"/>
                </a:solidFill>
                <a:ln w="947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F22F615-BC23-8C4A-B796-821940B2BA3C}"/>
                    </a:ext>
                  </a:extLst>
                </p:cNvPr>
                <p:cNvSpPr/>
                <p:nvPr/>
              </p:nvSpPr>
              <p:spPr>
                <a:xfrm>
                  <a:off x="3515496" y="5386093"/>
                  <a:ext cx="139758" cy="142582"/>
                </a:xfrm>
                <a:custGeom>
                  <a:avLst/>
                  <a:gdLst>
                    <a:gd name="connsiteX0" fmla="*/ -6458 w 139758"/>
                    <a:gd name="connsiteY0" fmla="*/ 10503 h 142582"/>
                    <a:gd name="connsiteX1" fmla="*/ 81011 w 139758"/>
                    <a:gd name="connsiteY1" fmla="*/ 10503 h 142582"/>
                    <a:gd name="connsiteX2" fmla="*/ 133301 w 139758"/>
                    <a:gd name="connsiteY2" fmla="*/ 58987 h 142582"/>
                    <a:gd name="connsiteX3" fmla="*/ 81011 w 139758"/>
                    <a:gd name="connsiteY3" fmla="*/ 107461 h 142582"/>
                    <a:gd name="connsiteX4" fmla="*/ 34426 w 139758"/>
                    <a:gd name="connsiteY4" fmla="*/ 107461 h 142582"/>
                    <a:gd name="connsiteX5" fmla="*/ 34426 w 139758"/>
                    <a:gd name="connsiteY5" fmla="*/ 153086 h 142582"/>
                    <a:gd name="connsiteX6" fmla="*/ -6458 w 139758"/>
                    <a:gd name="connsiteY6" fmla="*/ 153086 h 142582"/>
                    <a:gd name="connsiteX7" fmla="*/ -6458 w 139758"/>
                    <a:gd name="connsiteY7" fmla="*/ 10503 h 142582"/>
                    <a:gd name="connsiteX8" fmla="*/ 34426 w 139758"/>
                    <a:gd name="connsiteY8" fmla="*/ 45675 h 142582"/>
                    <a:gd name="connsiteX9" fmla="*/ 34426 w 139758"/>
                    <a:gd name="connsiteY9" fmla="*/ 71342 h 142582"/>
                    <a:gd name="connsiteX10" fmla="*/ 76257 w 139758"/>
                    <a:gd name="connsiteY10" fmla="*/ 71342 h 142582"/>
                    <a:gd name="connsiteX11" fmla="*/ 92417 w 139758"/>
                    <a:gd name="connsiteY11" fmla="*/ 58031 h 142582"/>
                    <a:gd name="connsiteX12" fmla="*/ 76257 w 139758"/>
                    <a:gd name="connsiteY12" fmla="*/ 44728 h 142582"/>
                    <a:gd name="connsiteX13" fmla="*/ 34426 w 139758"/>
                    <a:gd name="connsiteY13" fmla="*/ 45675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58" h="142582">
                      <a:moveTo>
                        <a:pt x="-6458" y="10503"/>
                      </a:moveTo>
                      <a:lnTo>
                        <a:pt x="81011" y="10503"/>
                      </a:lnTo>
                      <a:cubicBezTo>
                        <a:pt x="113335" y="10503"/>
                        <a:pt x="133301" y="27611"/>
                        <a:pt x="133301" y="58987"/>
                      </a:cubicBezTo>
                      <a:cubicBezTo>
                        <a:pt x="133301" y="90353"/>
                        <a:pt x="113335" y="107461"/>
                        <a:pt x="81011" y="107461"/>
                      </a:cubicBezTo>
                      <a:lnTo>
                        <a:pt x="34426" y="107461"/>
                      </a:lnTo>
                      <a:lnTo>
                        <a:pt x="34426" y="153086"/>
                      </a:lnTo>
                      <a:lnTo>
                        <a:pt x="-6458" y="153086"/>
                      </a:lnTo>
                      <a:lnTo>
                        <a:pt x="-6458" y="10503"/>
                      </a:lnTo>
                      <a:close/>
                      <a:moveTo>
                        <a:pt x="34426" y="45675"/>
                      </a:moveTo>
                      <a:lnTo>
                        <a:pt x="34426" y="71342"/>
                      </a:lnTo>
                      <a:lnTo>
                        <a:pt x="76257" y="71342"/>
                      </a:lnTo>
                      <a:cubicBezTo>
                        <a:pt x="86716" y="71342"/>
                        <a:pt x="92417" y="66589"/>
                        <a:pt x="92417" y="58031"/>
                      </a:cubicBezTo>
                      <a:cubicBezTo>
                        <a:pt x="92417" y="49481"/>
                        <a:pt x="87663" y="44728"/>
                        <a:pt x="76257" y="44728"/>
                      </a:cubicBezTo>
                      <a:lnTo>
                        <a:pt x="34426" y="45675"/>
                      </a:lnTo>
                      <a:close/>
                    </a:path>
                  </a:pathLst>
                </a:custGeom>
                <a:solidFill>
                  <a:srgbClr val="000000"/>
                </a:solidFill>
                <a:ln w="947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5741086-13FF-9C4F-9C60-5D8D5984D08B}"/>
                    </a:ext>
                  </a:extLst>
                </p:cNvPr>
                <p:cNvSpPr/>
                <p:nvPr/>
              </p:nvSpPr>
              <p:spPr>
                <a:xfrm>
                  <a:off x="3677119" y="5386093"/>
                  <a:ext cx="141657" cy="145432"/>
                </a:xfrm>
                <a:custGeom>
                  <a:avLst/>
                  <a:gdLst>
                    <a:gd name="connsiteX0" fmla="*/ 94320 w 141657"/>
                    <a:gd name="connsiteY0" fmla="*/ 86547 h 145432"/>
                    <a:gd name="connsiteX1" fmla="*/ 94320 w 141657"/>
                    <a:gd name="connsiteY1" fmla="*/ 10503 h 145432"/>
                    <a:gd name="connsiteX2" fmla="*/ 135200 w 141657"/>
                    <a:gd name="connsiteY2" fmla="*/ 10503 h 145432"/>
                    <a:gd name="connsiteX3" fmla="*/ 135200 w 141657"/>
                    <a:gd name="connsiteY3" fmla="*/ 89397 h 145432"/>
                    <a:gd name="connsiteX4" fmla="*/ 64847 w 141657"/>
                    <a:gd name="connsiteY4" fmla="*/ 155936 h 145432"/>
                    <a:gd name="connsiteX5" fmla="*/ -6458 w 141657"/>
                    <a:gd name="connsiteY5" fmla="*/ 89397 h 145432"/>
                    <a:gd name="connsiteX6" fmla="*/ -6458 w 141657"/>
                    <a:gd name="connsiteY6" fmla="*/ 10503 h 145432"/>
                    <a:gd name="connsiteX7" fmla="*/ 35373 w 141657"/>
                    <a:gd name="connsiteY7" fmla="*/ 10503 h 145432"/>
                    <a:gd name="connsiteX8" fmla="*/ 35373 w 141657"/>
                    <a:gd name="connsiteY8" fmla="*/ 86547 h 145432"/>
                    <a:gd name="connsiteX9" fmla="*/ 64847 w 141657"/>
                    <a:gd name="connsiteY9" fmla="*/ 118870 h 145432"/>
                    <a:gd name="connsiteX10" fmla="*/ 94320 w 141657"/>
                    <a:gd name="connsiteY10" fmla="*/ 86547 h 1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57" h="145432">
                      <a:moveTo>
                        <a:pt x="94320" y="86547"/>
                      </a:moveTo>
                      <a:lnTo>
                        <a:pt x="94320" y="10503"/>
                      </a:lnTo>
                      <a:lnTo>
                        <a:pt x="135200" y="10503"/>
                      </a:lnTo>
                      <a:lnTo>
                        <a:pt x="135200" y="89397"/>
                      </a:lnTo>
                      <a:cubicBezTo>
                        <a:pt x="135200" y="127419"/>
                        <a:pt x="111431" y="155936"/>
                        <a:pt x="64847" y="155936"/>
                      </a:cubicBezTo>
                      <a:cubicBezTo>
                        <a:pt x="18262" y="155936"/>
                        <a:pt x="-6458" y="126472"/>
                        <a:pt x="-6458" y="89397"/>
                      </a:cubicBezTo>
                      <a:lnTo>
                        <a:pt x="-6458" y="10503"/>
                      </a:lnTo>
                      <a:lnTo>
                        <a:pt x="35373" y="10503"/>
                      </a:lnTo>
                      <a:lnTo>
                        <a:pt x="35373" y="86547"/>
                      </a:lnTo>
                      <a:cubicBezTo>
                        <a:pt x="35373" y="105558"/>
                        <a:pt x="45832" y="118870"/>
                        <a:pt x="64847" y="118870"/>
                      </a:cubicBezTo>
                      <a:cubicBezTo>
                        <a:pt x="82910" y="118870"/>
                        <a:pt x="94320" y="106514"/>
                        <a:pt x="94320" y="86547"/>
                      </a:cubicBezTo>
                      <a:close/>
                    </a:path>
                  </a:pathLst>
                </a:custGeom>
                <a:solidFill>
                  <a:srgbClr val="000000"/>
                </a:solidFill>
                <a:ln w="947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33EB157-7FB5-754C-AD8D-4DA59FEF49F2}"/>
                    </a:ext>
                  </a:extLst>
                </p:cNvPr>
                <p:cNvSpPr/>
                <p:nvPr/>
              </p:nvSpPr>
              <p:spPr>
                <a:xfrm>
                  <a:off x="3847298" y="5386093"/>
                  <a:ext cx="139824" cy="140679"/>
                </a:xfrm>
                <a:custGeom>
                  <a:avLst/>
                  <a:gdLst>
                    <a:gd name="connsiteX0" fmla="*/ -6458 w 139824"/>
                    <a:gd name="connsiteY0" fmla="*/ 10503 h 140679"/>
                    <a:gd name="connsiteX1" fmla="*/ 81963 w 139824"/>
                    <a:gd name="connsiteY1" fmla="*/ 10503 h 140679"/>
                    <a:gd name="connsiteX2" fmla="*/ 129499 w 139824"/>
                    <a:gd name="connsiteY2" fmla="*/ 48525 h 140679"/>
                    <a:gd name="connsiteX3" fmla="*/ 110484 w 139824"/>
                    <a:gd name="connsiteY3" fmla="*/ 77042 h 140679"/>
                    <a:gd name="connsiteX4" fmla="*/ 133301 w 139824"/>
                    <a:gd name="connsiteY4" fmla="*/ 111267 h 140679"/>
                    <a:gd name="connsiteX5" fmla="*/ 82914 w 139824"/>
                    <a:gd name="connsiteY5" fmla="*/ 151183 h 140679"/>
                    <a:gd name="connsiteX6" fmla="*/ -6458 w 139824"/>
                    <a:gd name="connsiteY6" fmla="*/ 151183 h 140679"/>
                    <a:gd name="connsiteX7" fmla="*/ -6458 w 139824"/>
                    <a:gd name="connsiteY7" fmla="*/ 10503 h 140679"/>
                    <a:gd name="connsiteX8" fmla="*/ -6458 w 139824"/>
                    <a:gd name="connsiteY8" fmla="*/ 10503 h 140679"/>
                    <a:gd name="connsiteX9" fmla="*/ 33475 w 139824"/>
                    <a:gd name="connsiteY9" fmla="*/ 42825 h 140679"/>
                    <a:gd name="connsiteX10" fmla="*/ 33475 w 139824"/>
                    <a:gd name="connsiteY10" fmla="*/ 63739 h 140679"/>
                    <a:gd name="connsiteX11" fmla="*/ 73407 w 139824"/>
                    <a:gd name="connsiteY11" fmla="*/ 63739 h 140679"/>
                    <a:gd name="connsiteX12" fmla="*/ 86716 w 139824"/>
                    <a:gd name="connsiteY12" fmla="*/ 53278 h 140679"/>
                    <a:gd name="connsiteX13" fmla="*/ 73407 w 139824"/>
                    <a:gd name="connsiteY13" fmla="*/ 42825 h 140679"/>
                    <a:gd name="connsiteX14" fmla="*/ 33475 w 139824"/>
                    <a:gd name="connsiteY14" fmla="*/ 42825 h 140679"/>
                    <a:gd name="connsiteX15" fmla="*/ 33475 w 139824"/>
                    <a:gd name="connsiteY15" fmla="*/ 42825 h 140679"/>
                    <a:gd name="connsiteX16" fmla="*/ 33475 w 139824"/>
                    <a:gd name="connsiteY16" fmla="*/ 96053 h 140679"/>
                    <a:gd name="connsiteX17" fmla="*/ 33475 w 139824"/>
                    <a:gd name="connsiteY17" fmla="*/ 120773 h 140679"/>
                    <a:gd name="connsiteX18" fmla="*/ 73407 w 139824"/>
                    <a:gd name="connsiteY18" fmla="*/ 120773 h 140679"/>
                    <a:gd name="connsiteX19" fmla="*/ 90518 w 139824"/>
                    <a:gd name="connsiteY19" fmla="*/ 108408 h 140679"/>
                    <a:gd name="connsiteX20" fmla="*/ 73407 w 139824"/>
                    <a:gd name="connsiteY20" fmla="*/ 96053 h 140679"/>
                    <a:gd name="connsiteX21" fmla="*/ 33475 w 139824"/>
                    <a:gd name="connsiteY21" fmla="*/ 96053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824" h="140679">
                      <a:moveTo>
                        <a:pt x="-6458" y="10503"/>
                      </a:moveTo>
                      <a:lnTo>
                        <a:pt x="81963" y="10503"/>
                      </a:lnTo>
                      <a:cubicBezTo>
                        <a:pt x="113335" y="10503"/>
                        <a:pt x="129499" y="26664"/>
                        <a:pt x="129499" y="48525"/>
                      </a:cubicBezTo>
                      <a:cubicBezTo>
                        <a:pt x="129499" y="60880"/>
                        <a:pt x="121890" y="72289"/>
                        <a:pt x="110484" y="77042"/>
                      </a:cubicBezTo>
                      <a:cubicBezTo>
                        <a:pt x="124745" y="82750"/>
                        <a:pt x="134253" y="96053"/>
                        <a:pt x="133301" y="111267"/>
                      </a:cubicBezTo>
                      <a:cubicBezTo>
                        <a:pt x="133301" y="135031"/>
                        <a:pt x="116190" y="151183"/>
                        <a:pt x="82914" y="151183"/>
                      </a:cubicBezTo>
                      <a:lnTo>
                        <a:pt x="-6458" y="151183"/>
                      </a:lnTo>
                      <a:lnTo>
                        <a:pt x="-6458" y="10503"/>
                      </a:lnTo>
                      <a:lnTo>
                        <a:pt x="-6458" y="10503"/>
                      </a:lnTo>
                      <a:close/>
                      <a:moveTo>
                        <a:pt x="33475" y="42825"/>
                      </a:moveTo>
                      <a:lnTo>
                        <a:pt x="33475" y="63739"/>
                      </a:lnTo>
                      <a:lnTo>
                        <a:pt x="73407" y="63739"/>
                      </a:lnTo>
                      <a:cubicBezTo>
                        <a:pt x="81963" y="63739"/>
                        <a:pt x="86716" y="60880"/>
                        <a:pt x="86716" y="53278"/>
                      </a:cubicBezTo>
                      <a:cubicBezTo>
                        <a:pt x="86716" y="45675"/>
                        <a:pt x="81011" y="42825"/>
                        <a:pt x="73407" y="42825"/>
                      </a:cubicBezTo>
                      <a:lnTo>
                        <a:pt x="33475" y="42825"/>
                      </a:lnTo>
                      <a:lnTo>
                        <a:pt x="33475" y="42825"/>
                      </a:lnTo>
                      <a:close/>
                      <a:moveTo>
                        <a:pt x="33475" y="96053"/>
                      </a:moveTo>
                      <a:lnTo>
                        <a:pt x="33475" y="120773"/>
                      </a:lnTo>
                      <a:lnTo>
                        <a:pt x="73407" y="120773"/>
                      </a:lnTo>
                      <a:cubicBezTo>
                        <a:pt x="83861" y="120773"/>
                        <a:pt x="90518" y="116967"/>
                        <a:pt x="90518" y="108408"/>
                      </a:cubicBezTo>
                      <a:cubicBezTo>
                        <a:pt x="90518" y="99859"/>
                        <a:pt x="83861" y="96053"/>
                        <a:pt x="73407" y="96053"/>
                      </a:cubicBezTo>
                      <a:lnTo>
                        <a:pt x="33475" y="96053"/>
                      </a:lnTo>
                      <a:close/>
                    </a:path>
                  </a:pathLst>
                </a:custGeom>
                <a:solidFill>
                  <a:srgbClr val="000000"/>
                </a:solidFill>
                <a:ln w="947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1D22C08-D080-DB4B-BC26-D87E49BFB494}"/>
                    </a:ext>
                  </a:extLst>
                </p:cNvPr>
                <p:cNvSpPr/>
                <p:nvPr/>
              </p:nvSpPr>
              <p:spPr>
                <a:xfrm>
                  <a:off x="4009873" y="5386093"/>
                  <a:ext cx="121695" cy="142582"/>
                </a:xfrm>
                <a:custGeom>
                  <a:avLst/>
                  <a:gdLst>
                    <a:gd name="connsiteX0" fmla="*/ 115238 w 121695"/>
                    <a:gd name="connsiteY0" fmla="*/ 153086 h 142582"/>
                    <a:gd name="connsiteX1" fmla="*/ -6458 w 121695"/>
                    <a:gd name="connsiteY1" fmla="*/ 153086 h 142582"/>
                    <a:gd name="connsiteX2" fmla="*/ -6458 w 121695"/>
                    <a:gd name="connsiteY2" fmla="*/ 10503 h 142582"/>
                    <a:gd name="connsiteX3" fmla="*/ 34426 w 121695"/>
                    <a:gd name="connsiteY3" fmla="*/ 10503 h 142582"/>
                    <a:gd name="connsiteX4" fmla="*/ 34426 w 121695"/>
                    <a:gd name="connsiteY4" fmla="*/ 116967 h 142582"/>
                    <a:gd name="connsiteX5" fmla="*/ 115238 w 121695"/>
                    <a:gd name="connsiteY5" fmla="*/ 116967 h 142582"/>
                    <a:gd name="connsiteX6" fmla="*/ 115238 w 121695"/>
                    <a:gd name="connsiteY6" fmla="*/ 153086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95" h="142582">
                      <a:moveTo>
                        <a:pt x="115238" y="153086"/>
                      </a:moveTo>
                      <a:lnTo>
                        <a:pt x="-6458" y="153086"/>
                      </a:lnTo>
                      <a:lnTo>
                        <a:pt x="-6458" y="10503"/>
                      </a:lnTo>
                      <a:lnTo>
                        <a:pt x="34426" y="10503"/>
                      </a:lnTo>
                      <a:lnTo>
                        <a:pt x="34426" y="116967"/>
                      </a:lnTo>
                      <a:lnTo>
                        <a:pt x="115238" y="116967"/>
                      </a:lnTo>
                      <a:lnTo>
                        <a:pt x="115238" y="153086"/>
                      </a:lnTo>
                      <a:close/>
                    </a:path>
                  </a:pathLst>
                </a:custGeom>
                <a:solidFill>
                  <a:srgbClr val="000000"/>
                </a:solidFill>
                <a:ln w="947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1B7839-9E54-EF4E-87D4-C851820AB793}"/>
                    </a:ext>
                  </a:extLst>
                </p:cNvPr>
                <p:cNvSpPr/>
                <p:nvPr/>
              </p:nvSpPr>
              <p:spPr>
                <a:xfrm>
                  <a:off x="4153434" y="5386093"/>
                  <a:ext cx="40879" cy="142582"/>
                </a:xfrm>
                <a:custGeom>
                  <a:avLst/>
                  <a:gdLst>
                    <a:gd name="connsiteX0" fmla="*/ -6458 w 40879"/>
                    <a:gd name="connsiteY0" fmla="*/ 10503 h 142582"/>
                    <a:gd name="connsiteX1" fmla="*/ 34422 w 40879"/>
                    <a:gd name="connsiteY1" fmla="*/ 10503 h 142582"/>
                    <a:gd name="connsiteX2" fmla="*/ 34422 w 40879"/>
                    <a:gd name="connsiteY2" fmla="*/ 153086 h 142582"/>
                    <a:gd name="connsiteX3" fmla="*/ -6458 w 40879"/>
                    <a:gd name="connsiteY3" fmla="*/ 153086 h 142582"/>
                    <a:gd name="connsiteX4" fmla="*/ -6458 w 40879"/>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9" h="142582">
                      <a:moveTo>
                        <a:pt x="-6458" y="10503"/>
                      </a:moveTo>
                      <a:lnTo>
                        <a:pt x="34422" y="10503"/>
                      </a:lnTo>
                      <a:lnTo>
                        <a:pt x="34422" y="153086"/>
                      </a:lnTo>
                      <a:lnTo>
                        <a:pt x="-6458" y="153086"/>
                      </a:lnTo>
                      <a:lnTo>
                        <a:pt x="-6458" y="10503"/>
                      </a:lnTo>
                      <a:close/>
                    </a:path>
                  </a:pathLst>
                </a:custGeom>
                <a:solidFill>
                  <a:srgbClr val="000000"/>
                </a:solidFill>
                <a:ln w="947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4C3DAA9-6920-264D-9B3C-F27A3FB7B87E}"/>
                    </a:ext>
                  </a:extLst>
                </p:cNvPr>
                <p:cNvSpPr/>
                <p:nvPr/>
              </p:nvSpPr>
              <p:spPr>
                <a:xfrm>
                  <a:off x="4219033" y="5384190"/>
                  <a:ext cx="142608" cy="148291"/>
                </a:xfrm>
                <a:custGeom>
                  <a:avLst/>
                  <a:gdLst>
                    <a:gd name="connsiteX0" fmla="*/ -6458 w 142608"/>
                    <a:gd name="connsiteY0" fmla="*/ 83697 h 148291"/>
                    <a:gd name="connsiteX1" fmla="*/ 67702 w 142608"/>
                    <a:gd name="connsiteY1" fmla="*/ 10503 h 148291"/>
                    <a:gd name="connsiteX2" fmla="*/ 136151 w 142608"/>
                    <a:gd name="connsiteY2" fmla="*/ 60890 h 148291"/>
                    <a:gd name="connsiteX3" fmla="*/ 94320 w 142608"/>
                    <a:gd name="connsiteY3" fmla="*/ 60890 h 148291"/>
                    <a:gd name="connsiteX4" fmla="*/ 67702 w 142608"/>
                    <a:gd name="connsiteY4" fmla="*/ 47578 h 148291"/>
                    <a:gd name="connsiteX5" fmla="*/ 35373 w 142608"/>
                    <a:gd name="connsiteY5" fmla="*/ 84653 h 148291"/>
                    <a:gd name="connsiteX6" fmla="*/ 67702 w 142608"/>
                    <a:gd name="connsiteY6" fmla="*/ 121719 h 148291"/>
                    <a:gd name="connsiteX7" fmla="*/ 94320 w 142608"/>
                    <a:gd name="connsiteY7" fmla="*/ 108417 h 148291"/>
                    <a:gd name="connsiteX8" fmla="*/ 136151 w 142608"/>
                    <a:gd name="connsiteY8" fmla="*/ 108417 h 148291"/>
                    <a:gd name="connsiteX9" fmla="*/ 67702 w 142608"/>
                    <a:gd name="connsiteY9" fmla="*/ 158795 h 148291"/>
                    <a:gd name="connsiteX10" fmla="*/ -6458 w 142608"/>
                    <a:gd name="connsiteY10" fmla="*/ 83697 h 14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91">
                      <a:moveTo>
                        <a:pt x="-6458" y="83697"/>
                      </a:moveTo>
                      <a:cubicBezTo>
                        <a:pt x="-6458" y="40922"/>
                        <a:pt x="23967" y="10503"/>
                        <a:pt x="67702" y="10503"/>
                      </a:cubicBezTo>
                      <a:cubicBezTo>
                        <a:pt x="116185" y="10503"/>
                        <a:pt x="133301" y="44728"/>
                        <a:pt x="136151" y="60890"/>
                      </a:cubicBezTo>
                      <a:lnTo>
                        <a:pt x="94320" y="60890"/>
                      </a:lnTo>
                      <a:cubicBezTo>
                        <a:pt x="88615" y="52331"/>
                        <a:pt x="78156" y="46631"/>
                        <a:pt x="67702" y="47578"/>
                      </a:cubicBezTo>
                      <a:cubicBezTo>
                        <a:pt x="47736" y="47578"/>
                        <a:pt x="35373" y="64686"/>
                        <a:pt x="35373" y="84653"/>
                      </a:cubicBezTo>
                      <a:cubicBezTo>
                        <a:pt x="35373" y="104611"/>
                        <a:pt x="46784" y="121719"/>
                        <a:pt x="67702" y="121719"/>
                      </a:cubicBezTo>
                      <a:cubicBezTo>
                        <a:pt x="84813" y="121719"/>
                        <a:pt x="92417" y="112214"/>
                        <a:pt x="94320" y="108417"/>
                      </a:cubicBezTo>
                      <a:lnTo>
                        <a:pt x="136151" y="108417"/>
                      </a:lnTo>
                      <a:cubicBezTo>
                        <a:pt x="134253" y="121719"/>
                        <a:pt x="118088" y="158795"/>
                        <a:pt x="67702" y="158795"/>
                      </a:cubicBezTo>
                      <a:cubicBezTo>
                        <a:pt x="23967" y="156892"/>
                        <a:pt x="-6458" y="126472"/>
                        <a:pt x="-6458" y="83697"/>
                      </a:cubicBezTo>
                      <a:close/>
                    </a:path>
                  </a:pathLst>
                </a:custGeom>
                <a:solidFill>
                  <a:srgbClr val="000000"/>
                </a:solidFill>
                <a:ln w="9472"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4EC6D706-0654-E641-8055-1A246415B129}"/>
                  </a:ext>
                </a:extLst>
              </p:cNvPr>
              <p:cNvSpPr/>
              <p:nvPr/>
            </p:nvSpPr>
            <p:spPr>
              <a:xfrm>
                <a:off x="4215452" y="5218391"/>
                <a:ext cx="148309" cy="148282"/>
              </a:xfrm>
              <a:custGeom>
                <a:avLst/>
                <a:gdLst>
                  <a:gd name="connsiteX0" fmla="*/ 67696 w 148309"/>
                  <a:gd name="connsiteY0" fmla="*/ 17158 h 148282"/>
                  <a:gd name="connsiteX1" fmla="*/ 136151 w 148309"/>
                  <a:gd name="connsiteY1" fmla="*/ 85590 h 148282"/>
                  <a:gd name="connsiteX2" fmla="*/ 67696 w 148309"/>
                  <a:gd name="connsiteY2" fmla="*/ 154032 h 148282"/>
                  <a:gd name="connsiteX3" fmla="*/ -758 w 148309"/>
                  <a:gd name="connsiteY3" fmla="*/ 85590 h 148282"/>
                  <a:gd name="connsiteX4" fmla="*/ 67696 w 148309"/>
                  <a:gd name="connsiteY4" fmla="*/ 17158 h 148282"/>
                  <a:gd name="connsiteX5" fmla="*/ 67696 w 148309"/>
                  <a:gd name="connsiteY5" fmla="*/ 10502 h 148282"/>
                  <a:gd name="connsiteX6" fmla="*/ -6458 w 148309"/>
                  <a:gd name="connsiteY6" fmla="*/ 84644 h 148282"/>
                  <a:gd name="connsiteX7" fmla="*/ 67696 w 148309"/>
                  <a:gd name="connsiteY7" fmla="*/ 158785 h 148282"/>
                  <a:gd name="connsiteX8" fmla="*/ 141851 w 148309"/>
                  <a:gd name="connsiteY8" fmla="*/ 84644 h 148282"/>
                  <a:gd name="connsiteX9" fmla="*/ 68648 w 148309"/>
                  <a:gd name="connsiteY9" fmla="*/ 10502 h 148282"/>
                  <a:gd name="connsiteX10" fmla="*/ 67696 w 148309"/>
                  <a:gd name="connsiteY10" fmla="*/ 10502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09" h="148282">
                    <a:moveTo>
                      <a:pt x="67696" y="17158"/>
                    </a:moveTo>
                    <a:cubicBezTo>
                      <a:pt x="105725" y="17158"/>
                      <a:pt x="136151" y="47568"/>
                      <a:pt x="136151" y="85590"/>
                    </a:cubicBezTo>
                    <a:cubicBezTo>
                      <a:pt x="136151" y="123613"/>
                      <a:pt x="105725" y="154032"/>
                      <a:pt x="67696" y="154032"/>
                    </a:cubicBezTo>
                    <a:cubicBezTo>
                      <a:pt x="29667" y="154032"/>
                      <a:pt x="-758" y="123613"/>
                      <a:pt x="-758" y="85590"/>
                    </a:cubicBezTo>
                    <a:cubicBezTo>
                      <a:pt x="-758" y="47568"/>
                      <a:pt x="29667" y="17158"/>
                      <a:pt x="67696" y="17158"/>
                    </a:cubicBezTo>
                    <a:moveTo>
                      <a:pt x="67696" y="10502"/>
                    </a:moveTo>
                    <a:cubicBezTo>
                      <a:pt x="26817" y="10502"/>
                      <a:pt x="-6458" y="43772"/>
                      <a:pt x="-6458" y="84644"/>
                    </a:cubicBezTo>
                    <a:cubicBezTo>
                      <a:pt x="-6458" y="125515"/>
                      <a:pt x="26817" y="158785"/>
                      <a:pt x="67696" y="158785"/>
                    </a:cubicBezTo>
                    <a:cubicBezTo>
                      <a:pt x="108576" y="158785"/>
                      <a:pt x="141851" y="125515"/>
                      <a:pt x="141851" y="84644"/>
                    </a:cubicBezTo>
                    <a:cubicBezTo>
                      <a:pt x="141851" y="43772"/>
                      <a:pt x="109527" y="10502"/>
                      <a:pt x="68648" y="10502"/>
                    </a:cubicBezTo>
                    <a:cubicBezTo>
                      <a:pt x="68648" y="10502"/>
                      <a:pt x="67696" y="10502"/>
                      <a:pt x="67696" y="10502"/>
                    </a:cubicBezTo>
                    <a:close/>
                  </a:path>
                </a:pathLst>
              </a:custGeom>
              <a:solidFill>
                <a:srgbClr val="000000"/>
              </a:solidFill>
              <a:ln w="9472" cap="flat">
                <a:noFill/>
                <a:prstDash val="solid"/>
                <a:miter/>
              </a:ln>
            </p:spPr>
            <p:txBody>
              <a:bodyPr rtlCol="0" anchor="ctr"/>
              <a:lstStyle/>
              <a:p>
                <a:endParaRPr lang="en-US"/>
              </a:p>
            </p:txBody>
          </p:sp>
          <p:grpSp>
            <p:nvGrpSpPr>
              <p:cNvPr id="39" name="Graphic 6">
                <a:extLst>
                  <a:ext uri="{FF2B5EF4-FFF2-40B4-BE49-F238E27FC236}">
                    <a16:creationId xmlns:a16="http://schemas.microsoft.com/office/drawing/2014/main" id="{EA893468-3E4C-B74E-86B5-CFD2596C0C54}"/>
                  </a:ext>
                </a:extLst>
              </p:cNvPr>
              <p:cNvGrpSpPr/>
              <p:nvPr/>
            </p:nvGrpSpPr>
            <p:grpSpPr>
              <a:xfrm>
                <a:off x="4243403" y="5282165"/>
                <a:ext cx="96971" cy="22807"/>
                <a:chOff x="4243403" y="5282165"/>
                <a:chExt cx="96971" cy="22807"/>
              </a:xfrm>
              <a:solidFill>
                <a:srgbClr val="000000"/>
              </a:solidFill>
            </p:grpSpPr>
            <p:sp>
              <p:nvSpPr>
                <p:cNvPr id="40" name="Freeform 39">
                  <a:extLst>
                    <a:ext uri="{FF2B5EF4-FFF2-40B4-BE49-F238E27FC236}">
                      <a16:creationId xmlns:a16="http://schemas.microsoft.com/office/drawing/2014/main" id="{8045682A-5855-1C48-8EF7-1BA826464124}"/>
                    </a:ext>
                  </a:extLst>
                </p:cNvPr>
                <p:cNvSpPr/>
                <p:nvPr/>
              </p:nvSpPr>
              <p:spPr>
                <a:xfrm>
                  <a:off x="4243403" y="5283112"/>
                  <a:ext cx="20913" cy="20914"/>
                </a:xfrm>
                <a:custGeom>
                  <a:avLst/>
                  <a:gdLst>
                    <a:gd name="connsiteX0" fmla="*/ -744 w 20913"/>
                    <a:gd name="connsiteY0" fmla="*/ 18110 h 20914"/>
                    <a:gd name="connsiteX1" fmla="*/ -744 w 20913"/>
                    <a:gd name="connsiteY1" fmla="*/ 31421 h 20914"/>
                    <a:gd name="connsiteX2" fmla="*/ -6444 w 20913"/>
                    <a:gd name="connsiteY2" fmla="*/ 31421 h 20914"/>
                    <a:gd name="connsiteX3" fmla="*/ -6444 w 20913"/>
                    <a:gd name="connsiteY3" fmla="*/ 10507 h 20914"/>
                    <a:gd name="connsiteX4" fmla="*/ 208 w 20913"/>
                    <a:gd name="connsiteY4" fmla="*/ 10507 h 20914"/>
                    <a:gd name="connsiteX5" fmla="*/ 8763 w 20913"/>
                    <a:gd name="connsiteY5" fmla="*/ 21916 h 20914"/>
                    <a:gd name="connsiteX6" fmla="*/ 8763 w 20913"/>
                    <a:gd name="connsiteY6" fmla="*/ 10507 h 20914"/>
                    <a:gd name="connsiteX7" fmla="*/ 14469 w 20913"/>
                    <a:gd name="connsiteY7" fmla="*/ 10507 h 20914"/>
                    <a:gd name="connsiteX8" fmla="*/ 14469 w 20913"/>
                    <a:gd name="connsiteY8" fmla="*/ 31421 h 20914"/>
                    <a:gd name="connsiteX9" fmla="*/ 9715 w 20913"/>
                    <a:gd name="connsiteY9" fmla="*/ 31421 h 20914"/>
                    <a:gd name="connsiteX10" fmla="*/ -744 w 20913"/>
                    <a:gd name="connsiteY10" fmla="*/ 18110 h 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13" h="20914">
                      <a:moveTo>
                        <a:pt x="-744" y="18110"/>
                      </a:moveTo>
                      <a:lnTo>
                        <a:pt x="-744" y="31421"/>
                      </a:lnTo>
                      <a:lnTo>
                        <a:pt x="-6444" y="31421"/>
                      </a:lnTo>
                      <a:lnTo>
                        <a:pt x="-6444" y="10507"/>
                      </a:lnTo>
                      <a:lnTo>
                        <a:pt x="208" y="10507"/>
                      </a:lnTo>
                      <a:lnTo>
                        <a:pt x="8763" y="21916"/>
                      </a:lnTo>
                      <a:lnTo>
                        <a:pt x="8763" y="10507"/>
                      </a:lnTo>
                      <a:lnTo>
                        <a:pt x="14469" y="10507"/>
                      </a:lnTo>
                      <a:lnTo>
                        <a:pt x="14469" y="31421"/>
                      </a:lnTo>
                      <a:lnTo>
                        <a:pt x="9715" y="31421"/>
                      </a:lnTo>
                      <a:lnTo>
                        <a:pt x="-744" y="18110"/>
                      </a:lnTo>
                      <a:close/>
                    </a:path>
                  </a:pathLst>
                </a:custGeom>
                <a:solidFill>
                  <a:srgbClr val="000000"/>
                </a:solidFill>
                <a:ln w="947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0A1DE6D-DFBB-CC48-8267-ADF780600EF1}"/>
                    </a:ext>
                  </a:extLst>
                </p:cNvPr>
                <p:cNvSpPr/>
                <p:nvPr/>
              </p:nvSpPr>
              <p:spPr>
                <a:xfrm>
                  <a:off x="4268118" y="5297370"/>
                  <a:ext cx="6656" cy="6655"/>
                </a:xfrm>
                <a:custGeom>
                  <a:avLst/>
                  <a:gdLst>
                    <a:gd name="connsiteX0" fmla="*/ -6444 w 6656"/>
                    <a:gd name="connsiteY0" fmla="*/ 10507 h 6655"/>
                    <a:gd name="connsiteX1" fmla="*/ 212 w 6656"/>
                    <a:gd name="connsiteY1" fmla="*/ 10507 h 6655"/>
                    <a:gd name="connsiteX2" fmla="*/ 212 w 6656"/>
                    <a:gd name="connsiteY2" fmla="*/ 17163 h 6655"/>
                    <a:gd name="connsiteX3" fmla="*/ -6444 w 6656"/>
                    <a:gd name="connsiteY3" fmla="*/ 17163 h 6655"/>
                    <a:gd name="connsiteX4" fmla="*/ -6444 w 6656"/>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 h="6655">
                      <a:moveTo>
                        <a:pt x="-6444" y="10507"/>
                      </a:moveTo>
                      <a:lnTo>
                        <a:pt x="212" y="10507"/>
                      </a:lnTo>
                      <a:lnTo>
                        <a:pt x="212"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9E756FB-0642-934C-A234-3FFA58C3B0CE}"/>
                    </a:ext>
                  </a:extLst>
                </p:cNvPr>
                <p:cNvSpPr/>
                <p:nvPr/>
              </p:nvSpPr>
              <p:spPr>
                <a:xfrm>
                  <a:off x="4278577" y="5282165"/>
                  <a:ext cx="19966" cy="19957"/>
                </a:xfrm>
                <a:custGeom>
                  <a:avLst/>
                  <a:gdLst>
                    <a:gd name="connsiteX0" fmla="*/ -6444 w 19966"/>
                    <a:gd name="connsiteY0" fmla="*/ 10507 h 19957"/>
                    <a:gd name="connsiteX1" fmla="*/ 11618 w 19966"/>
                    <a:gd name="connsiteY1" fmla="*/ 10507 h 19957"/>
                    <a:gd name="connsiteX2" fmla="*/ 11618 w 19966"/>
                    <a:gd name="connsiteY2" fmla="*/ 15260 h 19957"/>
                    <a:gd name="connsiteX3" fmla="*/ 212 w 19966"/>
                    <a:gd name="connsiteY3" fmla="*/ 15260 h 19957"/>
                    <a:gd name="connsiteX4" fmla="*/ 212 w 19966"/>
                    <a:gd name="connsiteY4" fmla="*/ 18110 h 19957"/>
                    <a:gd name="connsiteX5" fmla="*/ 7816 w 19966"/>
                    <a:gd name="connsiteY5" fmla="*/ 18110 h 19957"/>
                    <a:gd name="connsiteX6" fmla="*/ 7816 w 19966"/>
                    <a:gd name="connsiteY6" fmla="*/ 22863 h 19957"/>
                    <a:gd name="connsiteX7" fmla="*/ 212 w 19966"/>
                    <a:gd name="connsiteY7" fmla="*/ 22863 h 19957"/>
                    <a:gd name="connsiteX8" fmla="*/ 212 w 19966"/>
                    <a:gd name="connsiteY8" fmla="*/ 25713 h 19957"/>
                    <a:gd name="connsiteX9" fmla="*/ 13522 w 19966"/>
                    <a:gd name="connsiteY9" fmla="*/ 25713 h 19957"/>
                    <a:gd name="connsiteX10" fmla="*/ 13522 w 19966"/>
                    <a:gd name="connsiteY10" fmla="*/ 30465 h 19957"/>
                    <a:gd name="connsiteX11" fmla="*/ -5493 w 19966"/>
                    <a:gd name="connsiteY11" fmla="*/ 30465 h 19957"/>
                    <a:gd name="connsiteX12" fmla="*/ -5493 w 19966"/>
                    <a:gd name="connsiteY12" fmla="*/ 10507 h 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6" h="19957">
                      <a:moveTo>
                        <a:pt x="-6444" y="10507"/>
                      </a:moveTo>
                      <a:lnTo>
                        <a:pt x="11618" y="10507"/>
                      </a:lnTo>
                      <a:lnTo>
                        <a:pt x="11618" y="15260"/>
                      </a:lnTo>
                      <a:lnTo>
                        <a:pt x="212" y="15260"/>
                      </a:lnTo>
                      <a:lnTo>
                        <a:pt x="212" y="18110"/>
                      </a:lnTo>
                      <a:lnTo>
                        <a:pt x="7816" y="18110"/>
                      </a:lnTo>
                      <a:lnTo>
                        <a:pt x="7816" y="22863"/>
                      </a:lnTo>
                      <a:lnTo>
                        <a:pt x="212" y="22863"/>
                      </a:lnTo>
                      <a:lnTo>
                        <a:pt x="212" y="25713"/>
                      </a:lnTo>
                      <a:lnTo>
                        <a:pt x="13522" y="25713"/>
                      </a:lnTo>
                      <a:lnTo>
                        <a:pt x="13522" y="30465"/>
                      </a:lnTo>
                      <a:lnTo>
                        <a:pt x="-5493" y="30465"/>
                      </a:lnTo>
                      <a:lnTo>
                        <a:pt x="-5493" y="10507"/>
                      </a:lnTo>
                      <a:close/>
                    </a:path>
                  </a:pathLst>
                </a:custGeom>
                <a:solidFill>
                  <a:srgbClr val="000000"/>
                </a:solidFill>
                <a:ln w="947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C053D7B-4DCB-4C42-9678-4CB03B0BCA9D}"/>
                    </a:ext>
                  </a:extLst>
                </p:cNvPr>
                <p:cNvSpPr/>
                <p:nvPr/>
              </p:nvSpPr>
              <p:spPr>
                <a:xfrm>
                  <a:off x="4300447"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610BA32-A9D4-CA42-853C-93D9CD1F84E1}"/>
                    </a:ext>
                  </a:extLst>
                </p:cNvPr>
                <p:cNvSpPr/>
                <p:nvPr/>
              </p:nvSpPr>
              <p:spPr>
                <a:xfrm>
                  <a:off x="4309954" y="5282165"/>
                  <a:ext cx="19961" cy="22807"/>
                </a:xfrm>
                <a:custGeom>
                  <a:avLst/>
                  <a:gdLst>
                    <a:gd name="connsiteX0" fmla="*/ -6444 w 19961"/>
                    <a:gd name="connsiteY0" fmla="*/ 20960 h 22807"/>
                    <a:gd name="connsiteX1" fmla="*/ 3063 w 19961"/>
                    <a:gd name="connsiteY1" fmla="*/ 10507 h 22807"/>
                    <a:gd name="connsiteX2" fmla="*/ 4010 w 19961"/>
                    <a:gd name="connsiteY2" fmla="*/ 10507 h 22807"/>
                    <a:gd name="connsiteX3" fmla="*/ 13517 w 19961"/>
                    <a:gd name="connsiteY3" fmla="*/ 18110 h 22807"/>
                    <a:gd name="connsiteX4" fmla="*/ 6865 w 19961"/>
                    <a:gd name="connsiteY4" fmla="*/ 18110 h 22807"/>
                    <a:gd name="connsiteX5" fmla="*/ 3063 w 19961"/>
                    <a:gd name="connsiteY5" fmla="*/ 16207 h 22807"/>
                    <a:gd name="connsiteX6" fmla="*/ -1691 w 19961"/>
                    <a:gd name="connsiteY6" fmla="*/ 22863 h 22807"/>
                    <a:gd name="connsiteX7" fmla="*/ 3063 w 19961"/>
                    <a:gd name="connsiteY7" fmla="*/ 27615 h 22807"/>
                    <a:gd name="connsiteX8" fmla="*/ 6865 w 19961"/>
                    <a:gd name="connsiteY8" fmla="*/ 25713 h 22807"/>
                    <a:gd name="connsiteX9" fmla="*/ 12570 w 19961"/>
                    <a:gd name="connsiteY9" fmla="*/ 25713 h 22807"/>
                    <a:gd name="connsiteX10" fmla="*/ 3063 w 19961"/>
                    <a:gd name="connsiteY10" fmla="*/ 33315 h 22807"/>
                    <a:gd name="connsiteX11" fmla="*/ -6444 w 19961"/>
                    <a:gd name="connsiteY11" fmla="*/ 20960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1" h="22807">
                      <a:moveTo>
                        <a:pt x="-6444" y="20960"/>
                      </a:moveTo>
                      <a:cubicBezTo>
                        <a:pt x="-6444" y="15260"/>
                        <a:pt x="-2642" y="10507"/>
                        <a:pt x="3063" y="10507"/>
                      </a:cubicBezTo>
                      <a:cubicBezTo>
                        <a:pt x="3063" y="10507"/>
                        <a:pt x="4010" y="10507"/>
                        <a:pt x="4010" y="10507"/>
                      </a:cubicBezTo>
                      <a:cubicBezTo>
                        <a:pt x="11618" y="10507"/>
                        <a:pt x="13517" y="15260"/>
                        <a:pt x="13517" y="18110"/>
                      </a:cubicBezTo>
                      <a:lnTo>
                        <a:pt x="6865" y="18110"/>
                      </a:lnTo>
                      <a:cubicBezTo>
                        <a:pt x="5913" y="17154"/>
                        <a:pt x="4961" y="16207"/>
                        <a:pt x="3063" y="16207"/>
                      </a:cubicBezTo>
                      <a:cubicBezTo>
                        <a:pt x="208" y="16207"/>
                        <a:pt x="-2642" y="19057"/>
                        <a:pt x="-1691" y="22863"/>
                      </a:cubicBezTo>
                      <a:cubicBezTo>
                        <a:pt x="-1691" y="25713"/>
                        <a:pt x="208" y="27615"/>
                        <a:pt x="3063" y="27615"/>
                      </a:cubicBezTo>
                      <a:cubicBezTo>
                        <a:pt x="5913" y="27615"/>
                        <a:pt x="6865" y="26659"/>
                        <a:pt x="6865" y="25713"/>
                      </a:cubicBezTo>
                      <a:lnTo>
                        <a:pt x="12570" y="25713"/>
                      </a:lnTo>
                      <a:cubicBezTo>
                        <a:pt x="11618" y="30465"/>
                        <a:pt x="7816" y="33315"/>
                        <a:pt x="3063" y="33315"/>
                      </a:cubicBezTo>
                      <a:cubicBezTo>
                        <a:pt x="-1691" y="32368"/>
                        <a:pt x="-6444" y="27615"/>
                        <a:pt x="-6444" y="20960"/>
                      </a:cubicBezTo>
                      <a:close/>
                    </a:path>
                  </a:pathLst>
                </a:custGeom>
                <a:solidFill>
                  <a:srgbClr val="000000"/>
                </a:solidFill>
                <a:ln w="947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C45A7B6-C8B9-7343-BDA5-B962F10F2B86}"/>
                    </a:ext>
                  </a:extLst>
                </p:cNvPr>
                <p:cNvSpPr/>
                <p:nvPr/>
              </p:nvSpPr>
              <p:spPr>
                <a:xfrm>
                  <a:off x="4333722"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grpSp>
        </p:grpSp>
      </p:grpSp>
      <p:sp>
        <p:nvSpPr>
          <p:cNvPr id="47" name="Rectangle 46">
            <a:extLst>
              <a:ext uri="{FF2B5EF4-FFF2-40B4-BE49-F238E27FC236}">
                <a16:creationId xmlns:a16="http://schemas.microsoft.com/office/drawing/2014/main" id="{D4435BCA-5475-BE44-8902-1C7E28473357}"/>
              </a:ext>
            </a:extLst>
          </p:cNvPr>
          <p:cNvSpPr/>
          <p:nvPr/>
        </p:nvSpPr>
        <p:spPr>
          <a:xfrm>
            <a:off x="4140200" y="7367766"/>
            <a:ext cx="29672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TACKLING SUSTAINABILITY, SOCIAL EXCLUSION, AND POVERTY</a:t>
            </a:r>
          </a:p>
        </p:txBody>
      </p:sp>
    </p:spTree>
    <p:extLst>
      <p:ext uri="{BB962C8B-B14F-4D97-AF65-F5344CB8AC3E}">
        <p14:creationId xmlns:p14="http://schemas.microsoft.com/office/powerpoint/2010/main" val="217620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Shedia</a:t>
            </a:r>
            <a:r>
              <a:rPr lang="en-IE" dirty="0"/>
              <a:t>- street newsletter</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450186"/>
          </a:xfrm>
        </p:spPr>
        <p:txBody>
          <a:bodyPr/>
          <a:lstStyle/>
          <a:p>
            <a:r>
              <a:rPr lang="en-GB" sz="1200" b="1" dirty="0"/>
              <a:t>ABOUT </a:t>
            </a:r>
            <a:endParaRPr lang="en-IE" sz="1200" dirty="0"/>
          </a:p>
          <a:p>
            <a:r>
              <a:rPr lang="en-IE" dirty="0" err="1"/>
              <a:t>Shedia</a:t>
            </a:r>
            <a:r>
              <a:rPr lang="en-IE" dirty="0"/>
              <a:t> is based in Athens, Greece.  </a:t>
            </a:r>
            <a:r>
              <a:rPr lang="en-IE" dirty="0" err="1"/>
              <a:t>Shedia</a:t>
            </a:r>
            <a:r>
              <a:rPr lang="en-IE" dirty="0"/>
              <a:t> is the only Greek street magazine and member of the International Network of Street Papers (INSP), which lists 122 street magazines in 41 countries, with 14,000 homeless, unemployed sellers and 6,000,000 international readers.</a:t>
            </a:r>
          </a:p>
          <a:p>
            <a:r>
              <a:rPr lang="en-IE" dirty="0" err="1"/>
              <a:t>Shedia</a:t>
            </a:r>
            <a:r>
              <a:rPr lang="en-IE" dirty="0"/>
              <a:t>, as with all street magazines in the world, is not sold in the usual press outlets, such as kiosks, but only on city streets by accredited sellers. </a:t>
            </a:r>
          </a:p>
          <a:p>
            <a:endParaRPr lang="en-IE" dirty="0"/>
          </a:p>
          <a:p>
            <a:r>
              <a:rPr lang="en-IE" dirty="0"/>
              <a:t>The sellers come from socially vulnerable groups: the homeless, the unemployed and generally people who are proven to live below the poverty line.</a:t>
            </a:r>
          </a:p>
          <a:p>
            <a:endParaRPr lang="en-IE" dirty="0"/>
          </a:p>
          <a:p>
            <a:pPr algn="l" fontAlgn="base"/>
            <a:r>
              <a:rPr lang="en-IE" dirty="0"/>
              <a:t>For more information, go to </a:t>
            </a:r>
            <a:r>
              <a:rPr lang="en-IE" dirty="0">
                <a:solidFill>
                  <a:srgbClr val="FFC652"/>
                </a:solidFill>
                <a:hlinkClick r:id="rId2">
                  <a:extLst>
                    <a:ext uri="{A12FA001-AC4F-418D-AE19-62706E023703}">
                      <ahyp:hlinkClr xmlns:ahyp="http://schemas.microsoft.com/office/drawing/2018/hyperlinkcolor" val="tx"/>
                    </a:ext>
                  </a:extLst>
                </a:hlinkClick>
              </a:rPr>
              <a:t>https://www.shedia.gr/about-us/</a:t>
            </a:r>
            <a:endParaRPr lang="en-IE" dirty="0">
              <a:solidFill>
                <a:srgbClr val="FFC652"/>
              </a:solidFill>
            </a:endParaRPr>
          </a:p>
          <a:p>
            <a:pPr fontAlgn="base"/>
            <a:endParaRPr lang="en-IE" dirty="0"/>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IE" dirty="0" err="1"/>
              <a:t>Shedia</a:t>
            </a:r>
            <a:r>
              <a:rPr lang="en-IE" dirty="0"/>
              <a:t> gives a special opportunity for homeless people to secure a minimum, decent income, which helps homeless people break free from the vicious circle of social isolation and exclusion. In selling their magazines, these people interact with many more people every day. </a:t>
            </a:r>
          </a:p>
          <a:p>
            <a:r>
              <a:rPr lang="en-US" sz="1200" b="1" dirty="0"/>
              <a:t> </a:t>
            </a:r>
            <a:endParaRPr lang="en-IE" sz="1200" b="1" dirty="0"/>
          </a:p>
          <a:p>
            <a:r>
              <a:rPr lang="en-US" sz="1200" b="1" dirty="0"/>
              <a:t>SUPPORTING HEALTH, WELLBEING &amp; NUTRITION</a:t>
            </a:r>
            <a:endParaRPr lang="en-IE" sz="1200" dirty="0"/>
          </a:p>
          <a:p>
            <a:r>
              <a:rPr lang="en-IE" dirty="0"/>
              <a:t>Of the € 4.00, which is the selling price of the magazine, € 2.50 goes directly to the seller. This extra income helps homeless people to buy nutritional food and take care of their wellbeing and health needs.</a:t>
            </a:r>
          </a:p>
          <a:p>
            <a:r>
              <a:rPr lang="en-US" b="1" i="1" dirty="0"/>
              <a:t> </a:t>
            </a:r>
            <a:endParaRPr lang="en-IE" dirty="0"/>
          </a:p>
          <a:p>
            <a:r>
              <a:rPr lang="en-IE" sz="1200" b="1" dirty="0"/>
              <a:t>SUPPORTING ADULT LEARNING</a:t>
            </a:r>
            <a:endParaRPr lang="en-IE" sz="1200" dirty="0"/>
          </a:p>
          <a:p>
            <a:r>
              <a:rPr lang="en-IE" dirty="0" err="1"/>
              <a:t>Shedia</a:t>
            </a:r>
            <a:r>
              <a:rPr lang="en-IE" dirty="0"/>
              <a:t> magazine is helping adult, homeless people to get their lives back, by providing them a job and an opportunity to learn skills such as personal finance and sales techniques.</a:t>
            </a:r>
          </a:p>
          <a:p>
            <a:endParaRPr lang="en-GB" sz="1200" b="1" dirty="0"/>
          </a:p>
          <a:p>
            <a:r>
              <a:rPr lang="en-GB" sz="1200" b="1" dirty="0"/>
              <a:t>HOW IS THE ORGANISATION FUNDED?</a:t>
            </a:r>
            <a:endParaRPr lang="en-IE" sz="1200" dirty="0"/>
          </a:p>
          <a:p>
            <a:r>
              <a:rPr lang="en-IE" dirty="0"/>
              <a:t>This initiative is funded by </a:t>
            </a:r>
            <a:r>
              <a:rPr lang="en-IE" dirty="0" err="1"/>
              <a:t>Diogenis</a:t>
            </a:r>
            <a:r>
              <a:rPr lang="en-IE" dirty="0"/>
              <a:t> NGO. It is also part self-funding, as the cost of the magazine covers the cost of printing, organisation, and taxes.</a:t>
            </a:r>
          </a:p>
          <a:p>
            <a:endParaRPr lang="en-IE" dirty="0"/>
          </a:p>
          <a:p>
            <a:r>
              <a:rPr lang="en-US" sz="1200" b="1" dirty="0"/>
              <a:t>HOW DOES THE REFERRAL PROCESS WORK?</a:t>
            </a:r>
            <a:endParaRPr lang="en-IE" sz="1200" dirty="0"/>
          </a:p>
          <a:p>
            <a:r>
              <a:rPr lang="en-IE" dirty="0"/>
              <a:t>No referral needed!</a:t>
            </a:r>
          </a:p>
          <a:p>
            <a:endParaRPr lang="en-IE" dirty="0"/>
          </a:p>
          <a:p>
            <a:r>
              <a:rPr lang="en-US" sz="1200" b="1" dirty="0"/>
              <a:t>OPPORTUNITIES FOR REPLICATION</a:t>
            </a:r>
            <a:endParaRPr lang="en-IE" sz="1200" dirty="0"/>
          </a:p>
          <a:p>
            <a:r>
              <a:rPr lang="en-IE" dirty="0"/>
              <a:t>Street magazines provide similar opportunities for homeless populations across the world, and the system has been successful for many decades. The homeless people can choose the topics to be presented in the magazine. Volunteer and support organisations help the magazine to be printed, and homeless people distribute on the streets, just like the </a:t>
            </a:r>
            <a:r>
              <a:rPr lang="en-IE" dirty="0" err="1"/>
              <a:t>Shedia</a:t>
            </a:r>
            <a:r>
              <a:rPr lang="en-IE" dirty="0"/>
              <a:t> magazine.</a:t>
            </a:r>
          </a:p>
          <a:p>
            <a:endParaRPr lang="en-GB" sz="1200" b="1" dirty="0"/>
          </a:p>
          <a:p>
            <a:r>
              <a:rPr lang="en-GB" sz="1200" b="1" dirty="0"/>
              <a:t>MYTHS &amp; FALSE BELIEFS</a:t>
            </a:r>
            <a:endParaRPr lang="en-IE" sz="1200" dirty="0"/>
          </a:p>
          <a:p>
            <a:r>
              <a:rPr lang="en-IE" dirty="0"/>
              <a:t>Myth: giving homeless people money doesn’t really help.</a:t>
            </a:r>
          </a:p>
          <a:p>
            <a:r>
              <a:rPr lang="en-IE" dirty="0"/>
              <a:t> </a:t>
            </a:r>
          </a:p>
          <a:p>
            <a:r>
              <a:rPr lang="en-IE" dirty="0"/>
              <a:t>Truth: a steady, stable income allows homeless people to plan for the future and gradually break the cycles of isolation, exclusion, and poverty.</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12</a:t>
            </a:fld>
            <a:endParaRPr lang="en-US" dirty="0"/>
          </a:p>
        </p:txBody>
      </p:sp>
      <p:pic>
        <p:nvPicPr>
          <p:cNvPr id="10" name="Εικόνα 1">
            <a:extLst>
              <a:ext uri="{FF2B5EF4-FFF2-40B4-BE49-F238E27FC236}">
                <a16:creationId xmlns:a16="http://schemas.microsoft.com/office/drawing/2014/main" id="{C32F5BC3-02AE-114B-9B03-8E5134B4073E}"/>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440871" y="26580"/>
            <a:ext cx="1842540" cy="971355"/>
          </a:xfrm>
          <a:prstGeom prst="rect">
            <a:avLst/>
          </a:prstGeom>
          <a:noFill/>
          <a:ln>
            <a:noFill/>
          </a:ln>
        </p:spPr>
      </p:pic>
      <p:pic>
        <p:nvPicPr>
          <p:cNvPr id="5" name="Picture Placeholder 4">
            <a:extLst>
              <a:ext uri="{FF2B5EF4-FFF2-40B4-BE49-F238E27FC236}">
                <a16:creationId xmlns:a16="http://schemas.microsoft.com/office/drawing/2014/main" id="{A97318AD-0AF3-1346-8B44-916B1EA9E8D9}"/>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t="-889"/>
          <a:stretch/>
        </p:blipFill>
        <p:spPr>
          <a:xfrm>
            <a:off x="5055055" y="422790"/>
            <a:ext cx="2504619" cy="1653390"/>
          </a:xfrm>
        </p:spPr>
      </p:pic>
      <p:grpSp>
        <p:nvGrpSpPr>
          <p:cNvPr id="18" name="Group 17">
            <a:extLst>
              <a:ext uri="{FF2B5EF4-FFF2-40B4-BE49-F238E27FC236}">
                <a16:creationId xmlns:a16="http://schemas.microsoft.com/office/drawing/2014/main" id="{20E333A5-DCEB-DD4C-AB81-D68C7015BABB}"/>
              </a:ext>
            </a:extLst>
          </p:cNvPr>
          <p:cNvGrpSpPr/>
          <p:nvPr/>
        </p:nvGrpSpPr>
        <p:grpSpPr>
          <a:xfrm>
            <a:off x="6509540" y="1762404"/>
            <a:ext cx="940579" cy="832733"/>
            <a:chOff x="3932429" y="3269513"/>
            <a:chExt cx="940579" cy="832733"/>
          </a:xfrm>
        </p:grpSpPr>
        <p:sp>
          <p:nvSpPr>
            <p:cNvPr id="19" name="Freeform 18">
              <a:extLst>
                <a:ext uri="{FF2B5EF4-FFF2-40B4-BE49-F238E27FC236}">
                  <a16:creationId xmlns:a16="http://schemas.microsoft.com/office/drawing/2014/main" id="{743F7679-74AB-A74C-BE97-28DC9C64BC7F}"/>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1F0249D9-DED4-C745-967C-2658C0A48A00}"/>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E72E4ED6-B444-7B44-A6C7-28114E416337}"/>
              </a:ext>
            </a:extLst>
          </p:cNvPr>
          <p:cNvSpPr/>
          <p:nvPr/>
        </p:nvSpPr>
        <p:spPr>
          <a:xfrm>
            <a:off x="1222436" y="8040866"/>
            <a:ext cx="5862880"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BREAKING THE CYCLE OF EXCLUSION AND POVERTY BY HELPING HOMELESS PEOPLE SECURE A DECENT, STABLE INCOME. </a:t>
            </a:r>
          </a:p>
        </p:txBody>
      </p:sp>
    </p:spTree>
    <p:extLst>
      <p:ext uri="{BB962C8B-B14F-4D97-AF65-F5344CB8AC3E}">
        <p14:creationId xmlns:p14="http://schemas.microsoft.com/office/powerpoint/2010/main" val="215440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43000"/>
            <a:ext cx="3963489" cy="881021"/>
          </a:xfrm>
        </p:spPr>
        <p:txBody>
          <a:bodyPr/>
          <a:lstStyle/>
          <a:p>
            <a:r>
              <a:rPr lang="en-IE" dirty="0"/>
              <a:t>GIVMED - medicine donation service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ABOUT </a:t>
            </a:r>
            <a:endParaRPr lang="en-IE" sz="1200" dirty="0"/>
          </a:p>
          <a:p>
            <a:r>
              <a:rPr lang="en-IE" dirty="0"/>
              <a:t>GIVMED is based in Athens, Greece.  GIVMED is a non-profit organization aiming at facilitating access to medicines for all.  People can easily and quickly donate the medicines they no longer need to social pharmacies, nursing homes and other public benefit entities. These medicines are provided to people who need them but cannot access them otherwise – groups like the poor, the elderly, refugees and others with limited or no access to medicines.</a:t>
            </a:r>
          </a:p>
          <a:p>
            <a:endParaRPr lang="en-IE" dirty="0"/>
          </a:p>
          <a:p>
            <a:pPr fontAlgn="base"/>
            <a:r>
              <a:rPr lang="en-IE" dirty="0"/>
              <a:t>For more information go to </a:t>
            </a:r>
            <a:r>
              <a:rPr lang="en-IE" u="sng" dirty="0">
                <a:solidFill>
                  <a:srgbClr val="FFC652"/>
                </a:solidFill>
                <a:hlinkClick r:id="rId2">
                  <a:extLst>
                    <a:ext uri="{A12FA001-AC4F-418D-AE19-62706E023703}">
                      <ahyp:hlinkClr xmlns:ahyp="http://schemas.microsoft.com/office/drawing/2018/hyperlinkcolor" val="tx"/>
                    </a:ext>
                  </a:extLst>
                </a:hlinkClick>
              </a:rPr>
              <a:t>https://givmed.org/en/</a:t>
            </a:r>
            <a:r>
              <a:rPr lang="en-IE" dirty="0">
                <a:solidFill>
                  <a:srgbClr val="FFC652"/>
                </a:solidFill>
              </a:rPr>
              <a:t> </a:t>
            </a:r>
          </a:p>
          <a:p>
            <a:r>
              <a:rPr lang="en-GB" dirty="0"/>
              <a:t> </a:t>
            </a:r>
            <a:endParaRPr lang="en-IE" dirty="0"/>
          </a:p>
          <a:p>
            <a:pPr algn="l"/>
            <a:r>
              <a:rPr lang="en-GB" sz="1200" b="1" dirty="0"/>
              <a:t>SUPPORTING </a:t>
            </a:r>
            <a:r>
              <a:rPr lang="en-US" sz="1200" b="1" dirty="0"/>
              <a:t>ADULT LEARNING</a:t>
            </a:r>
            <a:endParaRPr lang="en-IE" sz="1200" dirty="0"/>
          </a:p>
          <a:p>
            <a:r>
              <a:rPr lang="en-IE" dirty="0"/>
              <a:t>The objective of the project is the information about the right to health, the improvement of medicine literacy and the compliance with treatment.</a:t>
            </a:r>
          </a:p>
          <a:p>
            <a:endParaRPr lang="en-IE" dirty="0"/>
          </a:p>
          <a:p>
            <a:r>
              <a:rPr lang="en-IE" dirty="0"/>
              <a:t>GIVMED’s part as the implementing body is the project’s administration and carrying out of informational and empowerment methods.  The part of the Institute of Social and Preventive Medicine, as a partner, involves developing the informational and educational material and participating at the healthcare professionals training.</a:t>
            </a:r>
          </a:p>
          <a:p>
            <a:r>
              <a:rPr lang="en-US" sz="1200" b="1" dirty="0"/>
              <a:t> </a:t>
            </a:r>
            <a:endParaRPr lang="en-IE" sz="1200" b="1" dirty="0"/>
          </a:p>
          <a:p>
            <a:r>
              <a:rPr lang="en-US" sz="1200" b="1" dirty="0"/>
              <a:t>SUPPORTING HEALTH, WELLBEING &amp; NUTRITION</a:t>
            </a:r>
            <a:endParaRPr lang="en-IE" sz="1200" dirty="0"/>
          </a:p>
          <a:p>
            <a:r>
              <a:rPr lang="en-IE" dirty="0"/>
              <a:t>This project helps vulnerable people access essential medication, and therefore greatly improves their health. </a:t>
            </a:r>
          </a:p>
          <a:p>
            <a:r>
              <a:rPr lang="en-IE" dirty="0"/>
              <a:t>The objective of the project is to empower socially vulnerable groups on the following bases:</a:t>
            </a:r>
            <a:br>
              <a:rPr lang="en-IE" dirty="0"/>
            </a:br>
            <a:endParaRPr lang="en-IE" dirty="0"/>
          </a:p>
          <a:p>
            <a:pPr marL="171450" lvl="0" indent="-171450">
              <a:buFont typeface="Arial" panose="020B0604020202020204" pitchFamily="34" charset="0"/>
              <a:buChar char="•"/>
            </a:pPr>
            <a:r>
              <a:rPr lang="en-IE" dirty="0"/>
              <a:t>Informing them of their rights regarding healthcare.</a:t>
            </a:r>
          </a:p>
          <a:p>
            <a:pPr marL="171450" lvl="0" indent="-171450">
              <a:buFont typeface="Arial" panose="020B0604020202020204" pitchFamily="34" charset="0"/>
              <a:buChar char="•"/>
            </a:pPr>
            <a:r>
              <a:rPr lang="en-IE" dirty="0"/>
              <a:t>Providing education in terms of handling medicines and medication compliance.</a:t>
            </a:r>
          </a:p>
          <a:p>
            <a:pPr marL="171450" lvl="0" indent="-171450">
              <a:buFont typeface="Arial" panose="020B0604020202020204" pitchFamily="34" charset="0"/>
              <a:buChar char="•"/>
            </a:pPr>
            <a:r>
              <a:rPr lang="en-IE" dirty="0"/>
              <a:t>Facilitating their access to the medicines they need through a specific application for smartphones.</a:t>
            </a:r>
          </a:p>
          <a:p>
            <a:endParaRPr lang="en-IE" dirty="0"/>
          </a:p>
          <a:p>
            <a:endParaRPr lang="en-GB" sz="1200" b="1" dirty="0"/>
          </a:p>
          <a:p>
            <a:endParaRPr lang="en-GB" sz="1200" b="1" dirty="0"/>
          </a:p>
          <a:p>
            <a:endParaRPr lang="en-GB" sz="1200" b="1" dirty="0"/>
          </a:p>
          <a:p>
            <a:endParaRPr lang="en-IE" dirty="0"/>
          </a:p>
          <a:p>
            <a:r>
              <a:rPr lang="en-US" sz="1200" b="1" dirty="0"/>
              <a:t>HOW DOES THE REFERRAL PROCESS WORK?</a:t>
            </a:r>
            <a:endParaRPr lang="en-IE" sz="1200" dirty="0"/>
          </a:p>
          <a:p>
            <a:r>
              <a:rPr lang="en-IE" dirty="0"/>
              <a:t>The program </a:t>
            </a:r>
            <a:r>
              <a:rPr lang="en-IE" dirty="0" err="1"/>
              <a:t>MEDforNGOs</a:t>
            </a:r>
            <a:r>
              <a:rPr lang="en-IE" dirty="0"/>
              <a:t>, is exclusively directed to charitable bodies.  Through the homonymous specific </a:t>
            </a:r>
            <a:r>
              <a:rPr lang="en-IE" dirty="0" err="1"/>
              <a:t>MEDforNGOs</a:t>
            </a:r>
            <a:r>
              <a:rPr lang="en-IE" dirty="0"/>
              <a:t> software which has been developed by GIVMED, the public benefit purpose entities may register their medication needs and their medicine surplus that they wish to donate.  </a:t>
            </a:r>
          </a:p>
          <a:p>
            <a:endParaRPr lang="en-IE" dirty="0"/>
          </a:p>
          <a:p>
            <a:r>
              <a:rPr lang="en-IE" dirty="0"/>
              <a:t>Consequently, the information is automatically spread to all the charitable bodies of our network and GIVMED coordinates the whole donation process.</a:t>
            </a:r>
          </a:p>
          <a:p>
            <a:endParaRPr lang="en-IE" dirty="0"/>
          </a:p>
          <a:p>
            <a:r>
              <a:rPr lang="en-US" sz="1200" b="1" dirty="0"/>
              <a:t>OPPORTUNITIES FOR REPLICATION</a:t>
            </a:r>
            <a:endParaRPr lang="en-IE" sz="1200" dirty="0"/>
          </a:p>
          <a:p>
            <a:r>
              <a:rPr lang="en-IE" dirty="0"/>
              <a:t>Organizations could work with pharmacies and hospitals to know their drug needs. Places will be created where the medicines will be collected and according to the needs that will exist, they will be shared accordingly.</a:t>
            </a:r>
          </a:p>
          <a:p>
            <a:endParaRPr lang="en-GB" sz="1200" b="1"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13</a:t>
            </a:fld>
            <a:endParaRPr lang="en-US" dirty="0"/>
          </a:p>
        </p:txBody>
      </p:sp>
      <p:pic>
        <p:nvPicPr>
          <p:cNvPr id="10" name="Εικόνα 1"/>
          <p:cNvPicPr/>
          <p:nvPr/>
        </p:nvPicPr>
        <p:blipFill rotWithShape="1">
          <a:blip r:embed="rId3" cstate="screen">
            <a:extLst>
              <a:ext uri="{28A0092B-C50C-407E-A947-70E740481C1C}">
                <a14:useLocalDpi xmlns:a14="http://schemas.microsoft.com/office/drawing/2010/main"/>
              </a:ext>
            </a:extLst>
          </a:blip>
          <a:srcRect/>
          <a:stretch/>
        </p:blipFill>
        <p:spPr bwMode="auto">
          <a:xfrm>
            <a:off x="311458" y="112119"/>
            <a:ext cx="1212541" cy="859975"/>
          </a:xfrm>
          <a:prstGeom prst="rect">
            <a:avLst/>
          </a:prstGeom>
          <a:noFill/>
          <a:ln>
            <a:noFill/>
          </a:ln>
        </p:spPr>
      </p:pic>
      <p:pic>
        <p:nvPicPr>
          <p:cNvPr id="4" name="Picture Placeholder 3">
            <a:extLst>
              <a:ext uri="{FF2B5EF4-FFF2-40B4-BE49-F238E27FC236}">
                <a16:creationId xmlns:a16="http://schemas.microsoft.com/office/drawing/2014/main" id="{658334E7-090E-9E4E-8B0A-625B22049206}"/>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72D9841-5E23-5943-93FC-95EE23929830}"/>
              </a:ext>
            </a:extLst>
          </p:cNvPr>
          <p:cNvGrpSpPr/>
          <p:nvPr/>
        </p:nvGrpSpPr>
        <p:grpSpPr>
          <a:xfrm>
            <a:off x="6509540" y="1762404"/>
            <a:ext cx="940579" cy="832733"/>
            <a:chOff x="3932429" y="3269513"/>
            <a:chExt cx="940579" cy="832733"/>
          </a:xfrm>
        </p:grpSpPr>
        <p:sp>
          <p:nvSpPr>
            <p:cNvPr id="13" name="Freeform 12">
              <a:extLst>
                <a:ext uri="{FF2B5EF4-FFF2-40B4-BE49-F238E27FC236}">
                  <a16:creationId xmlns:a16="http://schemas.microsoft.com/office/drawing/2014/main" id="{061D2FB2-490F-F142-887A-A6844608692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4" name="Rectangle 13">
              <a:extLst>
                <a:ext uri="{FF2B5EF4-FFF2-40B4-BE49-F238E27FC236}">
                  <a16:creationId xmlns:a16="http://schemas.microsoft.com/office/drawing/2014/main" id="{634BADDB-214A-0843-BCD7-58068D0B2929}"/>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8" name="Εικόνα 1">
            <a:extLst>
              <a:ext uri="{FF2B5EF4-FFF2-40B4-BE49-F238E27FC236}">
                <a16:creationId xmlns:a16="http://schemas.microsoft.com/office/drawing/2014/main" id="{FF25C295-045F-3244-9926-4DE37291FEE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1210074" y="428352"/>
            <a:ext cx="1520353" cy="454517"/>
          </a:xfrm>
          <a:prstGeom prst="rect">
            <a:avLst/>
          </a:prstGeom>
          <a:noFill/>
          <a:ln>
            <a:noFill/>
          </a:ln>
        </p:spPr>
      </p:pic>
      <p:sp>
        <p:nvSpPr>
          <p:cNvPr id="15" name="Rectangle 14">
            <a:extLst>
              <a:ext uri="{FF2B5EF4-FFF2-40B4-BE49-F238E27FC236}">
                <a16:creationId xmlns:a16="http://schemas.microsoft.com/office/drawing/2014/main" id="{2E86ADF4-7025-334D-A510-1A5A046DF953}"/>
              </a:ext>
            </a:extLst>
          </p:cNvPr>
          <p:cNvSpPr/>
          <p:nvPr/>
        </p:nvSpPr>
        <p:spPr>
          <a:xfrm>
            <a:off x="4149664" y="6910566"/>
            <a:ext cx="2957816"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FACILITATING ACCESS TO MEDICINE FOR ALL </a:t>
            </a:r>
          </a:p>
        </p:txBody>
      </p:sp>
    </p:spTree>
    <p:extLst>
      <p:ext uri="{BB962C8B-B14F-4D97-AF65-F5344CB8AC3E}">
        <p14:creationId xmlns:p14="http://schemas.microsoft.com/office/powerpoint/2010/main" val="73154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Roscommon Reading Group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3195622"/>
            <a:ext cx="6666609" cy="3415385"/>
          </a:xfrm>
        </p:spPr>
        <p:txBody>
          <a:bodyPr/>
          <a:lstStyle/>
          <a:p>
            <a:r>
              <a:rPr lang="en-GB" sz="1200" b="1" dirty="0"/>
              <a:t>ABOUT </a:t>
            </a:r>
            <a:endParaRPr lang="en-IE" sz="1200" dirty="0"/>
          </a:p>
          <a:p>
            <a:r>
              <a:rPr lang="en-GB" dirty="0"/>
              <a:t>Roscommon Reading Group is based in Ireland.</a:t>
            </a:r>
            <a:r>
              <a:rPr lang="en-GB" b="1" dirty="0"/>
              <a:t> </a:t>
            </a:r>
            <a:r>
              <a:rPr lang="en-GB" dirty="0"/>
              <a:t>A group for people who like to read about history, true crime and other genres. Book are read at home and talked about in a group setting. </a:t>
            </a:r>
            <a:endParaRPr lang="en-IE" dirty="0"/>
          </a:p>
          <a:p>
            <a:r>
              <a:rPr lang="en-GB" dirty="0"/>
              <a:t> </a:t>
            </a:r>
            <a:endParaRPr lang="en-IE" dirty="0"/>
          </a:p>
          <a:p>
            <a:pPr algn="l"/>
            <a:r>
              <a:rPr lang="en-GB" sz="1200" b="1" dirty="0"/>
              <a:t>SUPPORTING SOCIAL INCLUSION  AND CONNECTION</a:t>
            </a:r>
            <a:endParaRPr lang="en-IE" sz="1200" dirty="0"/>
          </a:p>
          <a:p>
            <a:r>
              <a:rPr lang="en-GB" dirty="0"/>
              <a:t>It brings people with the same reading interests together to socialise and connect.</a:t>
            </a:r>
            <a:endParaRPr lang="en-IE" dirty="0"/>
          </a:p>
          <a:p>
            <a:r>
              <a:rPr lang="en-US" sz="1200" b="1" dirty="0"/>
              <a:t> </a:t>
            </a:r>
            <a:endParaRPr lang="en-IE" sz="1200" b="1" dirty="0"/>
          </a:p>
          <a:p>
            <a:r>
              <a:rPr lang="en-US" sz="1200" b="1" dirty="0"/>
              <a:t>SUPPORTING HEALTH, WELLBEING &amp; NUTRITION</a:t>
            </a:r>
            <a:endParaRPr lang="en-IE" sz="1200" dirty="0"/>
          </a:p>
          <a:p>
            <a:r>
              <a:rPr lang="en-GB" dirty="0"/>
              <a:t>Reading and talking about books we are passionate about is a good way to get a sense of wellbeing.</a:t>
            </a:r>
          </a:p>
          <a:p>
            <a:r>
              <a:rPr lang="en-US" b="1" i="1" dirty="0"/>
              <a:t> </a:t>
            </a:r>
            <a:endParaRPr lang="en-IE" dirty="0"/>
          </a:p>
          <a:p>
            <a:r>
              <a:rPr lang="en-US" sz="1200" b="1" dirty="0"/>
              <a:t>SUPPORTING ADULT LEARNING</a:t>
            </a:r>
            <a:endParaRPr lang="en-IE" sz="1200" dirty="0"/>
          </a:p>
          <a:p>
            <a:r>
              <a:rPr lang="en-GB" dirty="0"/>
              <a:t>Many things can be learned by reading a book and by discussing the books with like-minded people.</a:t>
            </a:r>
            <a:endParaRPr lang="en-IE" dirty="0"/>
          </a:p>
          <a:p>
            <a:endParaRPr lang="en-GB" sz="1200" b="1" dirty="0"/>
          </a:p>
          <a:p>
            <a:r>
              <a:rPr lang="en-GB" sz="1200" b="1" dirty="0"/>
              <a:t>HOW IS THE ORGANISATION FUNDED?</a:t>
            </a:r>
            <a:endParaRPr lang="en-IE" sz="1200" dirty="0"/>
          </a:p>
          <a:p>
            <a:r>
              <a:rPr lang="en-GB" dirty="0"/>
              <a:t>This group is not funded.</a:t>
            </a:r>
          </a:p>
          <a:p>
            <a:endParaRPr lang="en-IE" dirty="0"/>
          </a:p>
          <a:p>
            <a:r>
              <a:rPr lang="en-US" sz="1200" b="1" dirty="0"/>
              <a:t>HOW DOES THE REFERRAL PROCESS WORK?</a:t>
            </a:r>
            <a:endParaRPr lang="en-IE" sz="1200" dirty="0"/>
          </a:p>
          <a:p>
            <a:r>
              <a:rPr lang="en-GB" dirty="0"/>
              <a:t>The social prescribing link worker introduces individuals with the same reading interests into the group. </a:t>
            </a:r>
            <a:endParaRPr lang="en-IE" dirty="0"/>
          </a:p>
          <a:p>
            <a:endParaRPr lang="en-IE" dirty="0"/>
          </a:p>
          <a:p>
            <a:r>
              <a:rPr lang="en-US" sz="1200" b="1" dirty="0"/>
              <a:t>OPPORTUNITIES FOR REPLICATION</a:t>
            </a:r>
            <a:endParaRPr lang="en-IE" sz="1200" dirty="0"/>
          </a:p>
          <a:p>
            <a:r>
              <a:rPr lang="en-GB" dirty="0"/>
              <a:t>The social prescribing link worker started this group by connecting two people with similar reading interests.</a:t>
            </a:r>
          </a:p>
          <a:p>
            <a:endParaRPr lang="en-GB" sz="1200" b="1" dirty="0"/>
          </a:p>
          <a:p>
            <a:r>
              <a:rPr lang="en-GB" sz="1200" b="1" dirty="0"/>
              <a:t>MYTHS &amp; FALSE BELIEFS</a:t>
            </a:r>
            <a:endParaRPr lang="en-IE" sz="1200" dirty="0"/>
          </a:p>
          <a:p>
            <a:r>
              <a:rPr lang="en-GB" b="1" dirty="0"/>
              <a:t>Myth 1</a:t>
            </a:r>
            <a:r>
              <a:rPr lang="en-GB" dirty="0"/>
              <a:t> </a:t>
            </a:r>
          </a:p>
          <a:p>
            <a:r>
              <a:rPr lang="en-GB" dirty="0"/>
              <a:t>‘I’m too old.’</a:t>
            </a:r>
            <a:r>
              <a:rPr lang="en-IE" dirty="0"/>
              <a:t>  </a:t>
            </a:r>
            <a:r>
              <a:rPr lang="en-GB" dirty="0"/>
              <a:t>There is no age limit on reading. </a:t>
            </a:r>
            <a:endParaRPr lang="en-IE" dirty="0"/>
          </a:p>
          <a:p>
            <a:r>
              <a:rPr lang="en-GB" b="1" dirty="0"/>
              <a:t> </a:t>
            </a:r>
            <a:endParaRPr lang="en-IE" dirty="0"/>
          </a:p>
          <a:p>
            <a:r>
              <a:rPr lang="en-GB" b="1" dirty="0"/>
              <a:t>Myth 2</a:t>
            </a:r>
            <a:endParaRPr lang="en-IE" dirty="0"/>
          </a:p>
          <a:p>
            <a:r>
              <a:rPr lang="en-GB" dirty="0"/>
              <a:t>“I can’t read well” or “I have impaired vision.” You can still participate if audio books are an option for you.</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14</a:t>
            </a:fld>
            <a:endParaRPr lang="en-US" dirty="0"/>
          </a:p>
        </p:txBody>
      </p:sp>
      <p:pic>
        <p:nvPicPr>
          <p:cNvPr id="10" name="Picture Placeholder 9">
            <a:extLst>
              <a:ext uri="{FF2B5EF4-FFF2-40B4-BE49-F238E27FC236}">
                <a16:creationId xmlns:a16="http://schemas.microsoft.com/office/drawing/2014/main" id="{32CBFAE7-CA58-0546-8949-FD4B851861C8}"/>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a:extLst>
              <a:ext uri="{FF2B5EF4-FFF2-40B4-BE49-F238E27FC236}">
                <a16:creationId xmlns:a16="http://schemas.microsoft.com/office/drawing/2014/main" id="{600B8D01-BF95-0746-AFDD-7239C94F341D}"/>
              </a:ext>
            </a:extLst>
          </p:cNvPr>
          <p:cNvSpPr/>
          <p:nvPr/>
        </p:nvSpPr>
        <p:spPr>
          <a:xfrm>
            <a:off x="1498600" y="6910566"/>
            <a:ext cx="5608880" cy="1824987"/>
          </a:xfrm>
          <a:prstGeom prst="rect">
            <a:avLst/>
          </a:prstGeom>
        </p:spPr>
        <p:txBody>
          <a:bodyPr wrap="square">
            <a:spAutoFit/>
          </a:bodyPr>
          <a:lstStyle/>
          <a:p>
            <a:pPr algn="r">
              <a:lnSpc>
                <a:spcPts val="2720"/>
              </a:lnSpc>
            </a:pPr>
            <a:endParaRPr lang="en-US" sz="2600" b="1" dirty="0">
              <a:latin typeface="Calibri" panose="020F0502020204030204" pitchFamily="34" charset="0"/>
              <a:cs typeface="Calibri" panose="020F0502020204030204" pitchFamily="34" charset="0"/>
            </a:endParaRPr>
          </a:p>
          <a:p>
            <a:pPr algn="r">
              <a:lnSpc>
                <a:spcPts val="2720"/>
              </a:lnSpc>
            </a:pPr>
            <a:r>
              <a:rPr lang="en-US" sz="2600" b="1" dirty="0">
                <a:latin typeface="Calibri" panose="020F0502020204030204" pitchFamily="34" charset="0"/>
                <a:cs typeface="Calibri" panose="020F0502020204030204" pitchFamily="34" charset="0"/>
              </a:rPr>
              <a:t>MANY THINGS CAN BE LEARNED BY READING A BOOK AND BY DISCUSSING IT  WITH LIKE-MINDED PEOPLE.</a:t>
            </a:r>
          </a:p>
          <a:p>
            <a:pPr algn="r">
              <a:lnSpc>
                <a:spcPts val="2720"/>
              </a:lnSpc>
            </a:pP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15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6EDDF-3566-7D4A-A2F3-C22E1BE44762}"/>
              </a:ext>
            </a:extLst>
          </p:cNvPr>
          <p:cNvSpPr>
            <a:spLocks noGrp="1"/>
          </p:cNvSpPr>
          <p:nvPr>
            <p:ph type="sldNum" sz="quarter" idx="4"/>
          </p:nvPr>
        </p:nvSpPr>
        <p:spPr>
          <a:xfrm>
            <a:off x="6118646" y="10316384"/>
            <a:ext cx="988834" cy="148164"/>
          </a:xfrm>
        </p:spPr>
        <p:txBody>
          <a:bodyPr/>
          <a:lstStyle/>
          <a:p>
            <a:fld id="{CB2079F2-58AF-ED44-82D7-E04B2F6FD686}" type="slidenum">
              <a:rPr lang="en-US" smtClean="0"/>
              <a:pPr/>
              <a:t>15</a:t>
            </a:fld>
            <a:endParaRPr lang="en-US" dirty="0"/>
          </a:p>
        </p:txBody>
      </p:sp>
      <p:sp>
        <p:nvSpPr>
          <p:cNvPr id="29" name="Text Placeholder 28">
            <a:extLst>
              <a:ext uri="{FF2B5EF4-FFF2-40B4-BE49-F238E27FC236}">
                <a16:creationId xmlns:a16="http://schemas.microsoft.com/office/drawing/2014/main" id="{79DD8EC8-689E-9D4C-A872-5C88353F7768}"/>
              </a:ext>
            </a:extLst>
          </p:cNvPr>
          <p:cNvSpPr>
            <a:spLocks noGrp="1"/>
          </p:cNvSpPr>
          <p:nvPr>
            <p:ph type="body" sz="quarter" idx="45"/>
          </p:nvPr>
        </p:nvSpPr>
        <p:spPr/>
        <p:txBody>
          <a:bodyPr/>
          <a:lstStyle/>
          <a:p>
            <a:r>
              <a:rPr lang="en-US" dirty="0"/>
              <a:t>02</a:t>
            </a:r>
          </a:p>
        </p:txBody>
      </p:sp>
      <p:sp>
        <p:nvSpPr>
          <p:cNvPr id="72" name="Text Placeholder 71">
            <a:extLst>
              <a:ext uri="{FF2B5EF4-FFF2-40B4-BE49-F238E27FC236}">
                <a16:creationId xmlns:a16="http://schemas.microsoft.com/office/drawing/2014/main" id="{7E1F81F9-8858-3740-97E6-B6D3D4604846}"/>
              </a:ext>
            </a:extLst>
          </p:cNvPr>
          <p:cNvSpPr>
            <a:spLocks noGrp="1"/>
          </p:cNvSpPr>
          <p:nvPr>
            <p:ph type="body" sz="quarter" idx="46"/>
          </p:nvPr>
        </p:nvSpPr>
        <p:spPr>
          <a:xfrm>
            <a:off x="2881529" y="2780417"/>
            <a:ext cx="4225951" cy="1296134"/>
          </a:xfrm>
        </p:spPr>
        <p:txBody>
          <a:bodyPr>
            <a:normAutofit/>
          </a:bodyPr>
          <a:lstStyle/>
          <a:p>
            <a:r>
              <a:rPr lang="en-US" dirty="0"/>
              <a:t>PHYSICAL ACTIVITY</a:t>
            </a:r>
          </a:p>
        </p:txBody>
      </p:sp>
      <p:sp>
        <p:nvSpPr>
          <p:cNvPr id="68" name="Text Placeholder 67">
            <a:extLst>
              <a:ext uri="{FF2B5EF4-FFF2-40B4-BE49-F238E27FC236}">
                <a16:creationId xmlns:a16="http://schemas.microsoft.com/office/drawing/2014/main" id="{CCB8E910-6D88-E344-B53E-49BE19CF23AB}"/>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10</a:t>
            </a:r>
            <a:endParaRPr lang="en-US" dirty="0"/>
          </a:p>
        </p:txBody>
      </p:sp>
      <p:sp>
        <p:nvSpPr>
          <p:cNvPr id="69" name="Text Placeholder 68">
            <a:extLst>
              <a:ext uri="{FF2B5EF4-FFF2-40B4-BE49-F238E27FC236}">
                <a16:creationId xmlns:a16="http://schemas.microsoft.com/office/drawing/2014/main" id="{0B5F6F96-BF2B-1545-BBC6-8AFE8E562500}"/>
              </a:ext>
            </a:extLst>
          </p:cNvPr>
          <p:cNvSpPr>
            <a:spLocks noGrp="1"/>
          </p:cNvSpPr>
          <p:nvPr>
            <p:ph type="body" sz="quarter" idx="12"/>
          </p:nvPr>
        </p:nvSpPr>
        <p:spPr/>
        <p:txBody>
          <a:bodyPr/>
          <a:lstStyle/>
          <a:p>
            <a:r>
              <a:rPr lang="en-IE" dirty="0"/>
              <a:t>Ros Sports Partnership</a:t>
            </a:r>
            <a:endParaRPr lang="en-IE" dirty="0">
              <a:solidFill>
                <a:srgbClr val="000000"/>
              </a:solidFill>
            </a:endParaRPr>
          </a:p>
        </p:txBody>
      </p:sp>
      <p:sp>
        <p:nvSpPr>
          <p:cNvPr id="70" name="Text Placeholder 69">
            <a:extLst>
              <a:ext uri="{FF2B5EF4-FFF2-40B4-BE49-F238E27FC236}">
                <a16:creationId xmlns:a16="http://schemas.microsoft.com/office/drawing/2014/main" id="{8FCA95ED-E730-6647-AD53-ECAE04B9F42A}"/>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11</a:t>
            </a:r>
            <a:endParaRPr lang="en-US" dirty="0"/>
          </a:p>
        </p:txBody>
      </p:sp>
      <p:sp>
        <p:nvSpPr>
          <p:cNvPr id="71" name="Text Placeholder 70">
            <a:extLst>
              <a:ext uri="{FF2B5EF4-FFF2-40B4-BE49-F238E27FC236}">
                <a16:creationId xmlns:a16="http://schemas.microsoft.com/office/drawing/2014/main" id="{EEB86121-B455-7049-B896-65B46A9C52F5}"/>
              </a:ext>
            </a:extLst>
          </p:cNvPr>
          <p:cNvSpPr>
            <a:spLocks noGrp="1"/>
          </p:cNvSpPr>
          <p:nvPr>
            <p:ph type="body" sz="quarter" idx="14"/>
          </p:nvPr>
        </p:nvSpPr>
        <p:spPr/>
        <p:txBody>
          <a:bodyPr/>
          <a:lstStyle/>
          <a:p>
            <a:r>
              <a:rPr lang="en-IE" dirty="0"/>
              <a:t>Spiral Walks</a:t>
            </a:r>
            <a:endParaRPr lang="en-IE" dirty="0">
              <a:solidFill>
                <a:srgbClr val="000000"/>
              </a:solidFill>
            </a:endParaRPr>
          </a:p>
        </p:txBody>
      </p:sp>
      <p:sp>
        <p:nvSpPr>
          <p:cNvPr id="73" name="Text Placeholder 72">
            <a:extLst>
              <a:ext uri="{FF2B5EF4-FFF2-40B4-BE49-F238E27FC236}">
                <a16:creationId xmlns:a16="http://schemas.microsoft.com/office/drawing/2014/main" id="{FCBC5CAE-1644-EA44-8805-F57AB526E573}"/>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12</a:t>
            </a:r>
            <a:endParaRPr lang="en-US" dirty="0"/>
          </a:p>
        </p:txBody>
      </p:sp>
      <p:sp>
        <p:nvSpPr>
          <p:cNvPr id="74" name="Text Placeholder 73">
            <a:extLst>
              <a:ext uri="{FF2B5EF4-FFF2-40B4-BE49-F238E27FC236}">
                <a16:creationId xmlns:a16="http://schemas.microsoft.com/office/drawing/2014/main" id="{866D2300-0ECC-1A40-B31F-641DC2E8FF0D}"/>
              </a:ext>
            </a:extLst>
          </p:cNvPr>
          <p:cNvSpPr>
            <a:spLocks noGrp="1"/>
          </p:cNvSpPr>
          <p:nvPr>
            <p:ph type="body" sz="quarter" idx="48"/>
          </p:nvPr>
        </p:nvSpPr>
        <p:spPr/>
        <p:txBody>
          <a:bodyPr/>
          <a:lstStyle/>
          <a:p>
            <a:r>
              <a:rPr lang="en-IE" dirty="0"/>
              <a:t>Parkrun</a:t>
            </a:r>
            <a:endParaRPr lang="en-IE" dirty="0">
              <a:solidFill>
                <a:srgbClr val="000000"/>
              </a:solidFill>
            </a:endParaRPr>
          </a:p>
        </p:txBody>
      </p:sp>
      <p:sp>
        <p:nvSpPr>
          <p:cNvPr id="75" name="Text Placeholder 74">
            <a:extLst>
              <a:ext uri="{FF2B5EF4-FFF2-40B4-BE49-F238E27FC236}">
                <a16:creationId xmlns:a16="http://schemas.microsoft.com/office/drawing/2014/main" id="{986440A9-246B-B640-949B-1844A8701E10}"/>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13</a:t>
            </a:r>
            <a:endParaRPr lang="en-US" dirty="0"/>
          </a:p>
        </p:txBody>
      </p:sp>
      <p:sp>
        <p:nvSpPr>
          <p:cNvPr id="76" name="Text Placeholder 75">
            <a:extLst>
              <a:ext uri="{FF2B5EF4-FFF2-40B4-BE49-F238E27FC236}">
                <a16:creationId xmlns:a16="http://schemas.microsoft.com/office/drawing/2014/main" id="{49A8F246-ABE4-874A-8349-6F40294C47FF}"/>
              </a:ext>
            </a:extLst>
          </p:cNvPr>
          <p:cNvSpPr>
            <a:spLocks noGrp="1"/>
          </p:cNvSpPr>
          <p:nvPr>
            <p:ph type="body" sz="quarter" idx="50"/>
          </p:nvPr>
        </p:nvSpPr>
        <p:spPr/>
        <p:txBody>
          <a:bodyPr/>
          <a:lstStyle/>
          <a:p>
            <a:r>
              <a:rPr lang="en-IE" dirty="0"/>
              <a:t>Open Water Winter Swimming</a:t>
            </a:r>
            <a:endParaRPr lang="en-IE" dirty="0">
              <a:solidFill>
                <a:srgbClr val="000000"/>
              </a:solidFill>
            </a:endParaRPr>
          </a:p>
        </p:txBody>
      </p:sp>
      <p:grpSp>
        <p:nvGrpSpPr>
          <p:cNvPr id="53" name="Graphic 4">
            <a:extLst>
              <a:ext uri="{FF2B5EF4-FFF2-40B4-BE49-F238E27FC236}">
                <a16:creationId xmlns:a16="http://schemas.microsoft.com/office/drawing/2014/main" id="{B29CEE0E-1A09-CA4B-857E-D426192E3213}"/>
              </a:ext>
            </a:extLst>
          </p:cNvPr>
          <p:cNvGrpSpPr/>
          <p:nvPr/>
        </p:nvGrpSpPr>
        <p:grpSpPr>
          <a:xfrm>
            <a:off x="650847" y="8398742"/>
            <a:ext cx="4295463" cy="1296133"/>
            <a:chOff x="7482039" y="556844"/>
            <a:chExt cx="2526749" cy="762433"/>
          </a:xfrm>
        </p:grpSpPr>
        <p:sp>
          <p:nvSpPr>
            <p:cNvPr id="54" name="Freeform 53">
              <a:extLst>
                <a:ext uri="{FF2B5EF4-FFF2-40B4-BE49-F238E27FC236}">
                  <a16:creationId xmlns:a16="http://schemas.microsoft.com/office/drawing/2014/main" id="{CECEF8DF-C478-9245-B097-7F3675964ADE}"/>
                </a:ext>
              </a:extLst>
            </p:cNvPr>
            <p:cNvSpPr/>
            <p:nvPr/>
          </p:nvSpPr>
          <p:spPr>
            <a:xfrm>
              <a:off x="7956863" y="841023"/>
              <a:ext cx="88437" cy="44199"/>
            </a:xfrm>
            <a:custGeom>
              <a:avLst/>
              <a:gdLst>
                <a:gd name="connsiteX0" fmla="*/ 73092 w 88437"/>
                <a:gd name="connsiteY0" fmla="*/ 1066 h 44199"/>
                <a:gd name="connsiteX1" fmla="*/ 0 w 88437"/>
                <a:gd name="connsiteY1" fmla="*/ 33010 h 44199"/>
                <a:gd name="connsiteX2" fmla="*/ 9745 w 88437"/>
                <a:gd name="connsiteY2" fmla="*/ 44199 h 44199"/>
                <a:gd name="connsiteX3" fmla="*/ 76160 w 88437"/>
                <a:gd name="connsiteY3" fmla="*/ 31566 h 44199"/>
                <a:gd name="connsiteX4" fmla="*/ 87710 w 88437"/>
                <a:gd name="connsiteY4" fmla="*/ 17128 h 44199"/>
                <a:gd name="connsiteX5" fmla="*/ 73092 w 88437"/>
                <a:gd name="connsiteY5" fmla="*/ 1066 h 4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37" h="44199">
                  <a:moveTo>
                    <a:pt x="73092" y="1066"/>
                  </a:moveTo>
                  <a:cubicBezTo>
                    <a:pt x="51796" y="10631"/>
                    <a:pt x="25266" y="22182"/>
                    <a:pt x="0" y="33010"/>
                  </a:cubicBezTo>
                  <a:cubicBezTo>
                    <a:pt x="722" y="35537"/>
                    <a:pt x="9024" y="41673"/>
                    <a:pt x="9745" y="44199"/>
                  </a:cubicBezTo>
                  <a:cubicBezTo>
                    <a:pt x="29958" y="40049"/>
                    <a:pt x="55947" y="36259"/>
                    <a:pt x="76160" y="31566"/>
                  </a:cubicBezTo>
                  <a:cubicBezTo>
                    <a:pt x="83018" y="29942"/>
                    <a:pt x="85905" y="23265"/>
                    <a:pt x="87710" y="17128"/>
                  </a:cubicBezTo>
                  <a:cubicBezTo>
                    <a:pt x="90959" y="6300"/>
                    <a:pt x="82837" y="-3265"/>
                    <a:pt x="73092" y="10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C277887D-C2A6-6B4F-BBF8-FF85135DB0A6}"/>
                </a:ext>
              </a:extLst>
            </p:cNvPr>
            <p:cNvSpPr/>
            <p:nvPr/>
          </p:nvSpPr>
          <p:spPr>
            <a:xfrm>
              <a:off x="8988263" y="774572"/>
              <a:ext cx="360465" cy="424762"/>
            </a:xfrm>
            <a:custGeom>
              <a:avLst/>
              <a:gdLst>
                <a:gd name="connsiteX0" fmla="*/ 311144 w 360465"/>
                <a:gd name="connsiteY0" fmla="*/ 2006 h 424762"/>
                <a:gd name="connsiteX1" fmla="*/ 201236 w 360465"/>
                <a:gd name="connsiteY1" fmla="*/ 36296 h 424762"/>
                <a:gd name="connsiteX2" fmla="*/ 160268 w 360465"/>
                <a:gd name="connsiteY2" fmla="*/ 39003 h 424762"/>
                <a:gd name="connsiteX3" fmla="*/ 46931 w 360465"/>
                <a:gd name="connsiteY3" fmla="*/ 15181 h 424762"/>
                <a:gd name="connsiteX4" fmla="*/ 11558 w 360465"/>
                <a:gd name="connsiteY4" fmla="*/ 27092 h 424762"/>
                <a:gd name="connsiteX5" fmla="*/ 26357 w 360465"/>
                <a:gd name="connsiteY5" fmla="*/ 52900 h 424762"/>
                <a:gd name="connsiteX6" fmla="*/ 128866 w 360465"/>
                <a:gd name="connsiteY6" fmla="*/ 91701 h 424762"/>
                <a:gd name="connsiteX7" fmla="*/ 236969 w 360465"/>
                <a:gd name="connsiteY7" fmla="*/ 84122 h 424762"/>
                <a:gd name="connsiteX8" fmla="*/ 250505 w 360465"/>
                <a:gd name="connsiteY8" fmla="*/ 84302 h 424762"/>
                <a:gd name="connsiteX9" fmla="*/ 243467 w 360465"/>
                <a:gd name="connsiteY9" fmla="*/ 92062 h 424762"/>
                <a:gd name="connsiteX10" fmla="*/ 210260 w 360465"/>
                <a:gd name="connsiteY10" fmla="*/ 150175 h 424762"/>
                <a:gd name="connsiteX11" fmla="*/ 191310 w 360465"/>
                <a:gd name="connsiteY11" fmla="*/ 175802 h 424762"/>
                <a:gd name="connsiteX12" fmla="*/ 64256 w 360465"/>
                <a:gd name="connsiteY12" fmla="*/ 245826 h 424762"/>
                <a:gd name="connsiteX13" fmla="*/ 31410 w 360465"/>
                <a:gd name="connsiteY13" fmla="*/ 307187 h 424762"/>
                <a:gd name="connsiteX14" fmla="*/ 1271 w 360465"/>
                <a:gd name="connsiteY14" fmla="*/ 390024 h 424762"/>
                <a:gd name="connsiteX15" fmla="*/ 22747 w 360465"/>
                <a:gd name="connsiteY15" fmla="*/ 424134 h 424762"/>
                <a:gd name="connsiteX16" fmla="*/ 51984 w 360465"/>
                <a:gd name="connsiteY16" fmla="*/ 404823 h 424762"/>
                <a:gd name="connsiteX17" fmla="*/ 96741 w 360465"/>
                <a:gd name="connsiteY17" fmla="*/ 316211 h 424762"/>
                <a:gd name="connsiteX18" fmla="*/ 150342 w 360465"/>
                <a:gd name="connsiteY18" fmla="*/ 271273 h 424762"/>
                <a:gd name="connsiteX19" fmla="*/ 242023 w 360465"/>
                <a:gd name="connsiteY19" fmla="*/ 252503 h 424762"/>
                <a:gd name="connsiteX20" fmla="*/ 294180 w 360465"/>
                <a:gd name="connsiteY20" fmla="*/ 215506 h 424762"/>
                <a:gd name="connsiteX21" fmla="*/ 358789 w 360465"/>
                <a:gd name="connsiteY21" fmla="*/ 54885 h 424762"/>
                <a:gd name="connsiteX22" fmla="*/ 311144 w 360465"/>
                <a:gd name="connsiteY22" fmla="*/ 2006 h 42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465" h="424762">
                  <a:moveTo>
                    <a:pt x="311144" y="2006"/>
                  </a:moveTo>
                  <a:cubicBezTo>
                    <a:pt x="275049" y="13737"/>
                    <a:pt x="237150" y="23843"/>
                    <a:pt x="201236" y="36296"/>
                  </a:cubicBezTo>
                  <a:cubicBezTo>
                    <a:pt x="188603" y="40808"/>
                    <a:pt x="174526" y="41169"/>
                    <a:pt x="160268" y="39003"/>
                  </a:cubicBezTo>
                  <a:cubicBezTo>
                    <a:pt x="122008" y="33408"/>
                    <a:pt x="84289" y="25107"/>
                    <a:pt x="46931" y="15181"/>
                  </a:cubicBezTo>
                  <a:cubicBezTo>
                    <a:pt x="32312" y="11210"/>
                    <a:pt x="15889" y="16083"/>
                    <a:pt x="11558" y="27092"/>
                  </a:cubicBezTo>
                  <a:cubicBezTo>
                    <a:pt x="5963" y="41349"/>
                    <a:pt x="18235" y="45681"/>
                    <a:pt x="26357" y="52900"/>
                  </a:cubicBezTo>
                  <a:cubicBezTo>
                    <a:pt x="41697" y="66435"/>
                    <a:pt x="103780" y="94228"/>
                    <a:pt x="128866" y="91701"/>
                  </a:cubicBezTo>
                  <a:cubicBezTo>
                    <a:pt x="157020" y="88814"/>
                    <a:pt x="208094" y="90619"/>
                    <a:pt x="236969" y="84122"/>
                  </a:cubicBezTo>
                  <a:cubicBezTo>
                    <a:pt x="241301" y="84663"/>
                    <a:pt x="247978" y="78527"/>
                    <a:pt x="250505" y="84302"/>
                  </a:cubicBezTo>
                  <a:cubicBezTo>
                    <a:pt x="253032" y="90258"/>
                    <a:pt x="248159" y="88994"/>
                    <a:pt x="243467" y="92062"/>
                  </a:cubicBezTo>
                  <a:cubicBezTo>
                    <a:pt x="224517" y="104515"/>
                    <a:pt x="218381" y="131045"/>
                    <a:pt x="210260" y="150175"/>
                  </a:cubicBezTo>
                  <a:cubicBezTo>
                    <a:pt x="205748" y="160642"/>
                    <a:pt x="200694" y="168403"/>
                    <a:pt x="191310" y="175802"/>
                  </a:cubicBezTo>
                  <a:cubicBezTo>
                    <a:pt x="169292" y="193128"/>
                    <a:pt x="67866" y="230125"/>
                    <a:pt x="64256" y="245826"/>
                  </a:cubicBezTo>
                  <a:cubicBezTo>
                    <a:pt x="61910" y="250879"/>
                    <a:pt x="33576" y="302134"/>
                    <a:pt x="31410" y="307187"/>
                  </a:cubicBezTo>
                  <a:cubicBezTo>
                    <a:pt x="20582" y="334439"/>
                    <a:pt x="7588" y="361149"/>
                    <a:pt x="1271" y="390024"/>
                  </a:cubicBezTo>
                  <a:cubicBezTo>
                    <a:pt x="-3241" y="410418"/>
                    <a:pt x="4339" y="420344"/>
                    <a:pt x="22747" y="424134"/>
                  </a:cubicBezTo>
                  <a:cubicBezTo>
                    <a:pt x="39531" y="427563"/>
                    <a:pt x="47472" y="416374"/>
                    <a:pt x="51984" y="404823"/>
                  </a:cubicBezTo>
                  <a:cubicBezTo>
                    <a:pt x="64076" y="373782"/>
                    <a:pt x="83928" y="346891"/>
                    <a:pt x="96741" y="316211"/>
                  </a:cubicBezTo>
                  <a:cubicBezTo>
                    <a:pt x="106667" y="292388"/>
                    <a:pt x="121466" y="274341"/>
                    <a:pt x="150342" y="271273"/>
                  </a:cubicBezTo>
                  <a:cubicBezTo>
                    <a:pt x="181384" y="268024"/>
                    <a:pt x="211523" y="259181"/>
                    <a:pt x="242023" y="252503"/>
                  </a:cubicBezTo>
                  <a:cubicBezTo>
                    <a:pt x="265304" y="247450"/>
                    <a:pt x="282630" y="236080"/>
                    <a:pt x="294180" y="215506"/>
                  </a:cubicBezTo>
                  <a:cubicBezTo>
                    <a:pt x="322694" y="164793"/>
                    <a:pt x="344532" y="111012"/>
                    <a:pt x="358789" y="54885"/>
                  </a:cubicBezTo>
                  <a:cubicBezTo>
                    <a:pt x="367272" y="22760"/>
                    <a:pt x="342366" y="-8281"/>
                    <a:pt x="311144" y="200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C9CBF6B-2202-E04F-B51F-976E7ABD8485}"/>
                </a:ext>
              </a:extLst>
            </p:cNvPr>
            <p:cNvSpPr/>
            <p:nvPr/>
          </p:nvSpPr>
          <p:spPr>
            <a:xfrm>
              <a:off x="9538710" y="601352"/>
              <a:ext cx="164971" cy="164144"/>
            </a:xfrm>
            <a:custGeom>
              <a:avLst/>
              <a:gdLst>
                <a:gd name="connsiteX0" fmla="*/ 161709 w 164971"/>
                <a:gd name="connsiteY0" fmla="*/ 65137 h 164144"/>
                <a:gd name="connsiteX1" fmla="*/ 67682 w 164971"/>
                <a:gd name="connsiteY1" fmla="*/ 888 h 164144"/>
                <a:gd name="connsiteX2" fmla="*/ 2712 w 164971"/>
                <a:gd name="connsiteY2" fmla="*/ 62250 h 164144"/>
                <a:gd name="connsiteX3" fmla="*/ 33212 w 164971"/>
                <a:gd name="connsiteY3" fmla="*/ 145809 h 164144"/>
                <a:gd name="connsiteX4" fmla="*/ 161709 w 164971"/>
                <a:gd name="connsiteY4" fmla="*/ 65137 h 16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1" h="164144">
                  <a:moveTo>
                    <a:pt x="161709" y="65137"/>
                  </a:moveTo>
                  <a:cubicBezTo>
                    <a:pt x="161709" y="64776"/>
                    <a:pt x="152144" y="-8857"/>
                    <a:pt x="67682" y="888"/>
                  </a:cubicBezTo>
                  <a:cubicBezTo>
                    <a:pt x="37362" y="4317"/>
                    <a:pt x="11735" y="29223"/>
                    <a:pt x="2712" y="62250"/>
                  </a:cubicBezTo>
                  <a:cubicBezTo>
                    <a:pt x="-5410" y="91667"/>
                    <a:pt x="4697" y="124332"/>
                    <a:pt x="33212" y="145809"/>
                  </a:cubicBezTo>
                  <a:cubicBezTo>
                    <a:pt x="93851" y="196341"/>
                    <a:pt x="183185" y="133537"/>
                    <a:pt x="161709" y="6513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9A835465-8617-074D-9409-20C282FA66D6}"/>
                </a:ext>
              </a:extLst>
            </p:cNvPr>
            <p:cNvSpPr/>
            <p:nvPr/>
          </p:nvSpPr>
          <p:spPr>
            <a:xfrm>
              <a:off x="9112971" y="1056134"/>
              <a:ext cx="73459" cy="157545"/>
            </a:xfrm>
            <a:custGeom>
              <a:avLst/>
              <a:gdLst>
                <a:gd name="connsiteX0" fmla="*/ 44764 w 73459"/>
                <a:gd name="connsiteY0" fmla="*/ 2885 h 157545"/>
                <a:gd name="connsiteX1" fmla="*/ 6143 w 73459"/>
                <a:gd name="connsiteY1" fmla="*/ 44394 h 157545"/>
                <a:gd name="connsiteX2" fmla="*/ 6 w 73459"/>
                <a:gd name="connsiteY2" fmla="*/ 132104 h 157545"/>
                <a:gd name="connsiteX3" fmla="*/ 11015 w 73459"/>
                <a:gd name="connsiteY3" fmla="*/ 153400 h 157545"/>
                <a:gd name="connsiteX4" fmla="*/ 56134 w 73459"/>
                <a:gd name="connsiteY4" fmla="*/ 138060 h 157545"/>
                <a:gd name="connsiteX5" fmla="*/ 73459 w 73459"/>
                <a:gd name="connsiteY5" fmla="*/ 2524 h 157545"/>
                <a:gd name="connsiteX6" fmla="*/ 44764 w 73459"/>
                <a:gd name="connsiteY6" fmla="*/ 2885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59" h="157545">
                  <a:moveTo>
                    <a:pt x="44764" y="2885"/>
                  </a:moveTo>
                  <a:cubicBezTo>
                    <a:pt x="14625" y="10104"/>
                    <a:pt x="11015" y="13713"/>
                    <a:pt x="6143" y="44394"/>
                  </a:cubicBezTo>
                  <a:cubicBezTo>
                    <a:pt x="1450" y="73450"/>
                    <a:pt x="548" y="102867"/>
                    <a:pt x="6" y="132104"/>
                  </a:cubicBezTo>
                  <a:cubicBezTo>
                    <a:pt x="-174" y="139684"/>
                    <a:pt x="3436" y="148708"/>
                    <a:pt x="11015" y="153400"/>
                  </a:cubicBezTo>
                  <a:cubicBezTo>
                    <a:pt x="26356" y="162965"/>
                    <a:pt x="51622" y="155205"/>
                    <a:pt x="56134" y="138060"/>
                  </a:cubicBezTo>
                  <a:cubicBezTo>
                    <a:pt x="61007" y="119471"/>
                    <a:pt x="69489" y="28693"/>
                    <a:pt x="73459" y="2524"/>
                  </a:cubicBezTo>
                  <a:cubicBezTo>
                    <a:pt x="62270" y="-2168"/>
                    <a:pt x="53607" y="719"/>
                    <a:pt x="44764" y="28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E63C89A0-42C9-9E43-BDF0-F80C6176C2A4}"/>
                </a:ext>
              </a:extLst>
            </p:cNvPr>
            <p:cNvSpPr/>
            <p:nvPr/>
          </p:nvSpPr>
          <p:spPr>
            <a:xfrm>
              <a:off x="9216730" y="592495"/>
              <a:ext cx="164251" cy="166154"/>
            </a:xfrm>
            <a:custGeom>
              <a:avLst/>
              <a:gdLst>
                <a:gd name="connsiteX0" fmla="*/ 84482 w 164251"/>
                <a:gd name="connsiteY0" fmla="*/ 165494 h 166154"/>
                <a:gd name="connsiteX1" fmla="*/ 164252 w 164251"/>
                <a:gd name="connsiteY1" fmla="*/ 81394 h 166154"/>
                <a:gd name="connsiteX2" fmla="*/ 82316 w 164251"/>
                <a:gd name="connsiteY2" fmla="*/ 0 h 166154"/>
                <a:gd name="connsiteX3" fmla="*/ 20 w 164251"/>
                <a:gd name="connsiteY3" fmla="*/ 83920 h 166154"/>
                <a:gd name="connsiteX4" fmla="*/ 84482 w 164251"/>
                <a:gd name="connsiteY4" fmla="*/ 165494 h 16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51" h="166154">
                  <a:moveTo>
                    <a:pt x="84482" y="165494"/>
                  </a:moveTo>
                  <a:cubicBezTo>
                    <a:pt x="140429" y="172172"/>
                    <a:pt x="164252" y="127054"/>
                    <a:pt x="164252" y="81394"/>
                  </a:cubicBezTo>
                  <a:cubicBezTo>
                    <a:pt x="161183" y="26530"/>
                    <a:pt x="141872" y="4331"/>
                    <a:pt x="82316" y="0"/>
                  </a:cubicBezTo>
                  <a:cubicBezTo>
                    <a:pt x="19331" y="3249"/>
                    <a:pt x="923" y="40968"/>
                    <a:pt x="20" y="83920"/>
                  </a:cubicBezTo>
                  <a:cubicBezTo>
                    <a:pt x="-882" y="136980"/>
                    <a:pt x="28355" y="168382"/>
                    <a:pt x="84482" y="16549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CC754CA3-F9D7-E346-AEFD-4DAC602B3D5A}"/>
                </a:ext>
              </a:extLst>
            </p:cNvPr>
            <p:cNvSpPr/>
            <p:nvPr/>
          </p:nvSpPr>
          <p:spPr>
            <a:xfrm>
              <a:off x="9365773" y="776558"/>
              <a:ext cx="309620" cy="140312"/>
            </a:xfrm>
            <a:custGeom>
              <a:avLst/>
              <a:gdLst>
                <a:gd name="connsiteX0" fmla="*/ 299274 w 309620"/>
                <a:gd name="connsiteY0" fmla="*/ 20053 h 140312"/>
                <a:gd name="connsiteX1" fmla="*/ 278519 w 309620"/>
                <a:gd name="connsiteY1" fmla="*/ 20 h 140312"/>
                <a:gd name="connsiteX2" fmla="*/ 209037 w 309620"/>
                <a:gd name="connsiteY2" fmla="*/ 14458 h 140312"/>
                <a:gd name="connsiteX3" fmla="*/ 148036 w 309620"/>
                <a:gd name="connsiteY3" fmla="*/ 60659 h 140312"/>
                <a:gd name="connsiteX4" fmla="*/ 87578 w 309620"/>
                <a:gd name="connsiteY4" fmla="*/ 70044 h 140312"/>
                <a:gd name="connsiteX5" fmla="*/ 44444 w 309620"/>
                <a:gd name="connsiteY5" fmla="*/ 51997 h 140312"/>
                <a:gd name="connsiteX6" fmla="*/ 770 w 309620"/>
                <a:gd name="connsiteY6" fmla="*/ 64991 h 140312"/>
                <a:gd name="connsiteX7" fmla="*/ 22427 w 309620"/>
                <a:gd name="connsiteY7" fmla="*/ 100003 h 140312"/>
                <a:gd name="connsiteX8" fmla="*/ 24954 w 309620"/>
                <a:gd name="connsiteY8" fmla="*/ 101266 h 140312"/>
                <a:gd name="connsiteX9" fmla="*/ 80720 w 309620"/>
                <a:gd name="connsiteY9" fmla="*/ 131225 h 140312"/>
                <a:gd name="connsiteX10" fmla="*/ 122951 w 309620"/>
                <a:gd name="connsiteY10" fmla="*/ 138263 h 140312"/>
                <a:gd name="connsiteX11" fmla="*/ 194780 w 309620"/>
                <a:gd name="connsiteY11" fmla="*/ 105056 h 140312"/>
                <a:gd name="connsiteX12" fmla="*/ 227445 w 309620"/>
                <a:gd name="connsiteY12" fmla="*/ 103071 h 140312"/>
                <a:gd name="connsiteX13" fmla="*/ 293318 w 309620"/>
                <a:gd name="connsiteY13" fmla="*/ 118230 h 140312"/>
                <a:gd name="connsiteX14" fmla="*/ 309380 w 309620"/>
                <a:gd name="connsiteY14" fmla="*/ 104695 h 140312"/>
                <a:gd name="connsiteX15" fmla="*/ 309380 w 309620"/>
                <a:gd name="connsiteY15" fmla="*/ 85745 h 140312"/>
                <a:gd name="connsiteX16" fmla="*/ 299274 w 309620"/>
                <a:gd name="connsiteY16" fmla="*/ 20053 h 1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20" h="140312">
                  <a:moveTo>
                    <a:pt x="299274" y="20053"/>
                  </a:moveTo>
                  <a:cubicBezTo>
                    <a:pt x="296386" y="9946"/>
                    <a:pt x="291513" y="-521"/>
                    <a:pt x="278519" y="20"/>
                  </a:cubicBezTo>
                  <a:cubicBezTo>
                    <a:pt x="250365" y="1464"/>
                    <a:pt x="234303" y="-2867"/>
                    <a:pt x="209037" y="14458"/>
                  </a:cubicBezTo>
                  <a:cubicBezTo>
                    <a:pt x="191531" y="26550"/>
                    <a:pt x="163197" y="46221"/>
                    <a:pt x="148036" y="60659"/>
                  </a:cubicBezTo>
                  <a:cubicBezTo>
                    <a:pt x="129448" y="78346"/>
                    <a:pt x="109957" y="80511"/>
                    <a:pt x="87578" y="70044"/>
                  </a:cubicBezTo>
                  <a:cubicBezTo>
                    <a:pt x="73501" y="63547"/>
                    <a:pt x="59244" y="56869"/>
                    <a:pt x="44444" y="51997"/>
                  </a:cubicBezTo>
                  <a:cubicBezTo>
                    <a:pt x="26397" y="46041"/>
                    <a:pt x="5102" y="53260"/>
                    <a:pt x="770" y="64991"/>
                  </a:cubicBezTo>
                  <a:cubicBezTo>
                    <a:pt x="-2839" y="75278"/>
                    <a:pt x="6545" y="90437"/>
                    <a:pt x="22427" y="100003"/>
                  </a:cubicBezTo>
                  <a:cubicBezTo>
                    <a:pt x="23149" y="100544"/>
                    <a:pt x="24051" y="100724"/>
                    <a:pt x="24954" y="101266"/>
                  </a:cubicBezTo>
                  <a:cubicBezTo>
                    <a:pt x="44084" y="110470"/>
                    <a:pt x="62673" y="120035"/>
                    <a:pt x="80720" y="131225"/>
                  </a:cubicBezTo>
                  <a:cubicBezTo>
                    <a:pt x="93534" y="139165"/>
                    <a:pt x="107972" y="142955"/>
                    <a:pt x="122951" y="138263"/>
                  </a:cubicBezTo>
                  <a:cubicBezTo>
                    <a:pt x="148398" y="130503"/>
                    <a:pt x="174205" y="123284"/>
                    <a:pt x="194780" y="105056"/>
                  </a:cubicBezTo>
                  <a:cubicBezTo>
                    <a:pt x="205066" y="96032"/>
                    <a:pt x="216616" y="95310"/>
                    <a:pt x="227445" y="103071"/>
                  </a:cubicBezTo>
                  <a:cubicBezTo>
                    <a:pt x="247477" y="117509"/>
                    <a:pt x="271300" y="112816"/>
                    <a:pt x="293318" y="118230"/>
                  </a:cubicBezTo>
                  <a:cubicBezTo>
                    <a:pt x="304146" y="120757"/>
                    <a:pt x="308478" y="114080"/>
                    <a:pt x="309380" y="104695"/>
                  </a:cubicBezTo>
                  <a:cubicBezTo>
                    <a:pt x="309921" y="100183"/>
                    <a:pt x="309380" y="95491"/>
                    <a:pt x="309380" y="85745"/>
                  </a:cubicBezTo>
                  <a:cubicBezTo>
                    <a:pt x="307936" y="66795"/>
                    <a:pt x="305951" y="42973"/>
                    <a:pt x="299274" y="2005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D46D7883-9DEB-4540-BE7D-1BF3FA88BDB1}"/>
                </a:ext>
              </a:extLst>
            </p:cNvPr>
            <p:cNvSpPr/>
            <p:nvPr/>
          </p:nvSpPr>
          <p:spPr>
            <a:xfrm>
              <a:off x="9572092" y="1031768"/>
              <a:ext cx="155946" cy="163403"/>
            </a:xfrm>
            <a:custGeom>
              <a:avLst/>
              <a:gdLst>
                <a:gd name="connsiteX0" fmla="*/ 59748 w 155946"/>
                <a:gd name="connsiteY0" fmla="*/ 3249 h 163403"/>
                <a:gd name="connsiteX1" fmla="*/ 57220 w 155946"/>
                <a:gd name="connsiteY1" fmla="*/ 0 h 163403"/>
                <a:gd name="connsiteX2" fmla="*/ 25637 w 155946"/>
                <a:gd name="connsiteY2" fmla="*/ 12994 h 163403"/>
                <a:gd name="connsiteX3" fmla="*/ 11020 w 155946"/>
                <a:gd name="connsiteY3" fmla="*/ 78867 h 163403"/>
                <a:gd name="connsiteX4" fmla="*/ 116597 w 155946"/>
                <a:gd name="connsiteY4" fmla="*/ 160983 h 163403"/>
                <a:gd name="connsiteX5" fmla="*/ 151247 w 155946"/>
                <a:gd name="connsiteY5" fmla="*/ 154124 h 163403"/>
                <a:gd name="connsiteX6" fmla="*/ 147097 w 155946"/>
                <a:gd name="connsiteY6" fmla="*/ 118030 h 163403"/>
                <a:gd name="connsiteX7" fmla="*/ 95842 w 155946"/>
                <a:gd name="connsiteY7" fmla="*/ 74355 h 163403"/>
                <a:gd name="connsiteX8" fmla="*/ 59748 w 155946"/>
                <a:gd name="connsiteY8" fmla="*/ 3249 h 16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6" h="163403">
                  <a:moveTo>
                    <a:pt x="59748" y="3249"/>
                  </a:moveTo>
                  <a:cubicBezTo>
                    <a:pt x="59927" y="2707"/>
                    <a:pt x="58665" y="1805"/>
                    <a:pt x="57220" y="0"/>
                  </a:cubicBezTo>
                  <a:cubicBezTo>
                    <a:pt x="45851" y="722"/>
                    <a:pt x="35925" y="7580"/>
                    <a:pt x="25637" y="12994"/>
                  </a:cubicBezTo>
                  <a:cubicBezTo>
                    <a:pt x="-2877" y="27973"/>
                    <a:pt x="-7389" y="52518"/>
                    <a:pt x="11020" y="78867"/>
                  </a:cubicBezTo>
                  <a:cubicBezTo>
                    <a:pt x="36105" y="114962"/>
                    <a:pt x="113890" y="160261"/>
                    <a:pt x="116597" y="160983"/>
                  </a:cubicBezTo>
                  <a:cubicBezTo>
                    <a:pt x="130312" y="164592"/>
                    <a:pt x="142765" y="165494"/>
                    <a:pt x="151247" y="154124"/>
                  </a:cubicBezTo>
                  <a:cubicBezTo>
                    <a:pt x="160271" y="142213"/>
                    <a:pt x="154857" y="127414"/>
                    <a:pt x="147097" y="118030"/>
                  </a:cubicBezTo>
                  <a:cubicBezTo>
                    <a:pt x="133019" y="100885"/>
                    <a:pt x="120567" y="92042"/>
                    <a:pt x="95842" y="74355"/>
                  </a:cubicBezTo>
                  <a:cubicBezTo>
                    <a:pt x="62093" y="42231"/>
                    <a:pt x="51265" y="37539"/>
                    <a:pt x="59748" y="324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4BA0E7ED-3C79-FA4C-9873-C9CC76F4BC4F}"/>
                </a:ext>
              </a:extLst>
            </p:cNvPr>
            <p:cNvSpPr/>
            <p:nvPr/>
          </p:nvSpPr>
          <p:spPr>
            <a:xfrm>
              <a:off x="8060569" y="752113"/>
              <a:ext cx="360984" cy="452834"/>
            </a:xfrm>
            <a:custGeom>
              <a:avLst/>
              <a:gdLst>
                <a:gd name="connsiteX0" fmla="*/ 338274 w 360984"/>
                <a:gd name="connsiteY0" fmla="*/ 30059 h 452834"/>
                <a:gd name="connsiteX1" fmla="*/ 313008 w 360984"/>
                <a:gd name="connsiteY1" fmla="*/ 28435 h 452834"/>
                <a:gd name="connsiteX2" fmla="*/ 273485 w 360984"/>
                <a:gd name="connsiteY2" fmla="*/ 40888 h 452834"/>
                <a:gd name="connsiteX3" fmla="*/ 213748 w 360984"/>
                <a:gd name="connsiteY3" fmla="*/ 44858 h 452834"/>
                <a:gd name="connsiteX4" fmla="*/ 119540 w 360984"/>
                <a:gd name="connsiteY4" fmla="*/ 13997 h 452834"/>
                <a:gd name="connsiteX5" fmla="*/ 36883 w 360984"/>
                <a:gd name="connsiteY5" fmla="*/ 3169 h 452834"/>
                <a:gd name="connsiteX6" fmla="*/ 1510 w 360984"/>
                <a:gd name="connsiteY6" fmla="*/ 37639 h 452834"/>
                <a:gd name="connsiteX7" fmla="*/ 23167 w 360984"/>
                <a:gd name="connsiteY7" fmla="*/ 143938 h 452834"/>
                <a:gd name="connsiteX8" fmla="*/ 65037 w 360984"/>
                <a:gd name="connsiteY8" fmla="*/ 218474 h 452834"/>
                <a:gd name="connsiteX9" fmla="*/ 130008 w 360984"/>
                <a:gd name="connsiteY9" fmla="*/ 270270 h 452834"/>
                <a:gd name="connsiteX10" fmla="*/ 221327 w 360984"/>
                <a:gd name="connsiteY10" fmla="*/ 291024 h 452834"/>
                <a:gd name="connsiteX11" fmla="*/ 268431 w 360984"/>
                <a:gd name="connsiteY11" fmla="*/ 330548 h 452834"/>
                <a:gd name="connsiteX12" fmla="*/ 282688 w 360984"/>
                <a:gd name="connsiteY12" fmla="*/ 369169 h 452834"/>
                <a:gd name="connsiteX13" fmla="*/ 304706 w 360984"/>
                <a:gd name="connsiteY13" fmla="*/ 425658 h 452834"/>
                <a:gd name="connsiteX14" fmla="*/ 333402 w 360984"/>
                <a:gd name="connsiteY14" fmla="*/ 452368 h 452834"/>
                <a:gd name="connsiteX15" fmla="*/ 360473 w 360984"/>
                <a:gd name="connsiteY15" fmla="*/ 432516 h 452834"/>
                <a:gd name="connsiteX16" fmla="*/ 359931 w 360984"/>
                <a:gd name="connsiteY16" fmla="*/ 410498 h 452834"/>
                <a:gd name="connsiteX17" fmla="*/ 337733 w 360984"/>
                <a:gd name="connsiteY17" fmla="*/ 316832 h 452834"/>
                <a:gd name="connsiteX18" fmla="*/ 252549 w 360984"/>
                <a:gd name="connsiteY18" fmla="*/ 229663 h 452834"/>
                <a:gd name="connsiteX19" fmla="*/ 188481 w 360984"/>
                <a:gd name="connsiteY19" fmla="*/ 188154 h 452834"/>
                <a:gd name="connsiteX20" fmla="*/ 152567 w 360984"/>
                <a:gd name="connsiteY20" fmla="*/ 118311 h 452834"/>
                <a:gd name="connsiteX21" fmla="*/ 130188 w 360984"/>
                <a:gd name="connsiteY21" fmla="*/ 96835 h 452834"/>
                <a:gd name="connsiteX22" fmla="*/ 97161 w 360984"/>
                <a:gd name="connsiteY22" fmla="*/ 83480 h 452834"/>
                <a:gd name="connsiteX23" fmla="*/ 123330 w 360984"/>
                <a:gd name="connsiteY23" fmla="*/ 84562 h 452834"/>
                <a:gd name="connsiteX24" fmla="*/ 183789 w 360984"/>
                <a:gd name="connsiteY24" fmla="*/ 103332 h 452834"/>
                <a:gd name="connsiteX25" fmla="*/ 235404 w 360984"/>
                <a:gd name="connsiteY25" fmla="*/ 104595 h 452834"/>
                <a:gd name="connsiteX26" fmla="*/ 321129 w 360984"/>
                <a:gd name="connsiteY26" fmla="*/ 74636 h 452834"/>
                <a:gd name="connsiteX27" fmla="*/ 344591 w 360984"/>
                <a:gd name="connsiteY27" fmla="*/ 56048 h 452834"/>
                <a:gd name="connsiteX28" fmla="*/ 338274 w 360984"/>
                <a:gd name="connsiteY28" fmla="*/ 30059 h 4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984" h="452834">
                  <a:moveTo>
                    <a:pt x="338274" y="30059"/>
                  </a:moveTo>
                  <a:cubicBezTo>
                    <a:pt x="329431" y="26269"/>
                    <a:pt x="322032" y="26630"/>
                    <a:pt x="313008" y="28435"/>
                  </a:cubicBezTo>
                  <a:cubicBezTo>
                    <a:pt x="300375" y="30962"/>
                    <a:pt x="286298" y="39263"/>
                    <a:pt x="273485" y="40888"/>
                  </a:cubicBezTo>
                  <a:cubicBezTo>
                    <a:pt x="253632" y="43414"/>
                    <a:pt x="234321" y="51897"/>
                    <a:pt x="213748" y="44858"/>
                  </a:cubicBezTo>
                  <a:cubicBezTo>
                    <a:pt x="182345" y="34210"/>
                    <a:pt x="150582" y="25006"/>
                    <a:pt x="119540" y="13997"/>
                  </a:cubicBezTo>
                  <a:cubicBezTo>
                    <a:pt x="92650" y="4432"/>
                    <a:pt x="67022" y="-5133"/>
                    <a:pt x="36883" y="3169"/>
                  </a:cubicBezTo>
                  <a:cubicBezTo>
                    <a:pt x="15046" y="9124"/>
                    <a:pt x="4940" y="15261"/>
                    <a:pt x="1510" y="37639"/>
                  </a:cubicBezTo>
                  <a:cubicBezTo>
                    <a:pt x="-4265" y="75719"/>
                    <a:pt x="7286" y="110551"/>
                    <a:pt x="23167" y="143938"/>
                  </a:cubicBezTo>
                  <a:cubicBezTo>
                    <a:pt x="35439" y="169566"/>
                    <a:pt x="51321" y="193388"/>
                    <a:pt x="65037" y="218474"/>
                  </a:cubicBezTo>
                  <a:cubicBezTo>
                    <a:pt x="79656" y="244823"/>
                    <a:pt x="101854" y="260524"/>
                    <a:pt x="130008" y="270270"/>
                  </a:cubicBezTo>
                  <a:cubicBezTo>
                    <a:pt x="159786" y="280557"/>
                    <a:pt x="190647" y="285069"/>
                    <a:pt x="221327" y="291024"/>
                  </a:cubicBezTo>
                  <a:cubicBezTo>
                    <a:pt x="244609" y="295536"/>
                    <a:pt x="261754" y="304740"/>
                    <a:pt x="268431" y="330548"/>
                  </a:cubicBezTo>
                  <a:cubicBezTo>
                    <a:pt x="271680" y="343542"/>
                    <a:pt x="278357" y="356175"/>
                    <a:pt x="282688" y="369169"/>
                  </a:cubicBezTo>
                  <a:cubicBezTo>
                    <a:pt x="289186" y="388300"/>
                    <a:pt x="295682" y="407430"/>
                    <a:pt x="304706" y="425658"/>
                  </a:cubicBezTo>
                  <a:cubicBezTo>
                    <a:pt x="311564" y="439554"/>
                    <a:pt x="319325" y="449480"/>
                    <a:pt x="333402" y="452368"/>
                  </a:cubicBezTo>
                  <a:cubicBezTo>
                    <a:pt x="346757" y="455075"/>
                    <a:pt x="358668" y="445690"/>
                    <a:pt x="360473" y="432516"/>
                  </a:cubicBezTo>
                  <a:cubicBezTo>
                    <a:pt x="361375" y="425297"/>
                    <a:pt x="361014" y="417717"/>
                    <a:pt x="359931" y="410498"/>
                  </a:cubicBezTo>
                  <a:cubicBezTo>
                    <a:pt x="355059" y="378734"/>
                    <a:pt x="348381" y="347332"/>
                    <a:pt x="337733" y="316832"/>
                  </a:cubicBezTo>
                  <a:cubicBezTo>
                    <a:pt x="315354" y="252764"/>
                    <a:pt x="320949" y="250959"/>
                    <a:pt x="252549" y="229663"/>
                  </a:cubicBezTo>
                  <a:cubicBezTo>
                    <a:pt x="214108" y="215947"/>
                    <a:pt x="200573" y="211616"/>
                    <a:pt x="188481" y="188154"/>
                  </a:cubicBezTo>
                  <a:cubicBezTo>
                    <a:pt x="175487" y="162888"/>
                    <a:pt x="160508" y="145743"/>
                    <a:pt x="152567" y="118311"/>
                  </a:cubicBezTo>
                  <a:cubicBezTo>
                    <a:pt x="148958" y="106039"/>
                    <a:pt x="141919" y="100264"/>
                    <a:pt x="130188" y="96835"/>
                  </a:cubicBezTo>
                  <a:cubicBezTo>
                    <a:pt x="119901" y="93767"/>
                    <a:pt x="108170" y="93586"/>
                    <a:pt x="97161" y="83480"/>
                  </a:cubicBezTo>
                  <a:cubicBezTo>
                    <a:pt x="107629" y="79870"/>
                    <a:pt x="115389" y="82036"/>
                    <a:pt x="123330" y="84562"/>
                  </a:cubicBezTo>
                  <a:cubicBezTo>
                    <a:pt x="143544" y="91059"/>
                    <a:pt x="163576" y="97376"/>
                    <a:pt x="183789" y="103332"/>
                  </a:cubicBezTo>
                  <a:cubicBezTo>
                    <a:pt x="200934" y="108385"/>
                    <a:pt x="218079" y="109468"/>
                    <a:pt x="235404" y="104595"/>
                  </a:cubicBezTo>
                  <a:cubicBezTo>
                    <a:pt x="264641" y="96293"/>
                    <a:pt x="293337" y="86548"/>
                    <a:pt x="321129" y="74636"/>
                  </a:cubicBezTo>
                  <a:cubicBezTo>
                    <a:pt x="330695" y="70485"/>
                    <a:pt x="338635" y="64169"/>
                    <a:pt x="344591" y="56048"/>
                  </a:cubicBezTo>
                  <a:cubicBezTo>
                    <a:pt x="351088" y="46843"/>
                    <a:pt x="348561" y="34391"/>
                    <a:pt x="338274" y="3005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7F95AEE8-44C1-694D-80A7-25B71B880EE8}"/>
                </a:ext>
              </a:extLst>
            </p:cNvPr>
            <p:cNvSpPr/>
            <p:nvPr/>
          </p:nvSpPr>
          <p:spPr>
            <a:xfrm>
              <a:off x="9400840" y="896828"/>
              <a:ext cx="269964" cy="308931"/>
            </a:xfrm>
            <a:custGeom>
              <a:avLst/>
              <a:gdLst>
                <a:gd name="connsiteX0" fmla="*/ 250852 w 269964"/>
                <a:gd name="connsiteY0" fmla="*/ 10233 h 308931"/>
                <a:gd name="connsiteX1" fmla="*/ 191115 w 269964"/>
                <a:gd name="connsiteY1" fmla="*/ 848 h 308931"/>
                <a:gd name="connsiteX2" fmla="*/ 169277 w 269964"/>
                <a:gd name="connsiteY2" fmla="*/ 13662 h 308931"/>
                <a:gd name="connsiteX3" fmla="*/ 113330 w 269964"/>
                <a:gd name="connsiteY3" fmla="*/ 88739 h 308931"/>
                <a:gd name="connsiteX4" fmla="*/ 77777 w 269964"/>
                <a:gd name="connsiteY4" fmla="*/ 114546 h 308931"/>
                <a:gd name="connsiteX5" fmla="*/ 63159 w 269964"/>
                <a:gd name="connsiteY5" fmla="*/ 130428 h 308931"/>
                <a:gd name="connsiteX6" fmla="*/ 3603 w 269964"/>
                <a:gd name="connsiteY6" fmla="*/ 269393 h 308931"/>
                <a:gd name="connsiteX7" fmla="*/ 31396 w 269964"/>
                <a:gd name="connsiteY7" fmla="*/ 308917 h 308931"/>
                <a:gd name="connsiteX8" fmla="*/ 65866 w 269964"/>
                <a:gd name="connsiteY8" fmla="*/ 272822 h 308931"/>
                <a:gd name="connsiteX9" fmla="*/ 97268 w 269964"/>
                <a:gd name="connsiteY9" fmla="*/ 214890 h 308931"/>
                <a:gd name="connsiteX10" fmla="*/ 195627 w 269964"/>
                <a:gd name="connsiteY10" fmla="*/ 130248 h 308931"/>
                <a:gd name="connsiteX11" fmla="*/ 229917 w 269964"/>
                <a:gd name="connsiteY11" fmla="*/ 112922 h 308931"/>
                <a:gd name="connsiteX12" fmla="*/ 253017 w 269964"/>
                <a:gd name="connsiteY12" fmla="*/ 86393 h 308931"/>
                <a:gd name="connsiteX13" fmla="*/ 268538 w 269964"/>
                <a:gd name="connsiteY13" fmla="*/ 33694 h 308931"/>
                <a:gd name="connsiteX14" fmla="*/ 250852 w 269964"/>
                <a:gd name="connsiteY14" fmla="*/ 10233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64" h="308931">
                  <a:moveTo>
                    <a:pt x="250852" y="10233"/>
                  </a:moveTo>
                  <a:cubicBezTo>
                    <a:pt x="231000" y="6804"/>
                    <a:pt x="210967" y="4638"/>
                    <a:pt x="191115" y="848"/>
                  </a:cubicBezTo>
                  <a:cubicBezTo>
                    <a:pt x="179023" y="-1498"/>
                    <a:pt x="172346" y="487"/>
                    <a:pt x="169277" y="13662"/>
                  </a:cubicBezTo>
                  <a:cubicBezTo>
                    <a:pt x="161697" y="46688"/>
                    <a:pt x="142387" y="71052"/>
                    <a:pt x="113330" y="88739"/>
                  </a:cubicBezTo>
                  <a:cubicBezTo>
                    <a:pt x="100878" y="96319"/>
                    <a:pt x="90049" y="106606"/>
                    <a:pt x="77777" y="114546"/>
                  </a:cubicBezTo>
                  <a:cubicBezTo>
                    <a:pt x="71280" y="118697"/>
                    <a:pt x="66588" y="123751"/>
                    <a:pt x="63159" y="130428"/>
                  </a:cubicBezTo>
                  <a:cubicBezTo>
                    <a:pt x="38795" y="174825"/>
                    <a:pt x="21108" y="222109"/>
                    <a:pt x="3603" y="269393"/>
                  </a:cubicBezTo>
                  <a:cubicBezTo>
                    <a:pt x="-5782" y="295020"/>
                    <a:pt x="3061" y="309458"/>
                    <a:pt x="31396" y="308917"/>
                  </a:cubicBezTo>
                  <a:cubicBezTo>
                    <a:pt x="51789" y="309097"/>
                    <a:pt x="59550" y="289064"/>
                    <a:pt x="65866" y="272822"/>
                  </a:cubicBezTo>
                  <a:cubicBezTo>
                    <a:pt x="73987" y="252067"/>
                    <a:pt x="85357" y="233298"/>
                    <a:pt x="97268" y="214890"/>
                  </a:cubicBezTo>
                  <a:cubicBezTo>
                    <a:pt x="121813" y="177171"/>
                    <a:pt x="152313" y="146310"/>
                    <a:pt x="195627" y="130248"/>
                  </a:cubicBezTo>
                  <a:cubicBezTo>
                    <a:pt x="207538" y="125736"/>
                    <a:pt x="218907" y="119239"/>
                    <a:pt x="229917" y="112922"/>
                  </a:cubicBezTo>
                  <a:cubicBezTo>
                    <a:pt x="240564" y="106786"/>
                    <a:pt x="249047" y="97762"/>
                    <a:pt x="253017" y="86393"/>
                  </a:cubicBezTo>
                  <a:cubicBezTo>
                    <a:pt x="259153" y="69067"/>
                    <a:pt x="264387" y="51561"/>
                    <a:pt x="268538" y="33694"/>
                  </a:cubicBezTo>
                  <a:cubicBezTo>
                    <a:pt x="272328" y="16730"/>
                    <a:pt x="269259" y="13301"/>
                    <a:pt x="250852" y="1023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55F65E68-7E5F-A848-A4A2-B10781ECC053}"/>
                </a:ext>
              </a:extLst>
            </p:cNvPr>
            <p:cNvSpPr/>
            <p:nvPr/>
          </p:nvSpPr>
          <p:spPr>
            <a:xfrm>
              <a:off x="7893878" y="795708"/>
              <a:ext cx="115503" cy="71949"/>
            </a:xfrm>
            <a:custGeom>
              <a:avLst/>
              <a:gdLst>
                <a:gd name="connsiteX0" fmla="*/ 25086 w 115503"/>
                <a:gd name="connsiteY0" fmla="*/ 71468 h 71949"/>
                <a:gd name="connsiteX1" fmla="*/ 115503 w 115503"/>
                <a:gd name="connsiteY1" fmla="*/ 40968 h 71949"/>
                <a:gd name="connsiteX2" fmla="*/ 0 w 115503"/>
                <a:gd name="connsiteY2" fmla="*/ 0 h 71949"/>
                <a:gd name="connsiteX3" fmla="*/ 9385 w 115503"/>
                <a:gd name="connsiteY3" fmla="*/ 59556 h 71949"/>
                <a:gd name="connsiteX4" fmla="*/ 25086 w 115503"/>
                <a:gd name="connsiteY4" fmla="*/ 71468 h 7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 h="71949">
                  <a:moveTo>
                    <a:pt x="25086" y="71468"/>
                  </a:moveTo>
                  <a:cubicBezTo>
                    <a:pt x="57030" y="74897"/>
                    <a:pt x="77062" y="59556"/>
                    <a:pt x="115503" y="40968"/>
                  </a:cubicBezTo>
                  <a:cubicBezTo>
                    <a:pt x="76701" y="40607"/>
                    <a:pt x="30139" y="30320"/>
                    <a:pt x="0" y="0"/>
                  </a:cubicBezTo>
                  <a:cubicBezTo>
                    <a:pt x="1805" y="18589"/>
                    <a:pt x="8843" y="42050"/>
                    <a:pt x="9385" y="59556"/>
                  </a:cubicBezTo>
                  <a:cubicBezTo>
                    <a:pt x="9746" y="68580"/>
                    <a:pt x="17145" y="70565"/>
                    <a:pt x="25086" y="714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2903EEE5-1990-874E-8605-BA834098F1AD}"/>
                </a:ext>
              </a:extLst>
            </p:cNvPr>
            <p:cNvSpPr/>
            <p:nvPr/>
          </p:nvSpPr>
          <p:spPr>
            <a:xfrm>
              <a:off x="7711305" y="569263"/>
              <a:ext cx="179333" cy="180473"/>
            </a:xfrm>
            <a:custGeom>
              <a:avLst/>
              <a:gdLst>
                <a:gd name="connsiteX0" fmla="*/ 179144 w 179333"/>
                <a:gd name="connsiteY0" fmla="*/ 90909 h 180473"/>
                <a:gd name="connsiteX1" fmla="*/ 132943 w 179333"/>
                <a:gd name="connsiteY1" fmla="*/ 10779 h 180473"/>
                <a:gd name="connsiteX2" fmla="*/ 114 w 179333"/>
                <a:gd name="connsiteY2" fmla="*/ 84593 h 180473"/>
                <a:gd name="connsiteX3" fmla="*/ 89810 w 179333"/>
                <a:gd name="connsiteY3" fmla="*/ 180424 h 180473"/>
                <a:gd name="connsiteX4" fmla="*/ 179144 w 179333"/>
                <a:gd name="connsiteY4" fmla="*/ 90909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3" h="180473">
                  <a:moveTo>
                    <a:pt x="179144" y="90909"/>
                  </a:moveTo>
                  <a:cubicBezTo>
                    <a:pt x="175715" y="53010"/>
                    <a:pt x="161277" y="25939"/>
                    <a:pt x="132943" y="10779"/>
                  </a:cubicBezTo>
                  <a:cubicBezTo>
                    <a:pt x="76454" y="-19179"/>
                    <a:pt x="3724" y="15832"/>
                    <a:pt x="114" y="84593"/>
                  </a:cubicBezTo>
                  <a:cubicBezTo>
                    <a:pt x="-1149" y="107694"/>
                    <a:pt x="6792" y="172845"/>
                    <a:pt x="89810" y="180424"/>
                  </a:cubicBezTo>
                  <a:cubicBezTo>
                    <a:pt x="139079" y="182049"/>
                    <a:pt x="182573" y="143066"/>
                    <a:pt x="179144" y="9090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5CFD60F4-D18B-1648-8AF9-2A5DF65C0E5B}"/>
                </a:ext>
              </a:extLst>
            </p:cNvPr>
            <p:cNvSpPr/>
            <p:nvPr/>
          </p:nvSpPr>
          <p:spPr>
            <a:xfrm>
              <a:off x="8231966" y="1054159"/>
              <a:ext cx="64368" cy="153224"/>
            </a:xfrm>
            <a:custGeom>
              <a:avLst/>
              <a:gdLst>
                <a:gd name="connsiteX0" fmla="*/ 61481 w 64368"/>
                <a:gd name="connsiteY0" fmla="*/ 31390 h 153224"/>
                <a:gd name="connsiteX1" fmla="*/ 35853 w 64368"/>
                <a:gd name="connsiteY1" fmla="*/ 3597 h 153224"/>
                <a:gd name="connsiteX2" fmla="*/ 14016 w 64368"/>
                <a:gd name="connsiteY2" fmla="*/ 348 h 153224"/>
                <a:gd name="connsiteX3" fmla="*/ 120 w 64368"/>
                <a:gd name="connsiteY3" fmla="*/ 14064 h 153224"/>
                <a:gd name="connsiteX4" fmla="*/ 8421 w 64368"/>
                <a:gd name="connsiteY4" fmla="*/ 121266 h 153224"/>
                <a:gd name="connsiteX5" fmla="*/ 14196 w 64368"/>
                <a:gd name="connsiteY5" fmla="*/ 139494 h 153224"/>
                <a:gd name="connsiteX6" fmla="*/ 47765 w 64368"/>
                <a:gd name="connsiteY6" fmla="*/ 151946 h 153224"/>
                <a:gd name="connsiteX7" fmla="*/ 63466 w 64368"/>
                <a:gd name="connsiteY7" fmla="*/ 127943 h 153224"/>
                <a:gd name="connsiteX8" fmla="*/ 63647 w 64368"/>
                <a:gd name="connsiteY8" fmla="*/ 86615 h 153224"/>
                <a:gd name="connsiteX9" fmla="*/ 64368 w 64368"/>
                <a:gd name="connsiteY9" fmla="*/ 86615 h 153224"/>
                <a:gd name="connsiteX10" fmla="*/ 61481 w 64368"/>
                <a:gd name="connsiteY10" fmla="*/ 31390 h 1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68" h="153224">
                  <a:moveTo>
                    <a:pt x="61481" y="31390"/>
                  </a:moveTo>
                  <a:cubicBezTo>
                    <a:pt x="60217" y="16050"/>
                    <a:pt x="52277" y="5763"/>
                    <a:pt x="35853" y="3597"/>
                  </a:cubicBezTo>
                  <a:cubicBezTo>
                    <a:pt x="28634" y="2694"/>
                    <a:pt x="21235" y="1431"/>
                    <a:pt x="14016" y="348"/>
                  </a:cubicBezTo>
                  <a:cubicBezTo>
                    <a:pt x="3368" y="-1276"/>
                    <a:pt x="-783" y="2694"/>
                    <a:pt x="120" y="14064"/>
                  </a:cubicBezTo>
                  <a:cubicBezTo>
                    <a:pt x="3368" y="49798"/>
                    <a:pt x="5353" y="85532"/>
                    <a:pt x="8421" y="121266"/>
                  </a:cubicBezTo>
                  <a:cubicBezTo>
                    <a:pt x="8963" y="127402"/>
                    <a:pt x="11128" y="134079"/>
                    <a:pt x="14196" y="139494"/>
                  </a:cubicBezTo>
                  <a:cubicBezTo>
                    <a:pt x="20513" y="150322"/>
                    <a:pt x="32966" y="155917"/>
                    <a:pt x="47765" y="151946"/>
                  </a:cubicBezTo>
                  <a:cubicBezTo>
                    <a:pt x="59856" y="148698"/>
                    <a:pt x="63105" y="136967"/>
                    <a:pt x="63466" y="127943"/>
                  </a:cubicBezTo>
                  <a:cubicBezTo>
                    <a:pt x="64007" y="114227"/>
                    <a:pt x="63647" y="100331"/>
                    <a:pt x="63647" y="86615"/>
                  </a:cubicBezTo>
                  <a:cubicBezTo>
                    <a:pt x="63827" y="86615"/>
                    <a:pt x="64188" y="86615"/>
                    <a:pt x="64368" y="86615"/>
                  </a:cubicBezTo>
                  <a:cubicBezTo>
                    <a:pt x="63647" y="68026"/>
                    <a:pt x="63105" y="49618"/>
                    <a:pt x="61481" y="313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E01CE61-EDB2-D042-AF98-E7C501F52533}"/>
                </a:ext>
              </a:extLst>
            </p:cNvPr>
            <p:cNvSpPr/>
            <p:nvPr/>
          </p:nvSpPr>
          <p:spPr>
            <a:xfrm>
              <a:off x="7725643" y="832164"/>
              <a:ext cx="53092" cy="137701"/>
            </a:xfrm>
            <a:custGeom>
              <a:avLst/>
              <a:gdLst>
                <a:gd name="connsiteX0" fmla="*/ 53092 w 53092"/>
                <a:gd name="connsiteY0" fmla="*/ 97456 h 137701"/>
                <a:gd name="connsiteX1" fmla="*/ 9598 w 53092"/>
                <a:gd name="connsiteY1" fmla="*/ 0 h 137701"/>
                <a:gd name="connsiteX2" fmla="*/ 1477 w 53092"/>
                <a:gd name="connsiteY2" fmla="*/ 137701 h 137701"/>
                <a:gd name="connsiteX3" fmla="*/ 53092 w 53092"/>
                <a:gd name="connsiteY3" fmla="*/ 97456 h 137701"/>
              </a:gdLst>
              <a:ahLst/>
              <a:cxnLst>
                <a:cxn ang="0">
                  <a:pos x="connsiteX0" y="connsiteY0"/>
                </a:cxn>
                <a:cxn ang="0">
                  <a:pos x="connsiteX1" y="connsiteY1"/>
                </a:cxn>
                <a:cxn ang="0">
                  <a:pos x="connsiteX2" y="connsiteY2"/>
                </a:cxn>
                <a:cxn ang="0">
                  <a:pos x="connsiteX3" y="connsiteY3"/>
                </a:cxn>
              </a:cxnLst>
              <a:rect l="l" t="t" r="r" b="b"/>
              <a:pathLst>
                <a:path w="53092" h="137701">
                  <a:moveTo>
                    <a:pt x="53092" y="97456"/>
                  </a:moveTo>
                  <a:cubicBezTo>
                    <a:pt x="21329" y="75979"/>
                    <a:pt x="24217" y="39524"/>
                    <a:pt x="9598" y="0"/>
                  </a:cubicBezTo>
                  <a:cubicBezTo>
                    <a:pt x="6350" y="42772"/>
                    <a:pt x="-3757" y="92042"/>
                    <a:pt x="1477" y="137701"/>
                  </a:cubicBezTo>
                  <a:cubicBezTo>
                    <a:pt x="20788" y="124888"/>
                    <a:pt x="39016" y="116405"/>
                    <a:pt x="53092" y="9745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7C303E07-03A5-A049-B908-D61C092DA804}"/>
                </a:ext>
              </a:extLst>
            </p:cNvPr>
            <p:cNvSpPr/>
            <p:nvPr/>
          </p:nvSpPr>
          <p:spPr>
            <a:xfrm>
              <a:off x="7729173" y="933528"/>
              <a:ext cx="280275" cy="270274"/>
            </a:xfrm>
            <a:custGeom>
              <a:avLst/>
              <a:gdLst>
                <a:gd name="connsiteX0" fmla="*/ 158028 w 280275"/>
                <a:gd name="connsiteY0" fmla="*/ 4032 h 270274"/>
                <a:gd name="connsiteX1" fmla="*/ 94681 w 280275"/>
                <a:gd name="connsiteY1" fmla="*/ 1325 h 270274"/>
                <a:gd name="connsiteX2" fmla="*/ 65805 w 280275"/>
                <a:gd name="connsiteY2" fmla="*/ 5296 h 270274"/>
                <a:gd name="connsiteX3" fmla="*/ 8776 w 280275"/>
                <a:gd name="connsiteY3" fmla="*/ 48609 h 270274"/>
                <a:gd name="connsiteX4" fmla="*/ 3181 w 280275"/>
                <a:gd name="connsiteY4" fmla="*/ 71890 h 270274"/>
                <a:gd name="connsiteX5" fmla="*/ 28989 w 280275"/>
                <a:gd name="connsiteY5" fmla="*/ 107624 h 270274"/>
                <a:gd name="connsiteX6" fmla="*/ 42164 w 280275"/>
                <a:gd name="connsiteY6" fmla="*/ 186491 h 270274"/>
                <a:gd name="connsiteX7" fmla="*/ 24658 w 280275"/>
                <a:gd name="connsiteY7" fmla="*/ 238829 h 270274"/>
                <a:gd name="connsiteX8" fmla="*/ 30252 w 280275"/>
                <a:gd name="connsiteY8" fmla="*/ 263914 h 270274"/>
                <a:gd name="connsiteX9" fmla="*/ 80605 w 280275"/>
                <a:gd name="connsiteY9" fmla="*/ 256876 h 270274"/>
                <a:gd name="connsiteX10" fmla="*/ 118865 w 280275"/>
                <a:gd name="connsiteY10" fmla="*/ 152382 h 270274"/>
                <a:gd name="connsiteX11" fmla="*/ 112909 w 280275"/>
                <a:gd name="connsiteY11" fmla="*/ 114663 h 270274"/>
                <a:gd name="connsiteX12" fmla="*/ 93599 w 280275"/>
                <a:gd name="connsiteY12" fmla="*/ 60160 h 270274"/>
                <a:gd name="connsiteX13" fmla="*/ 96306 w 280275"/>
                <a:gd name="connsiteY13" fmla="*/ 37420 h 270274"/>
                <a:gd name="connsiteX14" fmla="*/ 118323 w 280275"/>
                <a:gd name="connsiteY14" fmla="*/ 41571 h 270274"/>
                <a:gd name="connsiteX15" fmla="*/ 211087 w 280275"/>
                <a:gd name="connsiteY15" fmla="*/ 114302 h 270274"/>
                <a:gd name="connsiteX16" fmla="*/ 222276 w 280275"/>
                <a:gd name="connsiteY16" fmla="*/ 141734 h 270274"/>
                <a:gd name="connsiteX17" fmla="*/ 222817 w 280275"/>
                <a:gd name="connsiteY17" fmla="*/ 169346 h 270274"/>
                <a:gd name="connsiteX18" fmla="*/ 222276 w 280275"/>
                <a:gd name="connsiteY18" fmla="*/ 242980 h 270274"/>
                <a:gd name="connsiteX19" fmla="*/ 248084 w 280275"/>
                <a:gd name="connsiteY19" fmla="*/ 268065 h 270274"/>
                <a:gd name="connsiteX20" fmla="*/ 276599 w 280275"/>
                <a:gd name="connsiteY20" fmla="*/ 229985 h 270274"/>
                <a:gd name="connsiteX21" fmla="*/ 269019 w 280275"/>
                <a:gd name="connsiteY21" fmla="*/ 81816 h 270274"/>
                <a:gd name="connsiteX22" fmla="*/ 214155 w 280275"/>
                <a:gd name="connsiteY22" fmla="*/ 26050 h 270274"/>
                <a:gd name="connsiteX23" fmla="*/ 158028 w 280275"/>
                <a:gd name="connsiteY23" fmla="*/ 4032 h 2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275" h="270274">
                  <a:moveTo>
                    <a:pt x="158028" y="4032"/>
                  </a:moveTo>
                  <a:cubicBezTo>
                    <a:pt x="137995" y="5115"/>
                    <a:pt x="117602" y="2408"/>
                    <a:pt x="94681" y="1325"/>
                  </a:cubicBezTo>
                  <a:cubicBezTo>
                    <a:pt x="86921" y="2228"/>
                    <a:pt x="75551" y="-4269"/>
                    <a:pt x="65805" y="5296"/>
                  </a:cubicBezTo>
                  <a:cubicBezTo>
                    <a:pt x="48660" y="22260"/>
                    <a:pt x="28087" y="34713"/>
                    <a:pt x="8776" y="48609"/>
                  </a:cubicBezTo>
                  <a:cubicBezTo>
                    <a:pt x="-970" y="55648"/>
                    <a:pt x="-2233" y="62686"/>
                    <a:pt x="3181" y="71890"/>
                  </a:cubicBezTo>
                  <a:cubicBezTo>
                    <a:pt x="10761" y="84524"/>
                    <a:pt x="19063" y="96435"/>
                    <a:pt x="28989" y="107624"/>
                  </a:cubicBezTo>
                  <a:cubicBezTo>
                    <a:pt x="49743" y="130905"/>
                    <a:pt x="55879" y="156533"/>
                    <a:pt x="42164" y="186491"/>
                  </a:cubicBezTo>
                  <a:cubicBezTo>
                    <a:pt x="34403" y="203095"/>
                    <a:pt x="29530" y="221142"/>
                    <a:pt x="24658" y="238829"/>
                  </a:cubicBezTo>
                  <a:cubicBezTo>
                    <a:pt x="22311" y="247311"/>
                    <a:pt x="20687" y="257598"/>
                    <a:pt x="30252" y="263914"/>
                  </a:cubicBezTo>
                  <a:cubicBezTo>
                    <a:pt x="44690" y="273480"/>
                    <a:pt x="73205" y="273119"/>
                    <a:pt x="80605" y="256876"/>
                  </a:cubicBezTo>
                  <a:cubicBezTo>
                    <a:pt x="94501" y="226737"/>
                    <a:pt x="117602" y="185769"/>
                    <a:pt x="118865" y="152382"/>
                  </a:cubicBezTo>
                  <a:cubicBezTo>
                    <a:pt x="119406" y="139568"/>
                    <a:pt x="117060" y="127115"/>
                    <a:pt x="112909" y="114663"/>
                  </a:cubicBezTo>
                  <a:cubicBezTo>
                    <a:pt x="106773" y="96435"/>
                    <a:pt x="101720" y="77666"/>
                    <a:pt x="93599" y="60160"/>
                  </a:cubicBezTo>
                  <a:cubicBezTo>
                    <a:pt x="89989" y="52219"/>
                    <a:pt x="88545" y="43917"/>
                    <a:pt x="96306" y="37420"/>
                  </a:cubicBezTo>
                  <a:cubicBezTo>
                    <a:pt x="103525" y="31464"/>
                    <a:pt x="111646" y="38864"/>
                    <a:pt x="118323" y="41571"/>
                  </a:cubicBezTo>
                  <a:cubicBezTo>
                    <a:pt x="157486" y="56911"/>
                    <a:pt x="182031" y="86328"/>
                    <a:pt x="211087" y="114302"/>
                  </a:cubicBezTo>
                  <a:cubicBezTo>
                    <a:pt x="218486" y="121521"/>
                    <a:pt x="222457" y="130905"/>
                    <a:pt x="222276" y="141734"/>
                  </a:cubicBezTo>
                  <a:cubicBezTo>
                    <a:pt x="222096" y="150938"/>
                    <a:pt x="222817" y="160142"/>
                    <a:pt x="222817" y="169346"/>
                  </a:cubicBezTo>
                  <a:cubicBezTo>
                    <a:pt x="222817" y="195154"/>
                    <a:pt x="222637" y="217172"/>
                    <a:pt x="222276" y="242980"/>
                  </a:cubicBezTo>
                  <a:cubicBezTo>
                    <a:pt x="222096" y="256876"/>
                    <a:pt x="234007" y="268246"/>
                    <a:pt x="248084" y="268065"/>
                  </a:cubicBezTo>
                  <a:cubicBezTo>
                    <a:pt x="269741" y="267704"/>
                    <a:pt x="276779" y="251823"/>
                    <a:pt x="276599" y="229985"/>
                  </a:cubicBezTo>
                  <a:cubicBezTo>
                    <a:pt x="276599" y="203636"/>
                    <a:pt x="288690" y="101127"/>
                    <a:pt x="269019" y="81816"/>
                  </a:cubicBezTo>
                  <a:cubicBezTo>
                    <a:pt x="251874" y="65213"/>
                    <a:pt x="230398" y="43556"/>
                    <a:pt x="214155" y="26050"/>
                  </a:cubicBezTo>
                  <a:cubicBezTo>
                    <a:pt x="198634" y="9266"/>
                    <a:pt x="180767" y="2769"/>
                    <a:pt x="158028" y="403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2E4693B3-409F-8644-9F53-E2988E2C0C47}"/>
                </a:ext>
              </a:extLst>
            </p:cNvPr>
            <p:cNvSpPr/>
            <p:nvPr/>
          </p:nvSpPr>
          <p:spPr>
            <a:xfrm>
              <a:off x="8003948" y="579372"/>
              <a:ext cx="170245" cy="162753"/>
            </a:xfrm>
            <a:custGeom>
              <a:avLst/>
              <a:gdLst>
                <a:gd name="connsiteX0" fmla="*/ 158835 w 170245"/>
                <a:gd name="connsiteY0" fmla="*/ 117797 h 162753"/>
                <a:gd name="connsiteX1" fmla="*/ 70403 w 170245"/>
                <a:gd name="connsiteY1" fmla="*/ 1933 h 162753"/>
                <a:gd name="connsiteX2" fmla="*/ 3989 w 170245"/>
                <a:gd name="connsiteY2" fmla="*/ 53548 h 162753"/>
                <a:gd name="connsiteX3" fmla="*/ 86104 w 170245"/>
                <a:gd name="connsiteY3" fmla="*/ 162735 h 162753"/>
                <a:gd name="connsiteX4" fmla="*/ 158835 w 170245"/>
                <a:gd name="connsiteY4" fmla="*/ 117797 h 16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45" h="162753">
                  <a:moveTo>
                    <a:pt x="158835" y="117797"/>
                  </a:moveTo>
                  <a:cubicBezTo>
                    <a:pt x="195832" y="51383"/>
                    <a:pt x="136637" y="-11964"/>
                    <a:pt x="70403" y="1933"/>
                  </a:cubicBezTo>
                  <a:cubicBezTo>
                    <a:pt x="39362" y="8430"/>
                    <a:pt x="13193" y="23048"/>
                    <a:pt x="3989" y="53548"/>
                  </a:cubicBezTo>
                  <a:cubicBezTo>
                    <a:pt x="-12975" y="109134"/>
                    <a:pt x="26007" y="160028"/>
                    <a:pt x="86104" y="162735"/>
                  </a:cubicBezTo>
                  <a:cubicBezTo>
                    <a:pt x="118770" y="163457"/>
                    <a:pt x="143495" y="142883"/>
                    <a:pt x="158835" y="11779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E5147094-8AC0-624E-B2E4-F6E948B05752}"/>
                </a:ext>
              </a:extLst>
            </p:cNvPr>
            <p:cNvSpPr/>
            <p:nvPr/>
          </p:nvSpPr>
          <p:spPr>
            <a:xfrm>
              <a:off x="7747418" y="759849"/>
              <a:ext cx="205118" cy="167143"/>
            </a:xfrm>
            <a:custGeom>
              <a:avLst/>
              <a:gdLst>
                <a:gd name="connsiteX0" fmla="*/ 190134 w 205118"/>
                <a:gd name="connsiteY0" fmla="*/ 127720 h 167143"/>
                <a:gd name="connsiteX1" fmla="*/ 168297 w 205118"/>
                <a:gd name="connsiteY1" fmla="*/ 124652 h 167143"/>
                <a:gd name="connsiteX2" fmla="*/ 108018 w 205118"/>
                <a:gd name="connsiteY2" fmla="*/ 118336 h 167143"/>
                <a:gd name="connsiteX3" fmla="*/ 81489 w 205118"/>
                <a:gd name="connsiteY3" fmla="*/ 93250 h 167143"/>
                <a:gd name="connsiteX4" fmla="*/ 74631 w 205118"/>
                <a:gd name="connsiteY4" fmla="*/ 49756 h 167143"/>
                <a:gd name="connsiteX5" fmla="*/ 79504 w 205118"/>
                <a:gd name="connsiteY5" fmla="*/ 36220 h 167143"/>
                <a:gd name="connsiteX6" fmla="*/ 95927 w 205118"/>
                <a:gd name="connsiteY6" fmla="*/ 77549 h 167143"/>
                <a:gd name="connsiteX7" fmla="*/ 123720 w 205118"/>
                <a:gd name="connsiteY7" fmla="*/ 102995 h 167143"/>
                <a:gd name="connsiteX8" fmla="*/ 139240 w 205118"/>
                <a:gd name="connsiteY8" fmla="*/ 88557 h 167143"/>
                <a:gd name="connsiteX9" fmla="*/ 119749 w 205118"/>
                <a:gd name="connsiteY9" fmla="*/ 25933 h 167143"/>
                <a:gd name="connsiteX10" fmla="*/ 72285 w 205118"/>
                <a:gd name="connsiteY10" fmla="*/ 2471 h 167143"/>
                <a:gd name="connsiteX11" fmla="*/ 36731 w 205118"/>
                <a:gd name="connsiteY11" fmla="*/ 3374 h 167143"/>
                <a:gd name="connsiteX12" fmla="*/ 5148 w 205118"/>
                <a:gd name="connsiteY12" fmla="*/ 24309 h 167143"/>
                <a:gd name="connsiteX13" fmla="*/ 1719 w 205118"/>
                <a:gd name="connsiteY13" fmla="*/ 62028 h 167143"/>
                <a:gd name="connsiteX14" fmla="*/ 19586 w 205118"/>
                <a:gd name="connsiteY14" fmla="*/ 125555 h 167143"/>
                <a:gd name="connsiteX15" fmla="*/ 64524 w 205118"/>
                <a:gd name="connsiteY15" fmla="*/ 162371 h 167143"/>
                <a:gd name="connsiteX16" fmla="*/ 119569 w 205118"/>
                <a:gd name="connsiteY16" fmla="*/ 167063 h 167143"/>
                <a:gd name="connsiteX17" fmla="*/ 166311 w 205118"/>
                <a:gd name="connsiteY17" fmla="*/ 167063 h 167143"/>
                <a:gd name="connsiteX18" fmla="*/ 195007 w 205118"/>
                <a:gd name="connsiteY18" fmla="*/ 159484 h 167143"/>
                <a:gd name="connsiteX19" fmla="*/ 205113 w 205118"/>
                <a:gd name="connsiteY19" fmla="*/ 140895 h 167143"/>
                <a:gd name="connsiteX20" fmla="*/ 190134 w 205118"/>
                <a:gd name="connsiteY20" fmla="*/ 127720 h 1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18" h="167143">
                  <a:moveTo>
                    <a:pt x="190134" y="127720"/>
                  </a:moveTo>
                  <a:cubicBezTo>
                    <a:pt x="183096" y="126096"/>
                    <a:pt x="175696" y="125374"/>
                    <a:pt x="168297" y="124652"/>
                  </a:cubicBezTo>
                  <a:cubicBezTo>
                    <a:pt x="148264" y="122486"/>
                    <a:pt x="128051" y="120862"/>
                    <a:pt x="108018" y="118336"/>
                  </a:cubicBezTo>
                  <a:cubicBezTo>
                    <a:pt x="88888" y="115809"/>
                    <a:pt x="84918" y="112019"/>
                    <a:pt x="81489" y="93250"/>
                  </a:cubicBezTo>
                  <a:cubicBezTo>
                    <a:pt x="78782" y="78812"/>
                    <a:pt x="76977" y="64193"/>
                    <a:pt x="74631" y="49756"/>
                  </a:cubicBezTo>
                  <a:cubicBezTo>
                    <a:pt x="73728" y="44161"/>
                    <a:pt x="72465" y="37844"/>
                    <a:pt x="79504" y="36220"/>
                  </a:cubicBezTo>
                  <a:cubicBezTo>
                    <a:pt x="87986" y="34235"/>
                    <a:pt x="94303" y="67622"/>
                    <a:pt x="95927" y="77549"/>
                  </a:cubicBezTo>
                  <a:cubicBezTo>
                    <a:pt x="98454" y="93250"/>
                    <a:pt x="108018" y="100288"/>
                    <a:pt x="123720" y="102995"/>
                  </a:cubicBezTo>
                  <a:cubicBezTo>
                    <a:pt x="137436" y="105341"/>
                    <a:pt x="139962" y="99747"/>
                    <a:pt x="139240" y="88557"/>
                  </a:cubicBezTo>
                  <a:cubicBezTo>
                    <a:pt x="137796" y="66179"/>
                    <a:pt x="129675" y="45605"/>
                    <a:pt x="119749" y="25933"/>
                  </a:cubicBezTo>
                  <a:cubicBezTo>
                    <a:pt x="110184" y="6622"/>
                    <a:pt x="97010" y="-5469"/>
                    <a:pt x="72285" y="2471"/>
                  </a:cubicBezTo>
                  <a:cubicBezTo>
                    <a:pt x="61456" y="5900"/>
                    <a:pt x="48643" y="4096"/>
                    <a:pt x="36731" y="3374"/>
                  </a:cubicBezTo>
                  <a:cubicBezTo>
                    <a:pt x="20489" y="2291"/>
                    <a:pt x="10743" y="10051"/>
                    <a:pt x="5148" y="24309"/>
                  </a:cubicBezTo>
                  <a:cubicBezTo>
                    <a:pt x="276" y="36581"/>
                    <a:pt x="-1709" y="49214"/>
                    <a:pt x="1719" y="62028"/>
                  </a:cubicBezTo>
                  <a:cubicBezTo>
                    <a:pt x="7314" y="83324"/>
                    <a:pt x="14894" y="104078"/>
                    <a:pt x="19586" y="125555"/>
                  </a:cubicBezTo>
                  <a:cubicBezTo>
                    <a:pt x="25000" y="150640"/>
                    <a:pt x="41243" y="160566"/>
                    <a:pt x="64524" y="162371"/>
                  </a:cubicBezTo>
                  <a:cubicBezTo>
                    <a:pt x="82752" y="163815"/>
                    <a:pt x="119569" y="166522"/>
                    <a:pt x="119569" y="167063"/>
                  </a:cubicBezTo>
                  <a:cubicBezTo>
                    <a:pt x="135089" y="167063"/>
                    <a:pt x="150791" y="167244"/>
                    <a:pt x="166311" y="167063"/>
                  </a:cubicBezTo>
                  <a:cubicBezTo>
                    <a:pt x="176418" y="166883"/>
                    <a:pt x="186524" y="166161"/>
                    <a:pt x="195007" y="159484"/>
                  </a:cubicBezTo>
                  <a:cubicBezTo>
                    <a:pt x="201143" y="154611"/>
                    <a:pt x="205294" y="148655"/>
                    <a:pt x="205113" y="140895"/>
                  </a:cubicBezTo>
                  <a:cubicBezTo>
                    <a:pt x="205113" y="131330"/>
                    <a:pt x="197173" y="129344"/>
                    <a:pt x="190134" y="12772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E8A538AF-8384-4B41-95C3-E451FC8370B9}"/>
                </a:ext>
              </a:extLst>
            </p:cNvPr>
            <p:cNvSpPr/>
            <p:nvPr/>
          </p:nvSpPr>
          <p:spPr>
            <a:xfrm>
              <a:off x="7482039" y="556844"/>
              <a:ext cx="2526749" cy="762433"/>
            </a:xfrm>
            <a:custGeom>
              <a:avLst/>
              <a:gdLst>
                <a:gd name="connsiteX0" fmla="*/ 2488369 w 2526749"/>
                <a:gd name="connsiteY0" fmla="*/ 421323 h 762433"/>
                <a:gd name="connsiteX1" fmla="*/ 2428271 w 2526749"/>
                <a:gd name="connsiteY1" fmla="*/ 387755 h 762433"/>
                <a:gd name="connsiteX2" fmla="*/ 2256640 w 2526749"/>
                <a:gd name="connsiteY2" fmla="*/ 348772 h 762433"/>
                <a:gd name="connsiteX3" fmla="*/ 2211522 w 2526749"/>
                <a:gd name="connsiteY3" fmla="*/ 341914 h 762433"/>
                <a:gd name="connsiteX4" fmla="*/ 2208634 w 2526749"/>
                <a:gd name="connsiteY4" fmla="*/ 322062 h 762433"/>
                <a:gd name="connsiteX5" fmla="*/ 2192753 w 2526749"/>
                <a:gd name="connsiteY5" fmla="*/ 222441 h 762433"/>
                <a:gd name="connsiteX6" fmla="*/ 2203762 w 2526749"/>
                <a:gd name="connsiteY6" fmla="*/ 200062 h 762433"/>
                <a:gd name="connsiteX7" fmla="*/ 2212244 w 2526749"/>
                <a:gd name="connsiteY7" fmla="*/ 62000 h 762433"/>
                <a:gd name="connsiteX8" fmla="*/ 2066962 w 2526749"/>
                <a:gd name="connsiteY8" fmla="*/ 57307 h 762433"/>
                <a:gd name="connsiteX9" fmla="*/ 2068587 w 2526749"/>
                <a:gd name="connsiteY9" fmla="*/ 187068 h 762433"/>
                <a:gd name="connsiteX10" fmla="*/ 2097463 w 2526749"/>
                <a:gd name="connsiteY10" fmla="*/ 214319 h 762433"/>
                <a:gd name="connsiteX11" fmla="*/ 2011196 w 2526749"/>
                <a:gd name="connsiteY11" fmla="*/ 273695 h 762433"/>
                <a:gd name="connsiteX12" fmla="*/ 1979794 w 2526749"/>
                <a:gd name="connsiteY12" fmla="*/ 278207 h 762433"/>
                <a:gd name="connsiteX13" fmla="*/ 1949113 w 2526749"/>
                <a:gd name="connsiteY13" fmla="*/ 266296 h 762433"/>
                <a:gd name="connsiteX14" fmla="*/ 1882158 w 2526749"/>
                <a:gd name="connsiteY14" fmla="*/ 259257 h 762433"/>
                <a:gd name="connsiteX15" fmla="*/ 1860320 w 2526749"/>
                <a:gd name="connsiteY15" fmla="*/ 209627 h 762433"/>
                <a:gd name="connsiteX16" fmla="*/ 1914102 w 2526749"/>
                <a:gd name="connsiteY16" fmla="*/ 117766 h 762433"/>
                <a:gd name="connsiteX17" fmla="*/ 1885948 w 2526749"/>
                <a:gd name="connsiteY17" fmla="*/ 45576 h 762433"/>
                <a:gd name="connsiteX18" fmla="*/ 1746441 w 2526749"/>
                <a:gd name="connsiteY18" fmla="*/ 48464 h 762433"/>
                <a:gd name="connsiteX19" fmla="*/ 1763045 w 2526749"/>
                <a:gd name="connsiteY19" fmla="*/ 205657 h 762433"/>
                <a:gd name="connsiteX20" fmla="*/ 1789756 w 2526749"/>
                <a:gd name="connsiteY20" fmla="*/ 215222 h 762433"/>
                <a:gd name="connsiteX21" fmla="*/ 1687246 w 2526749"/>
                <a:gd name="connsiteY21" fmla="*/ 242112 h 762433"/>
                <a:gd name="connsiteX22" fmla="*/ 1659814 w 2526749"/>
                <a:gd name="connsiteY22" fmla="*/ 240308 h 762433"/>
                <a:gd name="connsiteX23" fmla="*/ 1555139 w 2526749"/>
                <a:gd name="connsiteY23" fmla="*/ 215944 h 762433"/>
                <a:gd name="connsiteX24" fmla="*/ 1516157 w 2526749"/>
                <a:gd name="connsiteY24" fmla="*/ 222982 h 762433"/>
                <a:gd name="connsiteX25" fmla="*/ 1462737 w 2526749"/>
                <a:gd name="connsiteY25" fmla="*/ 238683 h 762433"/>
                <a:gd name="connsiteX26" fmla="*/ 1145103 w 2526749"/>
                <a:gd name="connsiteY26" fmla="*/ 240488 h 762433"/>
                <a:gd name="connsiteX27" fmla="*/ 965713 w 2526749"/>
                <a:gd name="connsiteY27" fmla="*/ 243195 h 762433"/>
                <a:gd name="connsiteX28" fmla="*/ 939905 w 2526749"/>
                <a:gd name="connsiteY28" fmla="*/ 228577 h 762433"/>
                <a:gd name="connsiteX29" fmla="*/ 923842 w 2526749"/>
                <a:gd name="connsiteY29" fmla="*/ 214861 h 762433"/>
                <a:gd name="connsiteX30" fmla="*/ 883597 w 2526749"/>
                <a:gd name="connsiteY30" fmla="*/ 212876 h 762433"/>
                <a:gd name="connsiteX31" fmla="*/ 802925 w 2526749"/>
                <a:gd name="connsiteY31" fmla="*/ 226952 h 762433"/>
                <a:gd name="connsiteX32" fmla="*/ 668111 w 2526749"/>
                <a:gd name="connsiteY32" fmla="*/ 180751 h 762433"/>
                <a:gd name="connsiteX33" fmla="*/ 692295 w 2526749"/>
                <a:gd name="connsiteY33" fmla="*/ 151334 h 762433"/>
                <a:gd name="connsiteX34" fmla="*/ 675691 w 2526749"/>
                <a:gd name="connsiteY34" fmla="*/ 30778 h 762433"/>
                <a:gd name="connsiteX35" fmla="*/ 600253 w 2526749"/>
                <a:gd name="connsiteY35" fmla="*/ 8038 h 762433"/>
                <a:gd name="connsiteX36" fmla="*/ 514167 w 2526749"/>
                <a:gd name="connsiteY36" fmla="*/ 64346 h 762433"/>
                <a:gd name="connsiteX37" fmla="*/ 539614 w 2526749"/>
                <a:gd name="connsiteY37" fmla="*/ 172630 h 762433"/>
                <a:gd name="connsiteX38" fmla="*/ 579679 w 2526749"/>
                <a:gd name="connsiteY38" fmla="*/ 198257 h 762433"/>
                <a:gd name="connsiteX39" fmla="*/ 564700 w 2526749"/>
                <a:gd name="connsiteY39" fmla="*/ 226231 h 762433"/>
                <a:gd name="connsiteX40" fmla="*/ 559466 w 2526749"/>
                <a:gd name="connsiteY40" fmla="*/ 257633 h 762433"/>
                <a:gd name="connsiteX41" fmla="*/ 519220 w 2526749"/>
                <a:gd name="connsiteY41" fmla="*/ 262686 h 762433"/>
                <a:gd name="connsiteX42" fmla="*/ 425735 w 2526749"/>
                <a:gd name="connsiteY42" fmla="*/ 230742 h 762433"/>
                <a:gd name="connsiteX43" fmla="*/ 388016 w 2526749"/>
                <a:gd name="connsiteY43" fmla="*/ 195550 h 762433"/>
                <a:gd name="connsiteX44" fmla="*/ 399566 w 2526749"/>
                <a:gd name="connsiteY44" fmla="*/ 174435 h 762433"/>
                <a:gd name="connsiteX45" fmla="*/ 406605 w 2526749"/>
                <a:gd name="connsiteY45" fmla="*/ 44674 h 762433"/>
                <a:gd name="connsiteX46" fmla="*/ 299765 w 2526749"/>
                <a:gd name="connsiteY46" fmla="*/ 2263 h 762433"/>
                <a:gd name="connsiteX47" fmla="*/ 215664 w 2526749"/>
                <a:gd name="connsiteY47" fmla="*/ 117946 h 762433"/>
                <a:gd name="connsiteX48" fmla="*/ 270167 w 2526749"/>
                <a:gd name="connsiteY48" fmla="*/ 197716 h 762433"/>
                <a:gd name="connsiteX49" fmla="*/ 239306 w 2526749"/>
                <a:gd name="connsiteY49" fmla="*/ 268822 h 762433"/>
                <a:gd name="connsiteX50" fmla="*/ 225770 w 2526749"/>
                <a:gd name="connsiteY50" fmla="*/ 403095 h 762433"/>
                <a:gd name="connsiteX51" fmla="*/ 201948 w 2526749"/>
                <a:gd name="connsiteY51" fmla="*/ 441175 h 762433"/>
                <a:gd name="connsiteX52" fmla="*/ 89332 w 2526749"/>
                <a:gd name="connsiteY52" fmla="*/ 499829 h 762433"/>
                <a:gd name="connsiteX53" fmla="*/ 3968 w 2526749"/>
                <a:gd name="connsiteY53" fmla="*/ 600894 h 762433"/>
                <a:gd name="connsiteX54" fmla="*/ 21654 w 2526749"/>
                <a:gd name="connsiteY54" fmla="*/ 662075 h 762433"/>
                <a:gd name="connsiteX55" fmla="*/ 48726 w 2526749"/>
                <a:gd name="connsiteY55" fmla="*/ 675610 h 762433"/>
                <a:gd name="connsiteX56" fmla="*/ 178847 w 2526749"/>
                <a:gd name="connsiteY56" fmla="*/ 698350 h 762433"/>
                <a:gd name="connsiteX57" fmla="*/ 344161 w 2526749"/>
                <a:gd name="connsiteY57" fmla="*/ 725421 h 762433"/>
                <a:gd name="connsiteX58" fmla="*/ 407507 w 2526749"/>
                <a:gd name="connsiteY58" fmla="*/ 758087 h 762433"/>
                <a:gd name="connsiteX59" fmla="*/ 390904 w 2526749"/>
                <a:gd name="connsiteY59" fmla="*/ 734986 h 762433"/>
                <a:gd name="connsiteX60" fmla="*/ 297058 w 2526749"/>
                <a:gd name="connsiteY60" fmla="*/ 697086 h 762433"/>
                <a:gd name="connsiteX61" fmla="*/ 105033 w 2526749"/>
                <a:gd name="connsiteY61" fmla="*/ 675971 h 762433"/>
                <a:gd name="connsiteX62" fmla="*/ 37897 w 2526749"/>
                <a:gd name="connsiteY62" fmla="*/ 652690 h 762433"/>
                <a:gd name="connsiteX63" fmla="*/ 21474 w 2526749"/>
                <a:gd name="connsiteY63" fmla="*/ 605225 h 762433"/>
                <a:gd name="connsiteX64" fmla="*/ 98356 w 2526749"/>
                <a:gd name="connsiteY64" fmla="*/ 510116 h 762433"/>
                <a:gd name="connsiteX65" fmla="*/ 216025 w 2526749"/>
                <a:gd name="connsiteY65" fmla="*/ 449657 h 762433"/>
                <a:gd name="connsiteX66" fmla="*/ 234072 w 2526749"/>
                <a:gd name="connsiteY66" fmla="*/ 454891 h 762433"/>
                <a:gd name="connsiteX67" fmla="*/ 266377 w 2526749"/>
                <a:gd name="connsiteY67" fmla="*/ 496039 h 762433"/>
                <a:gd name="connsiteX68" fmla="*/ 277205 w 2526749"/>
                <a:gd name="connsiteY68" fmla="*/ 554873 h 762433"/>
                <a:gd name="connsiteX69" fmla="*/ 259880 w 2526749"/>
                <a:gd name="connsiteY69" fmla="*/ 602699 h 762433"/>
                <a:gd name="connsiteX70" fmla="*/ 298682 w 2526749"/>
                <a:gd name="connsiteY70" fmla="*/ 661894 h 762433"/>
                <a:gd name="connsiteX71" fmla="*/ 348853 w 2526749"/>
                <a:gd name="connsiteY71" fmla="*/ 625258 h 762433"/>
                <a:gd name="connsiteX72" fmla="*/ 380797 w 2526749"/>
                <a:gd name="connsiteY72" fmla="*/ 508311 h 762433"/>
                <a:gd name="connsiteX73" fmla="*/ 363833 w 2526749"/>
                <a:gd name="connsiteY73" fmla="*/ 435761 h 762433"/>
                <a:gd name="connsiteX74" fmla="*/ 436925 w 2526749"/>
                <a:gd name="connsiteY74" fmla="*/ 492971 h 762433"/>
                <a:gd name="connsiteX75" fmla="*/ 455152 w 2526749"/>
                <a:gd name="connsiteY75" fmla="*/ 534299 h 762433"/>
                <a:gd name="connsiteX76" fmla="*/ 453708 w 2526749"/>
                <a:gd name="connsiteY76" fmla="*/ 619844 h 762433"/>
                <a:gd name="connsiteX77" fmla="*/ 494135 w 2526749"/>
                <a:gd name="connsiteY77" fmla="*/ 656841 h 762433"/>
                <a:gd name="connsiteX78" fmla="*/ 535824 w 2526749"/>
                <a:gd name="connsiteY78" fmla="*/ 620205 h 762433"/>
                <a:gd name="connsiteX79" fmla="*/ 540336 w 2526749"/>
                <a:gd name="connsiteY79" fmla="*/ 488820 h 762433"/>
                <a:gd name="connsiteX80" fmla="*/ 521206 w 2526749"/>
                <a:gd name="connsiteY80" fmla="*/ 444062 h 762433"/>
                <a:gd name="connsiteX81" fmla="*/ 463454 w 2526749"/>
                <a:gd name="connsiteY81" fmla="*/ 383604 h 762433"/>
                <a:gd name="connsiteX82" fmla="*/ 487457 w 2526749"/>
                <a:gd name="connsiteY82" fmla="*/ 352923 h 762433"/>
                <a:gd name="connsiteX83" fmla="*/ 505505 w 2526749"/>
                <a:gd name="connsiteY83" fmla="*/ 336861 h 762433"/>
                <a:gd name="connsiteX84" fmla="*/ 561993 w 2526749"/>
                <a:gd name="connsiteY84" fmla="*/ 324950 h 762433"/>
                <a:gd name="connsiteX85" fmla="*/ 585996 w 2526749"/>
                <a:gd name="connsiteY85" fmla="*/ 336320 h 762433"/>
                <a:gd name="connsiteX86" fmla="*/ 630573 w 2526749"/>
                <a:gd name="connsiteY86" fmla="*/ 421864 h 762433"/>
                <a:gd name="connsiteX87" fmla="*/ 700957 w 2526749"/>
                <a:gd name="connsiteY87" fmla="*/ 479435 h 762433"/>
                <a:gd name="connsiteX88" fmla="*/ 737233 w 2526749"/>
                <a:gd name="connsiteY88" fmla="*/ 527983 h 762433"/>
                <a:gd name="connsiteX89" fmla="*/ 742828 w 2526749"/>
                <a:gd name="connsiteY89" fmla="*/ 616234 h 762433"/>
                <a:gd name="connsiteX90" fmla="*/ 804008 w 2526749"/>
                <a:gd name="connsiteY90" fmla="*/ 663699 h 762433"/>
                <a:gd name="connsiteX91" fmla="*/ 827109 w 2526749"/>
                <a:gd name="connsiteY91" fmla="*/ 640598 h 762433"/>
                <a:gd name="connsiteX92" fmla="*/ 829635 w 2526749"/>
                <a:gd name="connsiteY92" fmla="*/ 602157 h 762433"/>
                <a:gd name="connsiteX93" fmla="*/ 829816 w 2526749"/>
                <a:gd name="connsiteY93" fmla="*/ 520222 h 762433"/>
                <a:gd name="connsiteX94" fmla="*/ 848043 w 2526749"/>
                <a:gd name="connsiteY94" fmla="*/ 563356 h 762433"/>
                <a:gd name="connsiteX95" fmla="*/ 874212 w 2526749"/>
                <a:gd name="connsiteY95" fmla="*/ 635906 h 762433"/>
                <a:gd name="connsiteX96" fmla="*/ 931061 w 2526749"/>
                <a:gd name="connsiteY96" fmla="*/ 661172 h 762433"/>
                <a:gd name="connsiteX97" fmla="*/ 954162 w 2526749"/>
                <a:gd name="connsiteY97" fmla="*/ 615873 h 762433"/>
                <a:gd name="connsiteX98" fmla="*/ 950192 w 2526749"/>
                <a:gd name="connsiteY98" fmla="*/ 577432 h 762433"/>
                <a:gd name="connsiteX99" fmla="*/ 914097 w 2526749"/>
                <a:gd name="connsiteY99" fmla="*/ 461568 h 762433"/>
                <a:gd name="connsiteX100" fmla="*/ 888650 w 2526749"/>
                <a:gd name="connsiteY100" fmla="*/ 434136 h 762433"/>
                <a:gd name="connsiteX101" fmla="*/ 780727 w 2526749"/>
                <a:gd name="connsiteY101" fmla="*/ 383423 h 762433"/>
                <a:gd name="connsiteX102" fmla="*/ 751851 w 2526749"/>
                <a:gd name="connsiteY102" fmla="*/ 326033 h 762433"/>
                <a:gd name="connsiteX103" fmla="*/ 751310 w 2526749"/>
                <a:gd name="connsiteY103" fmla="*/ 311234 h 762433"/>
                <a:gd name="connsiteX104" fmla="*/ 793360 w 2526749"/>
                <a:gd name="connsiteY104" fmla="*/ 317911 h 762433"/>
                <a:gd name="connsiteX105" fmla="*/ 928715 w 2526749"/>
                <a:gd name="connsiteY105" fmla="*/ 270447 h 762433"/>
                <a:gd name="connsiteX106" fmla="*/ 951635 w 2526749"/>
                <a:gd name="connsiteY106" fmla="*/ 256550 h 762433"/>
                <a:gd name="connsiteX107" fmla="*/ 973653 w 2526749"/>
                <a:gd name="connsiteY107" fmla="*/ 258174 h 762433"/>
                <a:gd name="connsiteX108" fmla="*/ 1169648 w 2526749"/>
                <a:gd name="connsiteY108" fmla="*/ 254745 h 762433"/>
                <a:gd name="connsiteX109" fmla="*/ 1476272 w 2526749"/>
                <a:gd name="connsiteY109" fmla="*/ 252580 h 762433"/>
                <a:gd name="connsiteX110" fmla="*/ 1509841 w 2526749"/>
                <a:gd name="connsiteY110" fmla="*/ 270086 h 762433"/>
                <a:gd name="connsiteX111" fmla="*/ 1527888 w 2526749"/>
                <a:gd name="connsiteY111" fmla="*/ 284524 h 762433"/>
                <a:gd name="connsiteX112" fmla="*/ 1630036 w 2526749"/>
                <a:gd name="connsiteY112" fmla="*/ 324047 h 762433"/>
                <a:gd name="connsiteX113" fmla="*/ 1725507 w 2526749"/>
                <a:gd name="connsiteY113" fmla="*/ 318453 h 762433"/>
                <a:gd name="connsiteX114" fmla="*/ 1690134 w 2526749"/>
                <a:gd name="connsiteY114" fmla="*/ 379092 h 762433"/>
                <a:gd name="connsiteX115" fmla="*/ 1553695 w 2526749"/>
                <a:gd name="connsiteY115" fmla="*/ 457056 h 762433"/>
                <a:gd name="connsiteX116" fmla="*/ 1491071 w 2526749"/>
                <a:gd name="connsiteY116" fmla="*/ 602338 h 762433"/>
                <a:gd name="connsiteX117" fmla="*/ 1516157 w 2526749"/>
                <a:gd name="connsiteY117" fmla="*/ 653773 h 762433"/>
                <a:gd name="connsiteX118" fmla="*/ 1570660 w 2526749"/>
                <a:gd name="connsiteY118" fmla="*/ 634282 h 762433"/>
                <a:gd name="connsiteX119" fmla="*/ 1593039 w 2526749"/>
                <a:gd name="connsiteY119" fmla="*/ 590066 h 762433"/>
                <a:gd name="connsiteX120" fmla="*/ 1627149 w 2526749"/>
                <a:gd name="connsiteY120" fmla="*/ 529968 h 762433"/>
                <a:gd name="connsiteX121" fmla="*/ 1617042 w 2526749"/>
                <a:gd name="connsiteY121" fmla="*/ 633921 h 762433"/>
                <a:gd name="connsiteX122" fmla="*/ 1654220 w 2526749"/>
                <a:gd name="connsiteY122" fmla="*/ 670557 h 762433"/>
                <a:gd name="connsiteX123" fmla="*/ 1699338 w 2526749"/>
                <a:gd name="connsiteY123" fmla="*/ 644027 h 762433"/>
                <a:gd name="connsiteX124" fmla="*/ 1714137 w 2526749"/>
                <a:gd name="connsiteY124" fmla="*/ 545850 h 762433"/>
                <a:gd name="connsiteX125" fmla="*/ 1719551 w 2526749"/>
                <a:gd name="connsiteY125" fmla="*/ 516071 h 762433"/>
                <a:gd name="connsiteX126" fmla="*/ 1750232 w 2526749"/>
                <a:gd name="connsiteY126" fmla="*/ 486474 h 762433"/>
                <a:gd name="connsiteX127" fmla="*/ 1813217 w 2526749"/>
                <a:gd name="connsiteY127" fmla="*/ 445867 h 762433"/>
                <a:gd name="connsiteX128" fmla="*/ 1864291 w 2526749"/>
                <a:gd name="connsiteY128" fmla="*/ 336139 h 762433"/>
                <a:gd name="connsiteX129" fmla="*/ 1875481 w 2526749"/>
                <a:gd name="connsiteY129" fmla="*/ 317550 h 762433"/>
                <a:gd name="connsiteX130" fmla="*/ 1967522 w 2526749"/>
                <a:gd name="connsiteY130" fmla="*/ 366098 h 762433"/>
                <a:gd name="connsiteX131" fmla="*/ 2013001 w 2526749"/>
                <a:gd name="connsiteY131" fmla="*/ 370068 h 762433"/>
                <a:gd name="connsiteX132" fmla="*/ 2070753 w 2526749"/>
                <a:gd name="connsiteY132" fmla="*/ 348953 h 762433"/>
                <a:gd name="connsiteX133" fmla="*/ 2056495 w 2526749"/>
                <a:gd name="connsiteY133" fmla="*/ 384326 h 762433"/>
                <a:gd name="connsiteX134" fmla="*/ 1995496 w 2526749"/>
                <a:gd name="connsiteY134" fmla="*/ 435580 h 762433"/>
                <a:gd name="connsiteX135" fmla="*/ 1970590 w 2526749"/>
                <a:gd name="connsiteY135" fmla="*/ 460125 h 762433"/>
                <a:gd name="connsiteX136" fmla="*/ 1906341 w 2526749"/>
                <a:gd name="connsiteY136" fmla="*/ 606128 h 762433"/>
                <a:gd name="connsiteX137" fmla="*/ 1902552 w 2526749"/>
                <a:gd name="connsiteY137" fmla="*/ 627785 h 762433"/>
                <a:gd name="connsiteX138" fmla="*/ 1909590 w 2526749"/>
                <a:gd name="connsiteY138" fmla="*/ 650524 h 762433"/>
                <a:gd name="connsiteX139" fmla="*/ 1978711 w 2526749"/>
                <a:gd name="connsiteY139" fmla="*/ 655938 h 762433"/>
                <a:gd name="connsiteX140" fmla="*/ 2003797 w 2526749"/>
                <a:gd name="connsiteY140" fmla="*/ 615332 h 762433"/>
                <a:gd name="connsiteX141" fmla="*/ 2046931 w 2526749"/>
                <a:gd name="connsiteY141" fmla="*/ 541699 h 762433"/>
                <a:gd name="connsiteX142" fmla="*/ 2076347 w 2526749"/>
                <a:gd name="connsiteY142" fmla="*/ 514808 h 762433"/>
                <a:gd name="connsiteX143" fmla="*/ 2088800 w 2526749"/>
                <a:gd name="connsiteY143" fmla="*/ 557400 h 762433"/>
                <a:gd name="connsiteX144" fmla="*/ 2191129 w 2526749"/>
                <a:gd name="connsiteY144" fmla="*/ 645290 h 762433"/>
                <a:gd name="connsiteX145" fmla="*/ 2257362 w 2526749"/>
                <a:gd name="connsiteY145" fmla="*/ 637891 h 762433"/>
                <a:gd name="connsiteX146" fmla="*/ 2241300 w 2526749"/>
                <a:gd name="connsiteY146" fmla="*/ 575628 h 762433"/>
                <a:gd name="connsiteX147" fmla="*/ 2192392 w 2526749"/>
                <a:gd name="connsiteY147" fmla="*/ 533758 h 762433"/>
                <a:gd name="connsiteX148" fmla="*/ 2170013 w 2526749"/>
                <a:gd name="connsiteY148" fmla="*/ 479796 h 762433"/>
                <a:gd name="connsiteX149" fmla="*/ 2177954 w 2526749"/>
                <a:gd name="connsiteY149" fmla="*/ 450740 h 762433"/>
                <a:gd name="connsiteX150" fmla="*/ 2204845 w 2526749"/>
                <a:gd name="connsiteY150" fmla="*/ 375663 h 762433"/>
                <a:gd name="connsiteX151" fmla="*/ 2208996 w 2526749"/>
                <a:gd name="connsiteY151" fmla="*/ 359601 h 762433"/>
                <a:gd name="connsiteX152" fmla="*/ 2455342 w 2526749"/>
                <a:gd name="connsiteY152" fmla="*/ 418977 h 762433"/>
                <a:gd name="connsiteX153" fmla="*/ 2491618 w 2526749"/>
                <a:gd name="connsiteY153" fmla="*/ 444062 h 762433"/>
                <a:gd name="connsiteX154" fmla="*/ 2502085 w 2526749"/>
                <a:gd name="connsiteY154" fmla="*/ 526539 h 762433"/>
                <a:gd name="connsiteX155" fmla="*/ 2470502 w 2526749"/>
                <a:gd name="connsiteY155" fmla="*/ 557039 h 762433"/>
                <a:gd name="connsiteX156" fmla="*/ 2415097 w 2526749"/>
                <a:gd name="connsiteY156" fmla="*/ 581403 h 762433"/>
                <a:gd name="connsiteX157" fmla="*/ 2346877 w 2526749"/>
                <a:gd name="connsiteY157" fmla="*/ 603782 h 762433"/>
                <a:gd name="connsiteX158" fmla="*/ 2311144 w 2526749"/>
                <a:gd name="connsiteY158" fmla="*/ 686619 h 762433"/>
                <a:gd name="connsiteX159" fmla="*/ 2312949 w 2526749"/>
                <a:gd name="connsiteY159" fmla="*/ 691853 h 762433"/>
                <a:gd name="connsiteX160" fmla="*/ 2297428 w 2526749"/>
                <a:gd name="connsiteY160" fmla="*/ 736610 h 762433"/>
                <a:gd name="connsiteX161" fmla="*/ 2223434 w 2526749"/>
                <a:gd name="connsiteY161" fmla="*/ 751229 h 762433"/>
                <a:gd name="connsiteX162" fmla="*/ 2052164 w 2526749"/>
                <a:gd name="connsiteY162" fmla="*/ 721811 h 762433"/>
                <a:gd name="connsiteX163" fmla="*/ 1917711 w 2526749"/>
                <a:gd name="connsiteY163" fmla="*/ 709900 h 762433"/>
                <a:gd name="connsiteX164" fmla="*/ 1837039 w 2526749"/>
                <a:gd name="connsiteY164" fmla="*/ 732459 h 762433"/>
                <a:gd name="connsiteX165" fmla="*/ 1850936 w 2526749"/>
                <a:gd name="connsiteY165" fmla="*/ 731918 h 762433"/>
                <a:gd name="connsiteX166" fmla="*/ 1913019 w 2526749"/>
                <a:gd name="connsiteY166" fmla="*/ 719646 h 762433"/>
                <a:gd name="connsiteX167" fmla="*/ 1998382 w 2526749"/>
                <a:gd name="connsiteY167" fmla="*/ 724879 h 762433"/>
                <a:gd name="connsiteX168" fmla="*/ 2148176 w 2526749"/>
                <a:gd name="connsiteY168" fmla="*/ 748341 h 762433"/>
                <a:gd name="connsiteX169" fmla="*/ 2246534 w 2526749"/>
                <a:gd name="connsiteY169" fmla="*/ 762057 h 762433"/>
                <a:gd name="connsiteX170" fmla="*/ 2304647 w 2526749"/>
                <a:gd name="connsiteY170" fmla="*/ 748341 h 762433"/>
                <a:gd name="connsiteX171" fmla="*/ 2328108 w 2526749"/>
                <a:gd name="connsiteY171" fmla="*/ 682829 h 762433"/>
                <a:gd name="connsiteX172" fmla="*/ 2322694 w 2526749"/>
                <a:gd name="connsiteY172" fmla="*/ 667128 h 762433"/>
                <a:gd name="connsiteX173" fmla="*/ 2338034 w 2526749"/>
                <a:gd name="connsiteY173" fmla="*/ 627424 h 762433"/>
                <a:gd name="connsiteX174" fmla="*/ 2380446 w 2526749"/>
                <a:gd name="connsiteY174" fmla="*/ 607572 h 762433"/>
                <a:gd name="connsiteX175" fmla="*/ 2484218 w 2526749"/>
                <a:gd name="connsiteY175" fmla="*/ 563356 h 762433"/>
                <a:gd name="connsiteX176" fmla="*/ 2488369 w 2526749"/>
                <a:gd name="connsiteY176" fmla="*/ 421323 h 762433"/>
                <a:gd name="connsiteX177" fmla="*/ 527342 w 2526749"/>
                <a:gd name="connsiteY177" fmla="*/ 279831 h 762433"/>
                <a:gd name="connsiteX178" fmla="*/ 436925 w 2526749"/>
                <a:gd name="connsiteY178" fmla="*/ 310331 h 762433"/>
                <a:gd name="connsiteX179" fmla="*/ 421223 w 2526749"/>
                <a:gd name="connsiteY179" fmla="*/ 298240 h 762433"/>
                <a:gd name="connsiteX180" fmla="*/ 411838 w 2526749"/>
                <a:gd name="connsiteY180" fmla="*/ 238683 h 762433"/>
                <a:gd name="connsiteX181" fmla="*/ 527342 w 2526749"/>
                <a:gd name="connsiteY181" fmla="*/ 279831 h 762433"/>
                <a:gd name="connsiteX182" fmla="*/ 229199 w 2526749"/>
                <a:gd name="connsiteY182" fmla="*/ 97011 h 762433"/>
                <a:gd name="connsiteX183" fmla="*/ 362028 w 2526749"/>
                <a:gd name="connsiteY183" fmla="*/ 23198 h 762433"/>
                <a:gd name="connsiteX184" fmla="*/ 408229 w 2526749"/>
                <a:gd name="connsiteY184" fmla="*/ 103328 h 762433"/>
                <a:gd name="connsiteX185" fmla="*/ 318714 w 2526749"/>
                <a:gd name="connsiteY185" fmla="*/ 192843 h 762433"/>
                <a:gd name="connsiteX186" fmla="*/ 229199 w 2526749"/>
                <a:gd name="connsiteY186" fmla="*/ 97011 h 762433"/>
                <a:gd name="connsiteX187" fmla="*/ 253383 w 2526749"/>
                <a:gd name="connsiteY187" fmla="*/ 275319 h 762433"/>
                <a:gd name="connsiteX188" fmla="*/ 296877 w 2526749"/>
                <a:gd name="connsiteY188" fmla="*/ 372775 h 762433"/>
                <a:gd name="connsiteX189" fmla="*/ 245442 w 2526749"/>
                <a:gd name="connsiteY189" fmla="*/ 412840 h 762433"/>
                <a:gd name="connsiteX190" fmla="*/ 253383 w 2526749"/>
                <a:gd name="connsiteY190" fmla="*/ 275319 h 762433"/>
                <a:gd name="connsiteX191" fmla="*/ 516152 w 2526749"/>
                <a:gd name="connsiteY191" fmla="*/ 458320 h 762433"/>
                <a:gd name="connsiteX192" fmla="*/ 523732 w 2526749"/>
                <a:gd name="connsiteY192" fmla="*/ 606489 h 762433"/>
                <a:gd name="connsiteX193" fmla="*/ 495217 w 2526749"/>
                <a:gd name="connsiteY193" fmla="*/ 644569 h 762433"/>
                <a:gd name="connsiteX194" fmla="*/ 469410 w 2526749"/>
                <a:gd name="connsiteY194" fmla="*/ 619483 h 762433"/>
                <a:gd name="connsiteX195" fmla="*/ 469951 w 2526749"/>
                <a:gd name="connsiteY195" fmla="*/ 545850 h 762433"/>
                <a:gd name="connsiteX196" fmla="*/ 469410 w 2526749"/>
                <a:gd name="connsiteY196" fmla="*/ 518237 h 762433"/>
                <a:gd name="connsiteX197" fmla="*/ 458220 w 2526749"/>
                <a:gd name="connsiteY197" fmla="*/ 490805 h 762433"/>
                <a:gd name="connsiteX198" fmla="*/ 365457 w 2526749"/>
                <a:gd name="connsiteY198" fmla="*/ 418074 h 762433"/>
                <a:gd name="connsiteX199" fmla="*/ 343439 w 2526749"/>
                <a:gd name="connsiteY199" fmla="*/ 413923 h 762433"/>
                <a:gd name="connsiteX200" fmla="*/ 340732 w 2526749"/>
                <a:gd name="connsiteY200" fmla="*/ 436663 h 762433"/>
                <a:gd name="connsiteX201" fmla="*/ 360043 w 2526749"/>
                <a:gd name="connsiteY201" fmla="*/ 491166 h 762433"/>
                <a:gd name="connsiteX202" fmla="*/ 365998 w 2526749"/>
                <a:gd name="connsiteY202" fmla="*/ 528885 h 762433"/>
                <a:gd name="connsiteX203" fmla="*/ 327738 w 2526749"/>
                <a:gd name="connsiteY203" fmla="*/ 633379 h 762433"/>
                <a:gd name="connsiteX204" fmla="*/ 277386 w 2526749"/>
                <a:gd name="connsiteY204" fmla="*/ 640418 h 762433"/>
                <a:gd name="connsiteX205" fmla="*/ 271791 w 2526749"/>
                <a:gd name="connsiteY205" fmla="*/ 615332 h 762433"/>
                <a:gd name="connsiteX206" fmla="*/ 289297 w 2526749"/>
                <a:gd name="connsiteY206" fmla="*/ 562995 h 762433"/>
                <a:gd name="connsiteX207" fmla="*/ 276122 w 2526749"/>
                <a:gd name="connsiteY207" fmla="*/ 484127 h 762433"/>
                <a:gd name="connsiteX208" fmla="*/ 250315 w 2526749"/>
                <a:gd name="connsiteY208" fmla="*/ 448394 h 762433"/>
                <a:gd name="connsiteX209" fmla="*/ 255909 w 2526749"/>
                <a:gd name="connsiteY209" fmla="*/ 425113 h 762433"/>
                <a:gd name="connsiteX210" fmla="*/ 312939 w 2526749"/>
                <a:gd name="connsiteY210" fmla="*/ 381799 h 762433"/>
                <a:gd name="connsiteX211" fmla="*/ 341815 w 2526749"/>
                <a:gd name="connsiteY211" fmla="*/ 377829 h 762433"/>
                <a:gd name="connsiteX212" fmla="*/ 405161 w 2526749"/>
                <a:gd name="connsiteY212" fmla="*/ 380536 h 762433"/>
                <a:gd name="connsiteX213" fmla="*/ 461108 w 2526749"/>
                <a:gd name="connsiteY213" fmla="*/ 402373 h 762433"/>
                <a:gd name="connsiteX214" fmla="*/ 516152 w 2526749"/>
                <a:gd name="connsiteY214" fmla="*/ 458320 h 762433"/>
                <a:gd name="connsiteX215" fmla="*/ 460747 w 2526749"/>
                <a:gd name="connsiteY215" fmla="*/ 362308 h 762433"/>
                <a:gd name="connsiteX216" fmla="*/ 432051 w 2526749"/>
                <a:gd name="connsiteY216" fmla="*/ 369888 h 762433"/>
                <a:gd name="connsiteX217" fmla="*/ 385309 w 2526749"/>
                <a:gd name="connsiteY217" fmla="*/ 369888 h 762433"/>
                <a:gd name="connsiteX218" fmla="*/ 330264 w 2526749"/>
                <a:gd name="connsiteY218" fmla="*/ 365195 h 762433"/>
                <a:gd name="connsiteX219" fmla="*/ 285327 w 2526749"/>
                <a:gd name="connsiteY219" fmla="*/ 328379 h 762433"/>
                <a:gd name="connsiteX220" fmla="*/ 267460 w 2526749"/>
                <a:gd name="connsiteY220" fmla="*/ 264852 h 762433"/>
                <a:gd name="connsiteX221" fmla="*/ 270889 w 2526749"/>
                <a:gd name="connsiteY221" fmla="*/ 227133 h 762433"/>
                <a:gd name="connsiteX222" fmla="*/ 302472 w 2526749"/>
                <a:gd name="connsiteY222" fmla="*/ 206198 h 762433"/>
                <a:gd name="connsiteX223" fmla="*/ 338025 w 2526749"/>
                <a:gd name="connsiteY223" fmla="*/ 205296 h 762433"/>
                <a:gd name="connsiteX224" fmla="*/ 385490 w 2526749"/>
                <a:gd name="connsiteY224" fmla="*/ 228757 h 762433"/>
                <a:gd name="connsiteX225" fmla="*/ 404980 w 2526749"/>
                <a:gd name="connsiteY225" fmla="*/ 291382 h 762433"/>
                <a:gd name="connsiteX226" fmla="*/ 389460 w 2526749"/>
                <a:gd name="connsiteY226" fmla="*/ 305820 h 762433"/>
                <a:gd name="connsiteX227" fmla="*/ 361667 w 2526749"/>
                <a:gd name="connsiteY227" fmla="*/ 280373 h 762433"/>
                <a:gd name="connsiteX228" fmla="*/ 345244 w 2526749"/>
                <a:gd name="connsiteY228" fmla="*/ 239044 h 762433"/>
                <a:gd name="connsiteX229" fmla="*/ 340371 w 2526749"/>
                <a:gd name="connsiteY229" fmla="*/ 252580 h 762433"/>
                <a:gd name="connsiteX230" fmla="*/ 347229 w 2526749"/>
                <a:gd name="connsiteY230" fmla="*/ 296074 h 762433"/>
                <a:gd name="connsiteX231" fmla="*/ 373759 w 2526749"/>
                <a:gd name="connsiteY231" fmla="*/ 321160 h 762433"/>
                <a:gd name="connsiteX232" fmla="*/ 434037 w 2526749"/>
                <a:gd name="connsiteY232" fmla="*/ 327476 h 762433"/>
                <a:gd name="connsiteX233" fmla="*/ 455874 w 2526749"/>
                <a:gd name="connsiteY233" fmla="*/ 330544 h 762433"/>
                <a:gd name="connsiteX234" fmla="*/ 471215 w 2526749"/>
                <a:gd name="connsiteY234" fmla="*/ 343539 h 762433"/>
                <a:gd name="connsiteX235" fmla="*/ 460747 w 2526749"/>
                <a:gd name="connsiteY235" fmla="*/ 362308 h 762433"/>
                <a:gd name="connsiteX236" fmla="*/ 562534 w 2526749"/>
                <a:gd name="connsiteY236" fmla="*/ 301127 h 762433"/>
                <a:gd name="connsiteX237" fmla="*/ 550984 w 2526749"/>
                <a:gd name="connsiteY237" fmla="*/ 315565 h 762433"/>
                <a:gd name="connsiteX238" fmla="*/ 484569 w 2526749"/>
                <a:gd name="connsiteY238" fmla="*/ 328198 h 762433"/>
                <a:gd name="connsiteX239" fmla="*/ 474824 w 2526749"/>
                <a:gd name="connsiteY239" fmla="*/ 317009 h 762433"/>
                <a:gd name="connsiteX240" fmla="*/ 547916 w 2526749"/>
                <a:gd name="connsiteY240" fmla="*/ 285065 h 762433"/>
                <a:gd name="connsiteX241" fmla="*/ 562534 w 2526749"/>
                <a:gd name="connsiteY241" fmla="*/ 301127 h 762433"/>
                <a:gd name="connsiteX242" fmla="*/ 525898 w 2526749"/>
                <a:gd name="connsiteY242" fmla="*/ 75896 h 762433"/>
                <a:gd name="connsiteX243" fmla="*/ 592312 w 2526749"/>
                <a:gd name="connsiteY243" fmla="*/ 24281 h 762433"/>
                <a:gd name="connsiteX244" fmla="*/ 680744 w 2526749"/>
                <a:gd name="connsiteY244" fmla="*/ 140145 h 762433"/>
                <a:gd name="connsiteX245" fmla="*/ 607833 w 2526749"/>
                <a:gd name="connsiteY245" fmla="*/ 185083 h 762433"/>
                <a:gd name="connsiteX246" fmla="*/ 525898 w 2526749"/>
                <a:gd name="connsiteY246" fmla="*/ 75896 h 762433"/>
                <a:gd name="connsiteX247" fmla="*/ 813573 w 2526749"/>
                <a:gd name="connsiteY247" fmla="*/ 625078 h 762433"/>
                <a:gd name="connsiteX248" fmla="*/ 797872 w 2526749"/>
                <a:gd name="connsiteY248" fmla="*/ 649081 h 762433"/>
                <a:gd name="connsiteX249" fmla="*/ 764304 w 2526749"/>
                <a:gd name="connsiteY249" fmla="*/ 636628 h 762433"/>
                <a:gd name="connsiteX250" fmla="*/ 758529 w 2526749"/>
                <a:gd name="connsiteY250" fmla="*/ 618400 h 762433"/>
                <a:gd name="connsiteX251" fmla="*/ 750227 w 2526749"/>
                <a:gd name="connsiteY251" fmla="*/ 511199 h 762433"/>
                <a:gd name="connsiteX252" fmla="*/ 764123 w 2526749"/>
                <a:gd name="connsiteY252" fmla="*/ 497483 h 762433"/>
                <a:gd name="connsiteX253" fmla="*/ 785961 w 2526749"/>
                <a:gd name="connsiteY253" fmla="*/ 500731 h 762433"/>
                <a:gd name="connsiteX254" fmla="*/ 811588 w 2526749"/>
                <a:gd name="connsiteY254" fmla="*/ 528524 h 762433"/>
                <a:gd name="connsiteX255" fmla="*/ 814656 w 2526749"/>
                <a:gd name="connsiteY255" fmla="*/ 583569 h 762433"/>
                <a:gd name="connsiteX256" fmla="*/ 813934 w 2526749"/>
                <a:gd name="connsiteY256" fmla="*/ 583569 h 762433"/>
                <a:gd name="connsiteX257" fmla="*/ 813573 w 2526749"/>
                <a:gd name="connsiteY257" fmla="*/ 625078 h 762433"/>
                <a:gd name="connsiteX258" fmla="*/ 922940 w 2526749"/>
                <a:gd name="connsiteY258" fmla="*/ 251136 h 762433"/>
                <a:gd name="connsiteX259" fmla="*/ 899478 w 2526749"/>
                <a:gd name="connsiteY259" fmla="*/ 269725 h 762433"/>
                <a:gd name="connsiteX260" fmla="*/ 813753 w 2526749"/>
                <a:gd name="connsiteY260" fmla="*/ 299683 h 762433"/>
                <a:gd name="connsiteX261" fmla="*/ 762138 w 2526749"/>
                <a:gd name="connsiteY261" fmla="*/ 298420 h 762433"/>
                <a:gd name="connsiteX262" fmla="*/ 701679 w 2526749"/>
                <a:gd name="connsiteY262" fmla="*/ 279651 h 762433"/>
                <a:gd name="connsiteX263" fmla="*/ 675511 w 2526749"/>
                <a:gd name="connsiteY263" fmla="*/ 278568 h 762433"/>
                <a:gd name="connsiteX264" fmla="*/ 708538 w 2526749"/>
                <a:gd name="connsiteY264" fmla="*/ 291923 h 762433"/>
                <a:gd name="connsiteX265" fmla="*/ 730916 w 2526749"/>
                <a:gd name="connsiteY265" fmla="*/ 313399 h 762433"/>
                <a:gd name="connsiteX266" fmla="*/ 766830 w 2526749"/>
                <a:gd name="connsiteY266" fmla="*/ 383243 h 762433"/>
                <a:gd name="connsiteX267" fmla="*/ 830898 w 2526749"/>
                <a:gd name="connsiteY267" fmla="*/ 424752 h 762433"/>
                <a:gd name="connsiteX268" fmla="*/ 916082 w 2526749"/>
                <a:gd name="connsiteY268" fmla="*/ 511920 h 762433"/>
                <a:gd name="connsiteX269" fmla="*/ 938280 w 2526749"/>
                <a:gd name="connsiteY269" fmla="*/ 605586 h 762433"/>
                <a:gd name="connsiteX270" fmla="*/ 938822 w 2526749"/>
                <a:gd name="connsiteY270" fmla="*/ 627604 h 762433"/>
                <a:gd name="connsiteX271" fmla="*/ 911751 w 2526749"/>
                <a:gd name="connsiteY271" fmla="*/ 647456 h 762433"/>
                <a:gd name="connsiteX272" fmla="*/ 883055 w 2526749"/>
                <a:gd name="connsiteY272" fmla="*/ 620746 h 762433"/>
                <a:gd name="connsiteX273" fmla="*/ 861038 w 2526749"/>
                <a:gd name="connsiteY273" fmla="*/ 564258 h 762433"/>
                <a:gd name="connsiteX274" fmla="*/ 846780 w 2526749"/>
                <a:gd name="connsiteY274" fmla="*/ 525636 h 762433"/>
                <a:gd name="connsiteX275" fmla="*/ 799677 w 2526749"/>
                <a:gd name="connsiteY275" fmla="*/ 486113 h 762433"/>
                <a:gd name="connsiteX276" fmla="*/ 708357 w 2526749"/>
                <a:gd name="connsiteY276" fmla="*/ 465358 h 762433"/>
                <a:gd name="connsiteX277" fmla="*/ 643386 w 2526749"/>
                <a:gd name="connsiteY277" fmla="*/ 413562 h 762433"/>
                <a:gd name="connsiteX278" fmla="*/ 601517 w 2526749"/>
                <a:gd name="connsiteY278" fmla="*/ 339027 h 762433"/>
                <a:gd name="connsiteX279" fmla="*/ 579860 w 2526749"/>
                <a:gd name="connsiteY279" fmla="*/ 232728 h 762433"/>
                <a:gd name="connsiteX280" fmla="*/ 615232 w 2526749"/>
                <a:gd name="connsiteY280" fmla="*/ 198257 h 762433"/>
                <a:gd name="connsiteX281" fmla="*/ 697889 w 2526749"/>
                <a:gd name="connsiteY281" fmla="*/ 209086 h 762433"/>
                <a:gd name="connsiteX282" fmla="*/ 792096 w 2526749"/>
                <a:gd name="connsiteY282" fmla="*/ 239947 h 762433"/>
                <a:gd name="connsiteX283" fmla="*/ 851833 w 2526749"/>
                <a:gd name="connsiteY283" fmla="*/ 235976 h 762433"/>
                <a:gd name="connsiteX284" fmla="*/ 891357 w 2526749"/>
                <a:gd name="connsiteY284" fmla="*/ 223523 h 762433"/>
                <a:gd name="connsiteX285" fmla="*/ 916623 w 2526749"/>
                <a:gd name="connsiteY285" fmla="*/ 225148 h 762433"/>
                <a:gd name="connsiteX286" fmla="*/ 922940 w 2526749"/>
                <a:gd name="connsiteY286" fmla="*/ 251136 h 762433"/>
                <a:gd name="connsiteX287" fmla="*/ 1734891 w 2526749"/>
                <a:gd name="connsiteY287" fmla="*/ 119571 h 762433"/>
                <a:gd name="connsiteX288" fmla="*/ 1817187 w 2526749"/>
                <a:gd name="connsiteY288" fmla="*/ 35650 h 762433"/>
                <a:gd name="connsiteX289" fmla="*/ 1899122 w 2526749"/>
                <a:gd name="connsiteY289" fmla="*/ 117044 h 762433"/>
                <a:gd name="connsiteX290" fmla="*/ 1819353 w 2526749"/>
                <a:gd name="connsiteY290" fmla="*/ 201145 h 762433"/>
                <a:gd name="connsiteX291" fmla="*/ 1734891 w 2526749"/>
                <a:gd name="connsiteY291" fmla="*/ 119571 h 762433"/>
                <a:gd name="connsiteX292" fmla="*/ 1687066 w 2526749"/>
                <a:gd name="connsiteY292" fmla="*/ 637350 h 762433"/>
                <a:gd name="connsiteX293" fmla="*/ 1641947 w 2526749"/>
                <a:gd name="connsiteY293" fmla="*/ 652690 h 762433"/>
                <a:gd name="connsiteX294" fmla="*/ 1630938 w 2526749"/>
                <a:gd name="connsiteY294" fmla="*/ 631394 h 762433"/>
                <a:gd name="connsiteX295" fmla="*/ 1637075 w 2526749"/>
                <a:gd name="connsiteY295" fmla="*/ 543684 h 762433"/>
                <a:gd name="connsiteX296" fmla="*/ 1675696 w 2526749"/>
                <a:gd name="connsiteY296" fmla="*/ 502175 h 762433"/>
                <a:gd name="connsiteX297" fmla="*/ 1704391 w 2526749"/>
                <a:gd name="connsiteY297" fmla="*/ 501814 h 762433"/>
                <a:gd name="connsiteX298" fmla="*/ 1687066 w 2526749"/>
                <a:gd name="connsiteY298" fmla="*/ 637350 h 762433"/>
                <a:gd name="connsiteX299" fmla="*/ 1865193 w 2526749"/>
                <a:gd name="connsiteY299" fmla="*/ 272612 h 762433"/>
                <a:gd name="connsiteX300" fmla="*/ 1800584 w 2526749"/>
                <a:gd name="connsiteY300" fmla="*/ 433234 h 762433"/>
                <a:gd name="connsiteX301" fmla="*/ 1748427 w 2526749"/>
                <a:gd name="connsiteY301" fmla="*/ 470231 h 762433"/>
                <a:gd name="connsiteX302" fmla="*/ 1656746 w 2526749"/>
                <a:gd name="connsiteY302" fmla="*/ 489000 h 762433"/>
                <a:gd name="connsiteX303" fmla="*/ 1603145 w 2526749"/>
                <a:gd name="connsiteY303" fmla="*/ 533938 h 762433"/>
                <a:gd name="connsiteX304" fmla="*/ 1558388 w 2526749"/>
                <a:gd name="connsiteY304" fmla="*/ 622551 h 762433"/>
                <a:gd name="connsiteX305" fmla="*/ 1529151 w 2526749"/>
                <a:gd name="connsiteY305" fmla="*/ 641862 h 762433"/>
                <a:gd name="connsiteX306" fmla="*/ 1507675 w 2526749"/>
                <a:gd name="connsiteY306" fmla="*/ 607752 h 762433"/>
                <a:gd name="connsiteX307" fmla="*/ 1537814 w 2526749"/>
                <a:gd name="connsiteY307" fmla="*/ 524915 h 762433"/>
                <a:gd name="connsiteX308" fmla="*/ 1570660 w 2526749"/>
                <a:gd name="connsiteY308" fmla="*/ 463554 h 762433"/>
                <a:gd name="connsiteX309" fmla="*/ 1697714 w 2526749"/>
                <a:gd name="connsiteY309" fmla="*/ 393530 h 762433"/>
                <a:gd name="connsiteX310" fmla="*/ 1716663 w 2526749"/>
                <a:gd name="connsiteY310" fmla="*/ 367903 h 762433"/>
                <a:gd name="connsiteX311" fmla="*/ 1749871 w 2526749"/>
                <a:gd name="connsiteY311" fmla="*/ 309790 h 762433"/>
                <a:gd name="connsiteX312" fmla="*/ 1756909 w 2526749"/>
                <a:gd name="connsiteY312" fmla="*/ 302030 h 762433"/>
                <a:gd name="connsiteX313" fmla="*/ 1743373 w 2526749"/>
                <a:gd name="connsiteY313" fmla="*/ 301849 h 762433"/>
                <a:gd name="connsiteX314" fmla="*/ 1635270 w 2526749"/>
                <a:gd name="connsiteY314" fmla="*/ 309429 h 762433"/>
                <a:gd name="connsiteX315" fmla="*/ 1532761 w 2526749"/>
                <a:gd name="connsiteY315" fmla="*/ 270627 h 762433"/>
                <a:gd name="connsiteX316" fmla="*/ 1517962 w 2526749"/>
                <a:gd name="connsiteY316" fmla="*/ 244819 h 762433"/>
                <a:gd name="connsiteX317" fmla="*/ 1553335 w 2526749"/>
                <a:gd name="connsiteY317" fmla="*/ 232908 h 762433"/>
                <a:gd name="connsiteX318" fmla="*/ 1666672 w 2526749"/>
                <a:gd name="connsiteY318" fmla="*/ 256731 h 762433"/>
                <a:gd name="connsiteX319" fmla="*/ 1707640 w 2526749"/>
                <a:gd name="connsiteY319" fmla="*/ 254024 h 762433"/>
                <a:gd name="connsiteX320" fmla="*/ 1817548 w 2526749"/>
                <a:gd name="connsiteY320" fmla="*/ 219734 h 762433"/>
                <a:gd name="connsiteX321" fmla="*/ 1865193 w 2526749"/>
                <a:gd name="connsiteY321" fmla="*/ 272612 h 762433"/>
                <a:gd name="connsiteX322" fmla="*/ 2089883 w 2526749"/>
                <a:gd name="connsiteY322" fmla="*/ 190316 h 762433"/>
                <a:gd name="connsiteX323" fmla="*/ 2059383 w 2526749"/>
                <a:gd name="connsiteY323" fmla="*/ 106757 h 762433"/>
                <a:gd name="connsiteX324" fmla="*/ 2124354 w 2526749"/>
                <a:gd name="connsiteY324" fmla="*/ 45396 h 762433"/>
                <a:gd name="connsiteX325" fmla="*/ 2218381 w 2526749"/>
                <a:gd name="connsiteY325" fmla="*/ 109645 h 762433"/>
                <a:gd name="connsiteX326" fmla="*/ 2089883 w 2526749"/>
                <a:gd name="connsiteY326" fmla="*/ 190316 h 762433"/>
                <a:gd name="connsiteX327" fmla="*/ 2186075 w 2526749"/>
                <a:gd name="connsiteY327" fmla="*/ 549098 h 762433"/>
                <a:gd name="connsiteX328" fmla="*/ 2237330 w 2526749"/>
                <a:gd name="connsiteY328" fmla="*/ 592773 h 762433"/>
                <a:gd name="connsiteX329" fmla="*/ 2241481 w 2526749"/>
                <a:gd name="connsiteY329" fmla="*/ 628867 h 762433"/>
                <a:gd name="connsiteX330" fmla="*/ 2206830 w 2526749"/>
                <a:gd name="connsiteY330" fmla="*/ 635725 h 762433"/>
                <a:gd name="connsiteX331" fmla="*/ 2101252 w 2526749"/>
                <a:gd name="connsiteY331" fmla="*/ 553610 h 762433"/>
                <a:gd name="connsiteX332" fmla="*/ 2115871 w 2526749"/>
                <a:gd name="connsiteY332" fmla="*/ 487737 h 762433"/>
                <a:gd name="connsiteX333" fmla="*/ 2147454 w 2526749"/>
                <a:gd name="connsiteY333" fmla="*/ 474743 h 762433"/>
                <a:gd name="connsiteX334" fmla="*/ 2149980 w 2526749"/>
                <a:gd name="connsiteY334" fmla="*/ 477991 h 762433"/>
                <a:gd name="connsiteX335" fmla="*/ 2186075 w 2526749"/>
                <a:gd name="connsiteY335" fmla="*/ 549098 h 762433"/>
                <a:gd name="connsiteX336" fmla="*/ 2187339 w 2526749"/>
                <a:gd name="connsiteY336" fmla="*/ 373497 h 762433"/>
                <a:gd name="connsiteX337" fmla="*/ 2171818 w 2526749"/>
                <a:gd name="connsiteY337" fmla="*/ 426195 h 762433"/>
                <a:gd name="connsiteX338" fmla="*/ 2148718 w 2526749"/>
                <a:gd name="connsiteY338" fmla="*/ 452725 h 762433"/>
                <a:gd name="connsiteX339" fmla="*/ 2114428 w 2526749"/>
                <a:gd name="connsiteY339" fmla="*/ 470051 h 762433"/>
                <a:gd name="connsiteX340" fmla="*/ 2016069 w 2526749"/>
                <a:gd name="connsiteY340" fmla="*/ 554693 h 762433"/>
                <a:gd name="connsiteX341" fmla="*/ 1984667 w 2526749"/>
                <a:gd name="connsiteY341" fmla="*/ 612625 h 762433"/>
                <a:gd name="connsiteX342" fmla="*/ 1950196 w 2526749"/>
                <a:gd name="connsiteY342" fmla="*/ 648720 h 762433"/>
                <a:gd name="connsiteX343" fmla="*/ 1922404 w 2526749"/>
                <a:gd name="connsiteY343" fmla="*/ 609196 h 762433"/>
                <a:gd name="connsiteX344" fmla="*/ 1981960 w 2526749"/>
                <a:gd name="connsiteY344" fmla="*/ 470231 h 762433"/>
                <a:gd name="connsiteX345" fmla="*/ 1996578 w 2526749"/>
                <a:gd name="connsiteY345" fmla="*/ 454349 h 762433"/>
                <a:gd name="connsiteX346" fmla="*/ 2032131 w 2526749"/>
                <a:gd name="connsiteY346" fmla="*/ 428542 h 762433"/>
                <a:gd name="connsiteX347" fmla="*/ 2088078 w 2526749"/>
                <a:gd name="connsiteY347" fmla="*/ 353465 h 762433"/>
                <a:gd name="connsiteX348" fmla="*/ 2109916 w 2526749"/>
                <a:gd name="connsiteY348" fmla="*/ 340651 h 762433"/>
                <a:gd name="connsiteX349" fmla="*/ 2169653 w 2526749"/>
                <a:gd name="connsiteY349" fmla="*/ 350036 h 762433"/>
                <a:gd name="connsiteX350" fmla="*/ 2187339 w 2526749"/>
                <a:gd name="connsiteY350" fmla="*/ 373497 h 762433"/>
                <a:gd name="connsiteX351" fmla="*/ 2193294 w 2526749"/>
                <a:gd name="connsiteY351" fmla="*/ 324047 h 762433"/>
                <a:gd name="connsiteX352" fmla="*/ 2177232 w 2526749"/>
                <a:gd name="connsiteY352" fmla="*/ 337583 h 762433"/>
                <a:gd name="connsiteX353" fmla="*/ 2111359 w 2526749"/>
                <a:gd name="connsiteY353" fmla="*/ 322423 h 762433"/>
                <a:gd name="connsiteX354" fmla="*/ 2078693 w 2526749"/>
                <a:gd name="connsiteY354" fmla="*/ 324408 h 762433"/>
                <a:gd name="connsiteX355" fmla="*/ 2006865 w 2526749"/>
                <a:gd name="connsiteY355" fmla="*/ 357615 h 762433"/>
                <a:gd name="connsiteX356" fmla="*/ 1964634 w 2526749"/>
                <a:gd name="connsiteY356" fmla="*/ 350577 h 762433"/>
                <a:gd name="connsiteX357" fmla="*/ 1908868 w 2526749"/>
                <a:gd name="connsiteY357" fmla="*/ 320618 h 762433"/>
                <a:gd name="connsiteX358" fmla="*/ 1906341 w 2526749"/>
                <a:gd name="connsiteY358" fmla="*/ 319355 h 762433"/>
                <a:gd name="connsiteX359" fmla="*/ 1884684 w 2526749"/>
                <a:gd name="connsiteY359" fmla="*/ 284343 h 762433"/>
                <a:gd name="connsiteX360" fmla="*/ 1928359 w 2526749"/>
                <a:gd name="connsiteY360" fmla="*/ 271349 h 762433"/>
                <a:gd name="connsiteX361" fmla="*/ 1971492 w 2526749"/>
                <a:gd name="connsiteY361" fmla="*/ 289396 h 762433"/>
                <a:gd name="connsiteX362" fmla="*/ 2031951 w 2526749"/>
                <a:gd name="connsiteY362" fmla="*/ 280012 h 762433"/>
                <a:gd name="connsiteX363" fmla="*/ 2092951 w 2526749"/>
                <a:gd name="connsiteY363" fmla="*/ 233811 h 762433"/>
                <a:gd name="connsiteX364" fmla="*/ 2162434 w 2526749"/>
                <a:gd name="connsiteY364" fmla="*/ 219373 h 762433"/>
                <a:gd name="connsiteX365" fmla="*/ 2183188 w 2526749"/>
                <a:gd name="connsiteY365" fmla="*/ 239405 h 762433"/>
                <a:gd name="connsiteX366" fmla="*/ 2193655 w 2526749"/>
                <a:gd name="connsiteY366" fmla="*/ 304737 h 762433"/>
                <a:gd name="connsiteX367" fmla="*/ 2193294 w 2526749"/>
                <a:gd name="connsiteY367" fmla="*/ 324047 h 76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526749" h="762433">
                  <a:moveTo>
                    <a:pt x="2488369" y="421323"/>
                  </a:moveTo>
                  <a:cubicBezTo>
                    <a:pt x="2469599" y="407968"/>
                    <a:pt x="2449928" y="396237"/>
                    <a:pt x="2428271" y="387755"/>
                  </a:cubicBezTo>
                  <a:cubicBezTo>
                    <a:pt x="2373046" y="366459"/>
                    <a:pt x="2316377" y="351299"/>
                    <a:pt x="2256640" y="348772"/>
                  </a:cubicBezTo>
                  <a:cubicBezTo>
                    <a:pt x="2246534" y="348411"/>
                    <a:pt x="2221448" y="343719"/>
                    <a:pt x="2211522" y="341914"/>
                  </a:cubicBezTo>
                  <a:cubicBezTo>
                    <a:pt x="2205567" y="340831"/>
                    <a:pt x="2207913" y="340831"/>
                    <a:pt x="2208634" y="322062"/>
                  </a:cubicBezTo>
                  <a:cubicBezTo>
                    <a:pt x="2209717" y="287953"/>
                    <a:pt x="2209357" y="253843"/>
                    <a:pt x="2192753" y="222441"/>
                  </a:cubicBezTo>
                  <a:cubicBezTo>
                    <a:pt x="2188060" y="213417"/>
                    <a:pt x="2197987" y="205657"/>
                    <a:pt x="2203762" y="200062"/>
                  </a:cubicBezTo>
                  <a:cubicBezTo>
                    <a:pt x="2246895" y="157109"/>
                    <a:pt x="2248700" y="110547"/>
                    <a:pt x="2212244" y="62000"/>
                  </a:cubicBezTo>
                  <a:cubicBezTo>
                    <a:pt x="2183188" y="19949"/>
                    <a:pt x="2110096" y="18144"/>
                    <a:pt x="2066962" y="57307"/>
                  </a:cubicBezTo>
                  <a:cubicBezTo>
                    <a:pt x="2037365" y="84378"/>
                    <a:pt x="2025274" y="148988"/>
                    <a:pt x="2068587" y="187068"/>
                  </a:cubicBezTo>
                  <a:cubicBezTo>
                    <a:pt x="2078874" y="196092"/>
                    <a:pt x="2085912" y="204574"/>
                    <a:pt x="2097463" y="214319"/>
                  </a:cubicBezTo>
                  <a:cubicBezTo>
                    <a:pt x="2068948" y="234893"/>
                    <a:pt x="2037726" y="250956"/>
                    <a:pt x="2011196" y="273695"/>
                  </a:cubicBezTo>
                  <a:cubicBezTo>
                    <a:pt x="2003256" y="280553"/>
                    <a:pt x="1991705" y="281997"/>
                    <a:pt x="1979794" y="278207"/>
                  </a:cubicBezTo>
                  <a:cubicBezTo>
                    <a:pt x="1969327" y="274778"/>
                    <a:pt x="1959220" y="270627"/>
                    <a:pt x="1949113" y="266296"/>
                  </a:cubicBezTo>
                  <a:cubicBezTo>
                    <a:pt x="1928178" y="257272"/>
                    <a:pt x="1907063" y="246444"/>
                    <a:pt x="1882158" y="259257"/>
                  </a:cubicBezTo>
                  <a:cubicBezTo>
                    <a:pt x="1879270" y="238322"/>
                    <a:pt x="1877465" y="220636"/>
                    <a:pt x="1860320" y="209627"/>
                  </a:cubicBezTo>
                  <a:cubicBezTo>
                    <a:pt x="1900205" y="198979"/>
                    <a:pt x="1913921" y="153139"/>
                    <a:pt x="1914102" y="117766"/>
                  </a:cubicBezTo>
                  <a:cubicBezTo>
                    <a:pt x="1914282" y="90875"/>
                    <a:pt x="1905438" y="63985"/>
                    <a:pt x="1885948" y="45576"/>
                  </a:cubicBezTo>
                  <a:cubicBezTo>
                    <a:pt x="1862667" y="23739"/>
                    <a:pt x="1794628" y="2082"/>
                    <a:pt x="1746441" y="48464"/>
                  </a:cubicBezTo>
                  <a:cubicBezTo>
                    <a:pt x="1704932" y="93943"/>
                    <a:pt x="1709625" y="174435"/>
                    <a:pt x="1763045" y="205657"/>
                  </a:cubicBezTo>
                  <a:cubicBezTo>
                    <a:pt x="1775318" y="212515"/>
                    <a:pt x="1772069" y="209807"/>
                    <a:pt x="1789756" y="215222"/>
                  </a:cubicBezTo>
                  <a:cubicBezTo>
                    <a:pt x="1746983" y="224787"/>
                    <a:pt x="1726589" y="233991"/>
                    <a:pt x="1687246" y="242112"/>
                  </a:cubicBezTo>
                  <a:cubicBezTo>
                    <a:pt x="1680388" y="243556"/>
                    <a:pt x="1666853" y="241932"/>
                    <a:pt x="1659814" y="240308"/>
                  </a:cubicBezTo>
                  <a:cubicBezTo>
                    <a:pt x="1624802" y="232547"/>
                    <a:pt x="1589971" y="224606"/>
                    <a:pt x="1555139" y="215944"/>
                  </a:cubicBezTo>
                  <a:cubicBezTo>
                    <a:pt x="1540521" y="212334"/>
                    <a:pt x="1526083" y="213056"/>
                    <a:pt x="1516157" y="222982"/>
                  </a:cubicBezTo>
                  <a:cubicBezTo>
                    <a:pt x="1500456" y="238503"/>
                    <a:pt x="1482228" y="238503"/>
                    <a:pt x="1462737" y="238683"/>
                  </a:cubicBezTo>
                  <a:cubicBezTo>
                    <a:pt x="1356799" y="239044"/>
                    <a:pt x="1251041" y="240127"/>
                    <a:pt x="1145103" y="240488"/>
                  </a:cubicBezTo>
                  <a:cubicBezTo>
                    <a:pt x="1085366" y="240668"/>
                    <a:pt x="1025630" y="246805"/>
                    <a:pt x="965713" y="243195"/>
                  </a:cubicBezTo>
                  <a:cubicBezTo>
                    <a:pt x="953982" y="242473"/>
                    <a:pt x="943694" y="242654"/>
                    <a:pt x="939905" y="228577"/>
                  </a:cubicBezTo>
                  <a:cubicBezTo>
                    <a:pt x="937739" y="220816"/>
                    <a:pt x="930881" y="217568"/>
                    <a:pt x="923842" y="214861"/>
                  </a:cubicBezTo>
                  <a:cubicBezTo>
                    <a:pt x="910668" y="209627"/>
                    <a:pt x="897854" y="208183"/>
                    <a:pt x="883597" y="212876"/>
                  </a:cubicBezTo>
                  <a:cubicBezTo>
                    <a:pt x="857428" y="221358"/>
                    <a:pt x="830537" y="233811"/>
                    <a:pt x="802925" y="226952"/>
                  </a:cubicBezTo>
                  <a:cubicBezTo>
                    <a:pt x="757626" y="215763"/>
                    <a:pt x="712869" y="201506"/>
                    <a:pt x="668111" y="180751"/>
                  </a:cubicBezTo>
                  <a:cubicBezTo>
                    <a:pt x="676232" y="170103"/>
                    <a:pt x="685617" y="161080"/>
                    <a:pt x="692295" y="151334"/>
                  </a:cubicBezTo>
                  <a:cubicBezTo>
                    <a:pt x="718644" y="113615"/>
                    <a:pt x="710703" y="60556"/>
                    <a:pt x="675691" y="30778"/>
                  </a:cubicBezTo>
                  <a:cubicBezTo>
                    <a:pt x="653854" y="12189"/>
                    <a:pt x="629851" y="7497"/>
                    <a:pt x="600253" y="8038"/>
                  </a:cubicBezTo>
                  <a:cubicBezTo>
                    <a:pt x="566685" y="8760"/>
                    <a:pt x="527883" y="34026"/>
                    <a:pt x="514167" y="64346"/>
                  </a:cubicBezTo>
                  <a:cubicBezTo>
                    <a:pt x="497563" y="101704"/>
                    <a:pt x="509114" y="144657"/>
                    <a:pt x="539614" y="172630"/>
                  </a:cubicBezTo>
                  <a:cubicBezTo>
                    <a:pt x="551345" y="183278"/>
                    <a:pt x="565061" y="190316"/>
                    <a:pt x="579679" y="198257"/>
                  </a:cubicBezTo>
                  <a:cubicBezTo>
                    <a:pt x="569031" y="206198"/>
                    <a:pt x="568490" y="217026"/>
                    <a:pt x="564700" y="226231"/>
                  </a:cubicBezTo>
                  <a:cubicBezTo>
                    <a:pt x="560549" y="236337"/>
                    <a:pt x="568670" y="250053"/>
                    <a:pt x="559466" y="257633"/>
                  </a:cubicBezTo>
                  <a:cubicBezTo>
                    <a:pt x="549721" y="265754"/>
                    <a:pt x="521025" y="262506"/>
                    <a:pt x="519220" y="262686"/>
                  </a:cubicBezTo>
                  <a:cubicBezTo>
                    <a:pt x="483667" y="263950"/>
                    <a:pt x="454791" y="260160"/>
                    <a:pt x="425735" y="230742"/>
                  </a:cubicBezTo>
                  <a:cubicBezTo>
                    <a:pt x="414906" y="219734"/>
                    <a:pt x="394513" y="200423"/>
                    <a:pt x="388016" y="195550"/>
                  </a:cubicBezTo>
                  <a:cubicBezTo>
                    <a:pt x="388016" y="195550"/>
                    <a:pt x="382602" y="197355"/>
                    <a:pt x="399566" y="174435"/>
                  </a:cubicBezTo>
                  <a:cubicBezTo>
                    <a:pt x="428623" y="134911"/>
                    <a:pt x="435120" y="88349"/>
                    <a:pt x="406605" y="44674"/>
                  </a:cubicBezTo>
                  <a:cubicBezTo>
                    <a:pt x="384767" y="11106"/>
                    <a:pt x="339649" y="-6580"/>
                    <a:pt x="299765" y="2263"/>
                  </a:cubicBezTo>
                  <a:cubicBezTo>
                    <a:pt x="231726" y="17423"/>
                    <a:pt x="210430" y="68677"/>
                    <a:pt x="215664" y="117946"/>
                  </a:cubicBezTo>
                  <a:cubicBezTo>
                    <a:pt x="218190" y="160899"/>
                    <a:pt x="256992" y="189053"/>
                    <a:pt x="270167" y="197716"/>
                  </a:cubicBezTo>
                  <a:cubicBezTo>
                    <a:pt x="253563" y="217387"/>
                    <a:pt x="241652" y="245180"/>
                    <a:pt x="239306" y="268822"/>
                  </a:cubicBezTo>
                  <a:cubicBezTo>
                    <a:pt x="234974" y="313580"/>
                    <a:pt x="223243" y="357976"/>
                    <a:pt x="225770" y="403095"/>
                  </a:cubicBezTo>
                  <a:cubicBezTo>
                    <a:pt x="226853" y="423127"/>
                    <a:pt x="218912" y="433595"/>
                    <a:pt x="201948" y="441175"/>
                  </a:cubicBezTo>
                  <a:cubicBezTo>
                    <a:pt x="163326" y="458500"/>
                    <a:pt x="126149" y="478894"/>
                    <a:pt x="89332" y="499829"/>
                  </a:cubicBezTo>
                  <a:cubicBezTo>
                    <a:pt x="48545" y="523290"/>
                    <a:pt x="20211" y="556858"/>
                    <a:pt x="3968" y="600894"/>
                  </a:cubicBezTo>
                  <a:cubicBezTo>
                    <a:pt x="-4875" y="625258"/>
                    <a:pt x="1081" y="646012"/>
                    <a:pt x="21654" y="662075"/>
                  </a:cubicBezTo>
                  <a:cubicBezTo>
                    <a:pt x="29776" y="668391"/>
                    <a:pt x="39160" y="672001"/>
                    <a:pt x="48726" y="675610"/>
                  </a:cubicBezTo>
                  <a:cubicBezTo>
                    <a:pt x="90595" y="691672"/>
                    <a:pt x="134992" y="693297"/>
                    <a:pt x="178847" y="698350"/>
                  </a:cubicBezTo>
                  <a:cubicBezTo>
                    <a:pt x="234433" y="704847"/>
                    <a:pt x="291282" y="702862"/>
                    <a:pt x="344161" y="725421"/>
                  </a:cubicBezTo>
                  <a:cubicBezTo>
                    <a:pt x="364735" y="734264"/>
                    <a:pt x="385670" y="742385"/>
                    <a:pt x="407507" y="758087"/>
                  </a:cubicBezTo>
                  <a:cubicBezTo>
                    <a:pt x="403537" y="744912"/>
                    <a:pt x="397761" y="739498"/>
                    <a:pt x="390904" y="734986"/>
                  </a:cubicBezTo>
                  <a:cubicBezTo>
                    <a:pt x="362028" y="716217"/>
                    <a:pt x="331348" y="701237"/>
                    <a:pt x="297058" y="697086"/>
                  </a:cubicBezTo>
                  <a:cubicBezTo>
                    <a:pt x="233170" y="689146"/>
                    <a:pt x="169101" y="683010"/>
                    <a:pt x="105033" y="675971"/>
                  </a:cubicBezTo>
                  <a:cubicBezTo>
                    <a:pt x="81030" y="673264"/>
                    <a:pt x="57930" y="666586"/>
                    <a:pt x="37897" y="652690"/>
                  </a:cubicBezTo>
                  <a:cubicBezTo>
                    <a:pt x="18767" y="639515"/>
                    <a:pt x="13533" y="624175"/>
                    <a:pt x="21474" y="605225"/>
                  </a:cubicBezTo>
                  <a:cubicBezTo>
                    <a:pt x="37716" y="566063"/>
                    <a:pt x="62080" y="533938"/>
                    <a:pt x="98356" y="510116"/>
                  </a:cubicBezTo>
                  <a:cubicBezTo>
                    <a:pt x="135534" y="485752"/>
                    <a:pt x="176140" y="468426"/>
                    <a:pt x="216025" y="449657"/>
                  </a:cubicBezTo>
                  <a:cubicBezTo>
                    <a:pt x="224327" y="445687"/>
                    <a:pt x="229380" y="446769"/>
                    <a:pt x="234072" y="454891"/>
                  </a:cubicBezTo>
                  <a:cubicBezTo>
                    <a:pt x="242915" y="469870"/>
                    <a:pt x="254466" y="483045"/>
                    <a:pt x="266377" y="496039"/>
                  </a:cubicBezTo>
                  <a:cubicBezTo>
                    <a:pt x="282078" y="513184"/>
                    <a:pt x="286229" y="532855"/>
                    <a:pt x="277205" y="554873"/>
                  </a:cubicBezTo>
                  <a:cubicBezTo>
                    <a:pt x="269806" y="572740"/>
                    <a:pt x="264752" y="583929"/>
                    <a:pt x="259880" y="602699"/>
                  </a:cubicBezTo>
                  <a:cubicBezTo>
                    <a:pt x="249593" y="642583"/>
                    <a:pt x="256812" y="662977"/>
                    <a:pt x="298682" y="661894"/>
                  </a:cubicBezTo>
                  <a:cubicBezTo>
                    <a:pt x="319436" y="662435"/>
                    <a:pt x="334596" y="656841"/>
                    <a:pt x="348853" y="625258"/>
                  </a:cubicBezTo>
                  <a:cubicBezTo>
                    <a:pt x="373939" y="568770"/>
                    <a:pt x="389640" y="528885"/>
                    <a:pt x="380797" y="508311"/>
                  </a:cubicBezTo>
                  <a:cubicBezTo>
                    <a:pt x="378632" y="504160"/>
                    <a:pt x="347951" y="425654"/>
                    <a:pt x="363833" y="435761"/>
                  </a:cubicBezTo>
                  <a:cubicBezTo>
                    <a:pt x="394513" y="446589"/>
                    <a:pt x="413463" y="472577"/>
                    <a:pt x="436925" y="492971"/>
                  </a:cubicBezTo>
                  <a:cubicBezTo>
                    <a:pt x="449919" y="504160"/>
                    <a:pt x="455333" y="517696"/>
                    <a:pt x="455152" y="534299"/>
                  </a:cubicBezTo>
                  <a:cubicBezTo>
                    <a:pt x="454791" y="562814"/>
                    <a:pt x="454611" y="591329"/>
                    <a:pt x="453708" y="619844"/>
                  </a:cubicBezTo>
                  <a:cubicBezTo>
                    <a:pt x="452806" y="646554"/>
                    <a:pt x="467244" y="656299"/>
                    <a:pt x="494135" y="656841"/>
                  </a:cubicBezTo>
                  <a:cubicBezTo>
                    <a:pt x="525176" y="657382"/>
                    <a:pt x="525176" y="657382"/>
                    <a:pt x="535824" y="620205"/>
                  </a:cubicBezTo>
                  <a:cubicBezTo>
                    <a:pt x="539975" y="609918"/>
                    <a:pt x="540877" y="520042"/>
                    <a:pt x="540336" y="488820"/>
                  </a:cubicBezTo>
                  <a:cubicBezTo>
                    <a:pt x="539975" y="468968"/>
                    <a:pt x="536546" y="458320"/>
                    <a:pt x="521206" y="444062"/>
                  </a:cubicBezTo>
                  <a:cubicBezTo>
                    <a:pt x="499910" y="424391"/>
                    <a:pt x="480599" y="407968"/>
                    <a:pt x="463454" y="383604"/>
                  </a:cubicBezTo>
                  <a:cubicBezTo>
                    <a:pt x="473922" y="373858"/>
                    <a:pt x="486555" y="367361"/>
                    <a:pt x="487457" y="352923"/>
                  </a:cubicBezTo>
                  <a:cubicBezTo>
                    <a:pt x="488179" y="341012"/>
                    <a:pt x="495037" y="338305"/>
                    <a:pt x="505505" y="336861"/>
                  </a:cubicBezTo>
                  <a:cubicBezTo>
                    <a:pt x="524635" y="333973"/>
                    <a:pt x="544487" y="332169"/>
                    <a:pt x="561993" y="324950"/>
                  </a:cubicBezTo>
                  <a:cubicBezTo>
                    <a:pt x="577513" y="318633"/>
                    <a:pt x="581304" y="324769"/>
                    <a:pt x="585996" y="336320"/>
                  </a:cubicBezTo>
                  <a:cubicBezTo>
                    <a:pt x="598087" y="366278"/>
                    <a:pt x="615594" y="393349"/>
                    <a:pt x="630573" y="421864"/>
                  </a:cubicBezTo>
                  <a:cubicBezTo>
                    <a:pt x="645913" y="451101"/>
                    <a:pt x="668472" y="471314"/>
                    <a:pt x="700957" y="479435"/>
                  </a:cubicBezTo>
                  <a:cubicBezTo>
                    <a:pt x="726404" y="485932"/>
                    <a:pt x="736330" y="502716"/>
                    <a:pt x="737233" y="527983"/>
                  </a:cubicBezTo>
                  <a:cubicBezTo>
                    <a:pt x="738135" y="557400"/>
                    <a:pt x="740842" y="586817"/>
                    <a:pt x="742828" y="616234"/>
                  </a:cubicBezTo>
                  <a:cubicBezTo>
                    <a:pt x="745535" y="658646"/>
                    <a:pt x="762860" y="671459"/>
                    <a:pt x="804008" y="663699"/>
                  </a:cubicBezTo>
                  <a:cubicBezTo>
                    <a:pt x="817904" y="660992"/>
                    <a:pt x="825665" y="654134"/>
                    <a:pt x="827109" y="640598"/>
                  </a:cubicBezTo>
                  <a:cubicBezTo>
                    <a:pt x="828553" y="627785"/>
                    <a:pt x="829455" y="614971"/>
                    <a:pt x="829635" y="602157"/>
                  </a:cubicBezTo>
                  <a:cubicBezTo>
                    <a:pt x="829996" y="575447"/>
                    <a:pt x="829816" y="548557"/>
                    <a:pt x="829816" y="520222"/>
                  </a:cubicBezTo>
                  <a:cubicBezTo>
                    <a:pt x="841005" y="533216"/>
                    <a:pt x="843531" y="548737"/>
                    <a:pt x="848043" y="563356"/>
                  </a:cubicBezTo>
                  <a:cubicBezTo>
                    <a:pt x="855624" y="587900"/>
                    <a:pt x="861218" y="613347"/>
                    <a:pt x="874212" y="635906"/>
                  </a:cubicBezTo>
                  <a:cubicBezTo>
                    <a:pt x="884680" y="654134"/>
                    <a:pt x="913014" y="666406"/>
                    <a:pt x="931061" y="661172"/>
                  </a:cubicBezTo>
                  <a:cubicBezTo>
                    <a:pt x="947124" y="656480"/>
                    <a:pt x="954523" y="641862"/>
                    <a:pt x="954162" y="615873"/>
                  </a:cubicBezTo>
                  <a:cubicBezTo>
                    <a:pt x="953982" y="603060"/>
                    <a:pt x="953079" y="590246"/>
                    <a:pt x="950192" y="577432"/>
                  </a:cubicBezTo>
                  <a:cubicBezTo>
                    <a:pt x="940987" y="537909"/>
                    <a:pt x="928174" y="499648"/>
                    <a:pt x="914097" y="461568"/>
                  </a:cubicBezTo>
                  <a:cubicBezTo>
                    <a:pt x="908863" y="447130"/>
                    <a:pt x="902908" y="440633"/>
                    <a:pt x="888650" y="434136"/>
                  </a:cubicBezTo>
                  <a:cubicBezTo>
                    <a:pt x="839922" y="412479"/>
                    <a:pt x="788848" y="399305"/>
                    <a:pt x="780727" y="383423"/>
                  </a:cubicBezTo>
                  <a:cubicBezTo>
                    <a:pt x="770259" y="365195"/>
                    <a:pt x="760514" y="345343"/>
                    <a:pt x="751851" y="326033"/>
                  </a:cubicBezTo>
                  <a:cubicBezTo>
                    <a:pt x="749324" y="320438"/>
                    <a:pt x="744091" y="317731"/>
                    <a:pt x="751310" y="311234"/>
                  </a:cubicBezTo>
                  <a:cubicBezTo>
                    <a:pt x="765025" y="313580"/>
                    <a:pt x="780185" y="320618"/>
                    <a:pt x="793360" y="317911"/>
                  </a:cubicBezTo>
                  <a:cubicBezTo>
                    <a:pt x="841005" y="308346"/>
                    <a:pt x="887928" y="298781"/>
                    <a:pt x="928715" y="270447"/>
                  </a:cubicBezTo>
                  <a:cubicBezTo>
                    <a:pt x="935934" y="265393"/>
                    <a:pt x="942612" y="254926"/>
                    <a:pt x="951635" y="256550"/>
                  </a:cubicBezTo>
                  <a:cubicBezTo>
                    <a:pt x="958854" y="257813"/>
                    <a:pt x="966254" y="257994"/>
                    <a:pt x="973653" y="258174"/>
                  </a:cubicBezTo>
                  <a:cubicBezTo>
                    <a:pt x="1038985" y="259799"/>
                    <a:pt x="1104136" y="253843"/>
                    <a:pt x="1169648" y="254745"/>
                  </a:cubicBezTo>
                  <a:cubicBezTo>
                    <a:pt x="1271796" y="256189"/>
                    <a:pt x="1374124" y="254204"/>
                    <a:pt x="1476272" y="252580"/>
                  </a:cubicBezTo>
                  <a:cubicBezTo>
                    <a:pt x="1491974" y="252399"/>
                    <a:pt x="1502983" y="255287"/>
                    <a:pt x="1509841" y="270086"/>
                  </a:cubicBezTo>
                  <a:cubicBezTo>
                    <a:pt x="1513089" y="276944"/>
                    <a:pt x="1521210" y="281456"/>
                    <a:pt x="1527888" y="284524"/>
                  </a:cubicBezTo>
                  <a:cubicBezTo>
                    <a:pt x="1565607" y="302391"/>
                    <a:pt x="1606033" y="324769"/>
                    <a:pt x="1630036" y="324047"/>
                  </a:cubicBezTo>
                  <a:cubicBezTo>
                    <a:pt x="1655663" y="322604"/>
                    <a:pt x="1693202" y="321340"/>
                    <a:pt x="1725507" y="318453"/>
                  </a:cubicBezTo>
                  <a:cubicBezTo>
                    <a:pt x="1711971" y="336861"/>
                    <a:pt x="1707279" y="365917"/>
                    <a:pt x="1690134" y="379092"/>
                  </a:cubicBezTo>
                  <a:cubicBezTo>
                    <a:pt x="1655483" y="405441"/>
                    <a:pt x="1566509" y="431971"/>
                    <a:pt x="1553695" y="457056"/>
                  </a:cubicBezTo>
                  <a:cubicBezTo>
                    <a:pt x="1528429" y="507228"/>
                    <a:pt x="1511104" y="550000"/>
                    <a:pt x="1491071" y="602338"/>
                  </a:cubicBezTo>
                  <a:cubicBezTo>
                    <a:pt x="1483852" y="621107"/>
                    <a:pt x="1497208" y="646373"/>
                    <a:pt x="1516157" y="653773"/>
                  </a:cubicBezTo>
                  <a:cubicBezTo>
                    <a:pt x="1542326" y="663879"/>
                    <a:pt x="1558929" y="657924"/>
                    <a:pt x="1570660" y="634282"/>
                  </a:cubicBezTo>
                  <a:cubicBezTo>
                    <a:pt x="1578059" y="619483"/>
                    <a:pt x="1585278" y="604684"/>
                    <a:pt x="1593039" y="590066"/>
                  </a:cubicBezTo>
                  <a:cubicBezTo>
                    <a:pt x="1602243" y="572921"/>
                    <a:pt x="1617583" y="546932"/>
                    <a:pt x="1627149" y="529968"/>
                  </a:cubicBezTo>
                  <a:cubicBezTo>
                    <a:pt x="1624261" y="562092"/>
                    <a:pt x="1621373" y="602879"/>
                    <a:pt x="1617042" y="633921"/>
                  </a:cubicBezTo>
                  <a:cubicBezTo>
                    <a:pt x="1613793" y="657021"/>
                    <a:pt x="1630758" y="670015"/>
                    <a:pt x="1654220" y="670557"/>
                  </a:cubicBezTo>
                  <a:cubicBezTo>
                    <a:pt x="1677861" y="671279"/>
                    <a:pt x="1696992" y="655758"/>
                    <a:pt x="1699338" y="644027"/>
                  </a:cubicBezTo>
                  <a:cubicBezTo>
                    <a:pt x="1705655" y="611542"/>
                    <a:pt x="1711069" y="578876"/>
                    <a:pt x="1714137" y="545850"/>
                  </a:cubicBezTo>
                  <a:cubicBezTo>
                    <a:pt x="1715039" y="535923"/>
                    <a:pt x="1717746" y="525997"/>
                    <a:pt x="1719551" y="516071"/>
                  </a:cubicBezTo>
                  <a:cubicBezTo>
                    <a:pt x="1722619" y="498746"/>
                    <a:pt x="1731282" y="488820"/>
                    <a:pt x="1750232" y="486474"/>
                  </a:cubicBezTo>
                  <a:cubicBezTo>
                    <a:pt x="1776942" y="483045"/>
                    <a:pt x="1800223" y="469509"/>
                    <a:pt x="1813217" y="445867"/>
                  </a:cubicBezTo>
                  <a:cubicBezTo>
                    <a:pt x="1832527" y="410494"/>
                    <a:pt x="1851296" y="374580"/>
                    <a:pt x="1864291" y="336139"/>
                  </a:cubicBezTo>
                  <a:cubicBezTo>
                    <a:pt x="1866457" y="329462"/>
                    <a:pt x="1866276" y="321340"/>
                    <a:pt x="1875481" y="317550"/>
                  </a:cubicBezTo>
                  <a:cubicBezTo>
                    <a:pt x="1904536" y="336139"/>
                    <a:pt x="1935397" y="352021"/>
                    <a:pt x="1967522" y="366098"/>
                  </a:cubicBezTo>
                  <a:cubicBezTo>
                    <a:pt x="1983042" y="372775"/>
                    <a:pt x="1997120" y="373497"/>
                    <a:pt x="2013001" y="370068"/>
                  </a:cubicBezTo>
                  <a:cubicBezTo>
                    <a:pt x="2031951" y="365917"/>
                    <a:pt x="2048915" y="356172"/>
                    <a:pt x="2070753" y="348953"/>
                  </a:cubicBezTo>
                  <a:cubicBezTo>
                    <a:pt x="2070572" y="365376"/>
                    <a:pt x="2063895" y="374941"/>
                    <a:pt x="2056495" y="384326"/>
                  </a:cubicBezTo>
                  <a:cubicBezTo>
                    <a:pt x="2039891" y="405802"/>
                    <a:pt x="2018235" y="421323"/>
                    <a:pt x="1995496" y="435580"/>
                  </a:cubicBezTo>
                  <a:cubicBezTo>
                    <a:pt x="1987013" y="440814"/>
                    <a:pt x="1974921" y="450379"/>
                    <a:pt x="1970590" y="460125"/>
                  </a:cubicBezTo>
                  <a:cubicBezTo>
                    <a:pt x="1948211" y="510477"/>
                    <a:pt x="1927998" y="555415"/>
                    <a:pt x="1906341" y="606128"/>
                  </a:cubicBezTo>
                  <a:cubicBezTo>
                    <a:pt x="1903454" y="612625"/>
                    <a:pt x="1903273" y="620385"/>
                    <a:pt x="1902552" y="627785"/>
                  </a:cubicBezTo>
                  <a:cubicBezTo>
                    <a:pt x="1901829" y="634462"/>
                    <a:pt x="1904717" y="645832"/>
                    <a:pt x="1909590" y="650524"/>
                  </a:cubicBezTo>
                  <a:cubicBezTo>
                    <a:pt x="1924388" y="664962"/>
                    <a:pt x="1963551" y="668933"/>
                    <a:pt x="1978711" y="655938"/>
                  </a:cubicBezTo>
                  <a:cubicBezTo>
                    <a:pt x="1989179" y="646915"/>
                    <a:pt x="1998382" y="627965"/>
                    <a:pt x="2003797" y="615332"/>
                  </a:cubicBezTo>
                  <a:cubicBezTo>
                    <a:pt x="2014986" y="588802"/>
                    <a:pt x="2030507" y="564980"/>
                    <a:pt x="2046931" y="541699"/>
                  </a:cubicBezTo>
                  <a:cubicBezTo>
                    <a:pt x="2054149" y="531412"/>
                    <a:pt x="2062090" y="521666"/>
                    <a:pt x="2076347" y="514808"/>
                  </a:cubicBezTo>
                  <a:cubicBezTo>
                    <a:pt x="2079416" y="530690"/>
                    <a:pt x="2078513" y="544947"/>
                    <a:pt x="2088800" y="557400"/>
                  </a:cubicBezTo>
                  <a:cubicBezTo>
                    <a:pt x="2117856" y="592773"/>
                    <a:pt x="2156658" y="616415"/>
                    <a:pt x="2191129" y="645290"/>
                  </a:cubicBezTo>
                  <a:cubicBezTo>
                    <a:pt x="2211341" y="662075"/>
                    <a:pt x="2240579" y="660270"/>
                    <a:pt x="2257362" y="637891"/>
                  </a:cubicBezTo>
                  <a:cubicBezTo>
                    <a:pt x="2270898" y="619844"/>
                    <a:pt x="2265123" y="595841"/>
                    <a:pt x="2241300" y="575628"/>
                  </a:cubicBezTo>
                  <a:cubicBezTo>
                    <a:pt x="2224517" y="561370"/>
                    <a:pt x="2210981" y="545308"/>
                    <a:pt x="2192392" y="533758"/>
                  </a:cubicBezTo>
                  <a:cubicBezTo>
                    <a:pt x="2170915" y="520583"/>
                    <a:pt x="2165321" y="502716"/>
                    <a:pt x="2170013" y="479796"/>
                  </a:cubicBezTo>
                  <a:cubicBezTo>
                    <a:pt x="2171999" y="469870"/>
                    <a:pt x="2173082" y="459222"/>
                    <a:pt x="2177954" y="450740"/>
                  </a:cubicBezTo>
                  <a:cubicBezTo>
                    <a:pt x="2191489" y="427278"/>
                    <a:pt x="2199431" y="401832"/>
                    <a:pt x="2204845" y="375663"/>
                  </a:cubicBezTo>
                  <a:cubicBezTo>
                    <a:pt x="2207372" y="363210"/>
                    <a:pt x="2207191" y="357615"/>
                    <a:pt x="2208996" y="359601"/>
                  </a:cubicBezTo>
                  <a:cubicBezTo>
                    <a:pt x="2313490" y="359601"/>
                    <a:pt x="2383333" y="381077"/>
                    <a:pt x="2455342" y="418977"/>
                  </a:cubicBezTo>
                  <a:cubicBezTo>
                    <a:pt x="2468516" y="425835"/>
                    <a:pt x="2479706" y="435219"/>
                    <a:pt x="2491618" y="444062"/>
                  </a:cubicBezTo>
                  <a:cubicBezTo>
                    <a:pt x="2516703" y="462832"/>
                    <a:pt x="2518689" y="503077"/>
                    <a:pt x="2502085" y="526539"/>
                  </a:cubicBezTo>
                  <a:cubicBezTo>
                    <a:pt x="2493422" y="538631"/>
                    <a:pt x="2483316" y="549279"/>
                    <a:pt x="2470502" y="557039"/>
                  </a:cubicBezTo>
                  <a:cubicBezTo>
                    <a:pt x="2453176" y="567687"/>
                    <a:pt x="2435129" y="576710"/>
                    <a:pt x="2415097" y="581403"/>
                  </a:cubicBezTo>
                  <a:cubicBezTo>
                    <a:pt x="2391635" y="586817"/>
                    <a:pt x="2368895" y="594216"/>
                    <a:pt x="2346877" y="603782"/>
                  </a:cubicBezTo>
                  <a:cubicBezTo>
                    <a:pt x="2304466" y="622009"/>
                    <a:pt x="2295623" y="643305"/>
                    <a:pt x="2311144" y="686619"/>
                  </a:cubicBezTo>
                  <a:cubicBezTo>
                    <a:pt x="2311685" y="688424"/>
                    <a:pt x="2312407" y="690048"/>
                    <a:pt x="2312949" y="691853"/>
                  </a:cubicBezTo>
                  <a:cubicBezTo>
                    <a:pt x="2319806" y="713329"/>
                    <a:pt x="2316558" y="724338"/>
                    <a:pt x="2297428" y="736610"/>
                  </a:cubicBezTo>
                  <a:cubicBezTo>
                    <a:pt x="2274869" y="750868"/>
                    <a:pt x="2249963" y="754297"/>
                    <a:pt x="2223434" y="751229"/>
                  </a:cubicBezTo>
                  <a:cubicBezTo>
                    <a:pt x="2165863" y="744732"/>
                    <a:pt x="2110096" y="727045"/>
                    <a:pt x="2052164" y="721811"/>
                  </a:cubicBezTo>
                  <a:cubicBezTo>
                    <a:pt x="2007406" y="717661"/>
                    <a:pt x="1963010" y="707193"/>
                    <a:pt x="1917711" y="709900"/>
                  </a:cubicBezTo>
                  <a:cubicBezTo>
                    <a:pt x="1889557" y="711524"/>
                    <a:pt x="1861043" y="713510"/>
                    <a:pt x="1837039" y="732459"/>
                  </a:cubicBezTo>
                  <a:cubicBezTo>
                    <a:pt x="1842634" y="736791"/>
                    <a:pt x="1846785" y="733362"/>
                    <a:pt x="1850936" y="731918"/>
                  </a:cubicBezTo>
                  <a:cubicBezTo>
                    <a:pt x="1871148" y="725240"/>
                    <a:pt x="1891362" y="719465"/>
                    <a:pt x="1913019" y="719646"/>
                  </a:cubicBezTo>
                  <a:cubicBezTo>
                    <a:pt x="1941533" y="720007"/>
                    <a:pt x="1969868" y="720548"/>
                    <a:pt x="1998382" y="724879"/>
                  </a:cubicBezTo>
                  <a:cubicBezTo>
                    <a:pt x="2048374" y="732459"/>
                    <a:pt x="2099087" y="736610"/>
                    <a:pt x="2148176" y="748341"/>
                  </a:cubicBezTo>
                  <a:cubicBezTo>
                    <a:pt x="2180661" y="756101"/>
                    <a:pt x="2213507" y="759169"/>
                    <a:pt x="2246534" y="762057"/>
                  </a:cubicBezTo>
                  <a:cubicBezTo>
                    <a:pt x="2267108" y="763862"/>
                    <a:pt x="2286780" y="759169"/>
                    <a:pt x="2304647" y="748341"/>
                  </a:cubicBezTo>
                  <a:cubicBezTo>
                    <a:pt x="2330996" y="732459"/>
                    <a:pt x="2338396" y="711524"/>
                    <a:pt x="2328108" y="682829"/>
                  </a:cubicBezTo>
                  <a:cubicBezTo>
                    <a:pt x="2326304" y="677595"/>
                    <a:pt x="2324137" y="672542"/>
                    <a:pt x="2322694" y="667128"/>
                  </a:cubicBezTo>
                  <a:cubicBezTo>
                    <a:pt x="2317821" y="648900"/>
                    <a:pt x="2321972" y="636989"/>
                    <a:pt x="2338034" y="627424"/>
                  </a:cubicBezTo>
                  <a:cubicBezTo>
                    <a:pt x="2351389" y="619483"/>
                    <a:pt x="2365467" y="612625"/>
                    <a:pt x="2380446" y="607572"/>
                  </a:cubicBezTo>
                  <a:cubicBezTo>
                    <a:pt x="2415999" y="595480"/>
                    <a:pt x="2451733" y="583929"/>
                    <a:pt x="2484218" y="563356"/>
                  </a:cubicBezTo>
                  <a:cubicBezTo>
                    <a:pt x="2538360" y="528163"/>
                    <a:pt x="2541970" y="459583"/>
                    <a:pt x="2488369" y="421323"/>
                  </a:cubicBezTo>
                  <a:close/>
                  <a:moveTo>
                    <a:pt x="527342" y="279831"/>
                  </a:moveTo>
                  <a:cubicBezTo>
                    <a:pt x="489081" y="298601"/>
                    <a:pt x="468868" y="313941"/>
                    <a:pt x="436925" y="310331"/>
                  </a:cubicBezTo>
                  <a:cubicBezTo>
                    <a:pt x="428983" y="309429"/>
                    <a:pt x="421584" y="307444"/>
                    <a:pt x="421223" y="298240"/>
                  </a:cubicBezTo>
                  <a:cubicBezTo>
                    <a:pt x="420501" y="280734"/>
                    <a:pt x="413643" y="257272"/>
                    <a:pt x="411838" y="238683"/>
                  </a:cubicBezTo>
                  <a:cubicBezTo>
                    <a:pt x="441978" y="269183"/>
                    <a:pt x="488540" y="279470"/>
                    <a:pt x="527342" y="279831"/>
                  </a:cubicBezTo>
                  <a:close/>
                  <a:moveTo>
                    <a:pt x="229199" y="97011"/>
                  </a:moveTo>
                  <a:cubicBezTo>
                    <a:pt x="232809" y="28251"/>
                    <a:pt x="305540" y="-6761"/>
                    <a:pt x="362028" y="23198"/>
                  </a:cubicBezTo>
                  <a:cubicBezTo>
                    <a:pt x="390362" y="38357"/>
                    <a:pt x="404800" y="65248"/>
                    <a:pt x="408229" y="103328"/>
                  </a:cubicBezTo>
                  <a:cubicBezTo>
                    <a:pt x="411658" y="155485"/>
                    <a:pt x="368164" y="194467"/>
                    <a:pt x="318714" y="192843"/>
                  </a:cubicBezTo>
                  <a:cubicBezTo>
                    <a:pt x="235877" y="185263"/>
                    <a:pt x="227936" y="120112"/>
                    <a:pt x="229199" y="97011"/>
                  </a:cubicBezTo>
                  <a:close/>
                  <a:moveTo>
                    <a:pt x="253383" y="275319"/>
                  </a:moveTo>
                  <a:cubicBezTo>
                    <a:pt x="268001" y="314843"/>
                    <a:pt x="264933" y="351479"/>
                    <a:pt x="296877" y="372775"/>
                  </a:cubicBezTo>
                  <a:cubicBezTo>
                    <a:pt x="282800" y="391725"/>
                    <a:pt x="264572" y="400207"/>
                    <a:pt x="245442" y="412840"/>
                  </a:cubicBezTo>
                  <a:cubicBezTo>
                    <a:pt x="239847" y="367361"/>
                    <a:pt x="250134" y="318092"/>
                    <a:pt x="253383" y="275319"/>
                  </a:cubicBezTo>
                  <a:close/>
                  <a:moveTo>
                    <a:pt x="516152" y="458320"/>
                  </a:moveTo>
                  <a:cubicBezTo>
                    <a:pt x="535824" y="477450"/>
                    <a:pt x="523732" y="579959"/>
                    <a:pt x="523732" y="606489"/>
                  </a:cubicBezTo>
                  <a:cubicBezTo>
                    <a:pt x="523913" y="628145"/>
                    <a:pt x="517055" y="644208"/>
                    <a:pt x="495217" y="644569"/>
                  </a:cubicBezTo>
                  <a:cubicBezTo>
                    <a:pt x="481141" y="644749"/>
                    <a:pt x="469229" y="633379"/>
                    <a:pt x="469410" y="619483"/>
                  </a:cubicBezTo>
                  <a:cubicBezTo>
                    <a:pt x="469771" y="593675"/>
                    <a:pt x="469951" y="571657"/>
                    <a:pt x="469951" y="545850"/>
                  </a:cubicBezTo>
                  <a:cubicBezTo>
                    <a:pt x="469951" y="536645"/>
                    <a:pt x="469229" y="527441"/>
                    <a:pt x="469410" y="518237"/>
                  </a:cubicBezTo>
                  <a:cubicBezTo>
                    <a:pt x="469590" y="507409"/>
                    <a:pt x="465620" y="498024"/>
                    <a:pt x="458220" y="490805"/>
                  </a:cubicBezTo>
                  <a:cubicBezTo>
                    <a:pt x="429164" y="462832"/>
                    <a:pt x="404620" y="433414"/>
                    <a:pt x="365457" y="418074"/>
                  </a:cubicBezTo>
                  <a:cubicBezTo>
                    <a:pt x="358599" y="415367"/>
                    <a:pt x="350658" y="407968"/>
                    <a:pt x="343439" y="413923"/>
                  </a:cubicBezTo>
                  <a:cubicBezTo>
                    <a:pt x="335679" y="420420"/>
                    <a:pt x="336942" y="428542"/>
                    <a:pt x="340732" y="436663"/>
                  </a:cubicBezTo>
                  <a:cubicBezTo>
                    <a:pt x="348853" y="454349"/>
                    <a:pt x="353907" y="472938"/>
                    <a:pt x="360043" y="491166"/>
                  </a:cubicBezTo>
                  <a:cubicBezTo>
                    <a:pt x="364374" y="503619"/>
                    <a:pt x="366540" y="516071"/>
                    <a:pt x="365998" y="528885"/>
                  </a:cubicBezTo>
                  <a:cubicBezTo>
                    <a:pt x="364735" y="562453"/>
                    <a:pt x="341634" y="603421"/>
                    <a:pt x="327738" y="633379"/>
                  </a:cubicBezTo>
                  <a:cubicBezTo>
                    <a:pt x="320338" y="649622"/>
                    <a:pt x="291824" y="649983"/>
                    <a:pt x="277386" y="640418"/>
                  </a:cubicBezTo>
                  <a:cubicBezTo>
                    <a:pt x="267820" y="634101"/>
                    <a:pt x="269445" y="623995"/>
                    <a:pt x="271791" y="615332"/>
                  </a:cubicBezTo>
                  <a:cubicBezTo>
                    <a:pt x="276664" y="597646"/>
                    <a:pt x="281537" y="579598"/>
                    <a:pt x="289297" y="562995"/>
                  </a:cubicBezTo>
                  <a:cubicBezTo>
                    <a:pt x="303193" y="533036"/>
                    <a:pt x="296877" y="507409"/>
                    <a:pt x="276122" y="484127"/>
                  </a:cubicBezTo>
                  <a:cubicBezTo>
                    <a:pt x="266196" y="473119"/>
                    <a:pt x="257714" y="461027"/>
                    <a:pt x="250315" y="448394"/>
                  </a:cubicBezTo>
                  <a:cubicBezTo>
                    <a:pt x="244900" y="439190"/>
                    <a:pt x="246164" y="432151"/>
                    <a:pt x="255909" y="425113"/>
                  </a:cubicBezTo>
                  <a:cubicBezTo>
                    <a:pt x="275401" y="411216"/>
                    <a:pt x="295974" y="398763"/>
                    <a:pt x="312939" y="381799"/>
                  </a:cubicBezTo>
                  <a:cubicBezTo>
                    <a:pt x="322504" y="372234"/>
                    <a:pt x="333874" y="378731"/>
                    <a:pt x="341815" y="377829"/>
                  </a:cubicBezTo>
                  <a:cubicBezTo>
                    <a:pt x="364735" y="378911"/>
                    <a:pt x="385128" y="381618"/>
                    <a:pt x="405161" y="380536"/>
                  </a:cubicBezTo>
                  <a:cubicBezTo>
                    <a:pt x="427901" y="379272"/>
                    <a:pt x="445768" y="385769"/>
                    <a:pt x="461108" y="402373"/>
                  </a:cubicBezTo>
                  <a:cubicBezTo>
                    <a:pt x="477531" y="420059"/>
                    <a:pt x="499007" y="441536"/>
                    <a:pt x="516152" y="458320"/>
                  </a:cubicBezTo>
                  <a:close/>
                  <a:moveTo>
                    <a:pt x="460747" y="362308"/>
                  </a:moveTo>
                  <a:cubicBezTo>
                    <a:pt x="452084" y="368985"/>
                    <a:pt x="442158" y="369707"/>
                    <a:pt x="432051" y="369888"/>
                  </a:cubicBezTo>
                  <a:cubicBezTo>
                    <a:pt x="416531" y="370068"/>
                    <a:pt x="400830" y="369888"/>
                    <a:pt x="385309" y="369888"/>
                  </a:cubicBezTo>
                  <a:cubicBezTo>
                    <a:pt x="385309" y="369346"/>
                    <a:pt x="348493" y="366639"/>
                    <a:pt x="330264" y="365195"/>
                  </a:cubicBezTo>
                  <a:cubicBezTo>
                    <a:pt x="306984" y="363391"/>
                    <a:pt x="290741" y="353465"/>
                    <a:pt x="285327" y="328379"/>
                  </a:cubicBezTo>
                  <a:cubicBezTo>
                    <a:pt x="280634" y="306902"/>
                    <a:pt x="273054" y="286148"/>
                    <a:pt x="267460" y="264852"/>
                  </a:cubicBezTo>
                  <a:cubicBezTo>
                    <a:pt x="264031" y="252038"/>
                    <a:pt x="265835" y="239405"/>
                    <a:pt x="270889" y="227133"/>
                  </a:cubicBezTo>
                  <a:cubicBezTo>
                    <a:pt x="276664" y="212876"/>
                    <a:pt x="286229" y="205115"/>
                    <a:pt x="302472" y="206198"/>
                  </a:cubicBezTo>
                  <a:cubicBezTo>
                    <a:pt x="314383" y="206920"/>
                    <a:pt x="327197" y="208905"/>
                    <a:pt x="338025" y="205296"/>
                  </a:cubicBezTo>
                  <a:cubicBezTo>
                    <a:pt x="362750" y="197355"/>
                    <a:pt x="375744" y="209447"/>
                    <a:pt x="385490" y="228757"/>
                  </a:cubicBezTo>
                  <a:cubicBezTo>
                    <a:pt x="395416" y="248429"/>
                    <a:pt x="403537" y="268822"/>
                    <a:pt x="404980" y="291382"/>
                  </a:cubicBezTo>
                  <a:cubicBezTo>
                    <a:pt x="405703" y="302751"/>
                    <a:pt x="403176" y="308166"/>
                    <a:pt x="389460" y="305820"/>
                  </a:cubicBezTo>
                  <a:cubicBezTo>
                    <a:pt x="373759" y="303112"/>
                    <a:pt x="364194" y="295893"/>
                    <a:pt x="361667" y="280373"/>
                  </a:cubicBezTo>
                  <a:cubicBezTo>
                    <a:pt x="360043" y="270447"/>
                    <a:pt x="353907" y="237059"/>
                    <a:pt x="345244" y="239044"/>
                  </a:cubicBezTo>
                  <a:cubicBezTo>
                    <a:pt x="338025" y="240668"/>
                    <a:pt x="339469" y="246985"/>
                    <a:pt x="340371" y="252580"/>
                  </a:cubicBezTo>
                  <a:cubicBezTo>
                    <a:pt x="342717" y="267018"/>
                    <a:pt x="344522" y="281636"/>
                    <a:pt x="347229" y="296074"/>
                  </a:cubicBezTo>
                  <a:cubicBezTo>
                    <a:pt x="350658" y="314843"/>
                    <a:pt x="354628" y="318633"/>
                    <a:pt x="373759" y="321160"/>
                  </a:cubicBezTo>
                  <a:cubicBezTo>
                    <a:pt x="393791" y="323867"/>
                    <a:pt x="414004" y="325311"/>
                    <a:pt x="434037" y="327476"/>
                  </a:cubicBezTo>
                  <a:cubicBezTo>
                    <a:pt x="441256" y="328198"/>
                    <a:pt x="448655" y="328920"/>
                    <a:pt x="455874" y="330544"/>
                  </a:cubicBezTo>
                  <a:cubicBezTo>
                    <a:pt x="462913" y="332169"/>
                    <a:pt x="470853" y="334154"/>
                    <a:pt x="471215" y="343539"/>
                  </a:cubicBezTo>
                  <a:cubicBezTo>
                    <a:pt x="471034" y="351479"/>
                    <a:pt x="467064" y="357435"/>
                    <a:pt x="460747" y="362308"/>
                  </a:cubicBezTo>
                  <a:close/>
                  <a:moveTo>
                    <a:pt x="562534" y="301127"/>
                  </a:moveTo>
                  <a:cubicBezTo>
                    <a:pt x="560729" y="307263"/>
                    <a:pt x="557661" y="313941"/>
                    <a:pt x="550984" y="315565"/>
                  </a:cubicBezTo>
                  <a:cubicBezTo>
                    <a:pt x="530771" y="320257"/>
                    <a:pt x="504963" y="324047"/>
                    <a:pt x="484569" y="328198"/>
                  </a:cubicBezTo>
                  <a:cubicBezTo>
                    <a:pt x="483848" y="325672"/>
                    <a:pt x="475546" y="319536"/>
                    <a:pt x="474824" y="317009"/>
                  </a:cubicBezTo>
                  <a:cubicBezTo>
                    <a:pt x="500090" y="306180"/>
                    <a:pt x="526620" y="294630"/>
                    <a:pt x="547916" y="285065"/>
                  </a:cubicBezTo>
                  <a:cubicBezTo>
                    <a:pt x="557661" y="280914"/>
                    <a:pt x="565783" y="290479"/>
                    <a:pt x="562534" y="301127"/>
                  </a:cubicBezTo>
                  <a:close/>
                  <a:moveTo>
                    <a:pt x="525898" y="75896"/>
                  </a:moveTo>
                  <a:cubicBezTo>
                    <a:pt x="535102" y="45576"/>
                    <a:pt x="561271" y="30778"/>
                    <a:pt x="592312" y="24281"/>
                  </a:cubicBezTo>
                  <a:cubicBezTo>
                    <a:pt x="658546" y="10384"/>
                    <a:pt x="717741" y="73730"/>
                    <a:pt x="680744" y="140145"/>
                  </a:cubicBezTo>
                  <a:cubicBezTo>
                    <a:pt x="665404" y="165231"/>
                    <a:pt x="640679" y="185805"/>
                    <a:pt x="607833" y="185083"/>
                  </a:cubicBezTo>
                  <a:cubicBezTo>
                    <a:pt x="547735" y="182376"/>
                    <a:pt x="508933" y="131482"/>
                    <a:pt x="525898" y="75896"/>
                  </a:cubicBezTo>
                  <a:close/>
                  <a:moveTo>
                    <a:pt x="813573" y="625078"/>
                  </a:moveTo>
                  <a:cubicBezTo>
                    <a:pt x="813212" y="633921"/>
                    <a:pt x="809964" y="645651"/>
                    <a:pt x="797872" y="649081"/>
                  </a:cubicBezTo>
                  <a:cubicBezTo>
                    <a:pt x="783073" y="653051"/>
                    <a:pt x="770620" y="647456"/>
                    <a:pt x="764304" y="636628"/>
                  </a:cubicBezTo>
                  <a:cubicBezTo>
                    <a:pt x="761236" y="631214"/>
                    <a:pt x="759070" y="624717"/>
                    <a:pt x="758529" y="618400"/>
                  </a:cubicBezTo>
                  <a:cubicBezTo>
                    <a:pt x="755461" y="582666"/>
                    <a:pt x="753295" y="546932"/>
                    <a:pt x="750227" y="511199"/>
                  </a:cubicBezTo>
                  <a:cubicBezTo>
                    <a:pt x="749144" y="499829"/>
                    <a:pt x="753295" y="495858"/>
                    <a:pt x="764123" y="497483"/>
                  </a:cubicBezTo>
                  <a:cubicBezTo>
                    <a:pt x="771342" y="498565"/>
                    <a:pt x="778561" y="499829"/>
                    <a:pt x="785961" y="500731"/>
                  </a:cubicBezTo>
                  <a:cubicBezTo>
                    <a:pt x="802203" y="502897"/>
                    <a:pt x="810144" y="513184"/>
                    <a:pt x="811588" y="528524"/>
                  </a:cubicBezTo>
                  <a:cubicBezTo>
                    <a:pt x="813212" y="546752"/>
                    <a:pt x="813573" y="565160"/>
                    <a:pt x="814656" y="583569"/>
                  </a:cubicBezTo>
                  <a:cubicBezTo>
                    <a:pt x="814475" y="583569"/>
                    <a:pt x="814115" y="583569"/>
                    <a:pt x="813934" y="583569"/>
                  </a:cubicBezTo>
                  <a:cubicBezTo>
                    <a:pt x="813753" y="597465"/>
                    <a:pt x="814115" y="611361"/>
                    <a:pt x="813573" y="625078"/>
                  </a:cubicBezTo>
                  <a:close/>
                  <a:moveTo>
                    <a:pt x="922940" y="251136"/>
                  </a:moveTo>
                  <a:cubicBezTo>
                    <a:pt x="916804" y="259438"/>
                    <a:pt x="909044" y="265754"/>
                    <a:pt x="899478" y="269725"/>
                  </a:cubicBezTo>
                  <a:cubicBezTo>
                    <a:pt x="871505" y="281636"/>
                    <a:pt x="842810" y="291382"/>
                    <a:pt x="813753" y="299683"/>
                  </a:cubicBezTo>
                  <a:cubicBezTo>
                    <a:pt x="796428" y="304737"/>
                    <a:pt x="779102" y="303654"/>
                    <a:pt x="762138" y="298420"/>
                  </a:cubicBezTo>
                  <a:cubicBezTo>
                    <a:pt x="741925" y="292284"/>
                    <a:pt x="721712" y="285967"/>
                    <a:pt x="701679" y="279651"/>
                  </a:cubicBezTo>
                  <a:cubicBezTo>
                    <a:pt x="693738" y="277124"/>
                    <a:pt x="685978" y="274959"/>
                    <a:pt x="675511" y="278568"/>
                  </a:cubicBezTo>
                  <a:cubicBezTo>
                    <a:pt x="686700" y="288494"/>
                    <a:pt x="698250" y="288855"/>
                    <a:pt x="708538" y="291923"/>
                  </a:cubicBezTo>
                  <a:cubicBezTo>
                    <a:pt x="720268" y="295352"/>
                    <a:pt x="727307" y="301127"/>
                    <a:pt x="730916" y="313399"/>
                  </a:cubicBezTo>
                  <a:cubicBezTo>
                    <a:pt x="739037" y="340831"/>
                    <a:pt x="753836" y="357976"/>
                    <a:pt x="766830" y="383243"/>
                  </a:cubicBezTo>
                  <a:cubicBezTo>
                    <a:pt x="778922" y="406704"/>
                    <a:pt x="792277" y="411036"/>
                    <a:pt x="830898" y="424752"/>
                  </a:cubicBezTo>
                  <a:cubicBezTo>
                    <a:pt x="899298" y="445867"/>
                    <a:pt x="893703" y="447852"/>
                    <a:pt x="916082" y="511920"/>
                  </a:cubicBezTo>
                  <a:cubicBezTo>
                    <a:pt x="926730" y="542420"/>
                    <a:pt x="933588" y="573823"/>
                    <a:pt x="938280" y="605586"/>
                  </a:cubicBezTo>
                  <a:cubicBezTo>
                    <a:pt x="939363" y="612805"/>
                    <a:pt x="939724" y="620385"/>
                    <a:pt x="938822" y="627604"/>
                  </a:cubicBezTo>
                  <a:cubicBezTo>
                    <a:pt x="937198" y="640959"/>
                    <a:pt x="925106" y="650163"/>
                    <a:pt x="911751" y="647456"/>
                  </a:cubicBezTo>
                  <a:cubicBezTo>
                    <a:pt x="897674" y="644749"/>
                    <a:pt x="889914" y="634643"/>
                    <a:pt x="883055" y="620746"/>
                  </a:cubicBezTo>
                  <a:cubicBezTo>
                    <a:pt x="874032" y="602518"/>
                    <a:pt x="867715" y="583388"/>
                    <a:pt x="861038" y="564258"/>
                  </a:cubicBezTo>
                  <a:cubicBezTo>
                    <a:pt x="856526" y="551264"/>
                    <a:pt x="850029" y="538631"/>
                    <a:pt x="846780" y="525636"/>
                  </a:cubicBezTo>
                  <a:cubicBezTo>
                    <a:pt x="840283" y="499829"/>
                    <a:pt x="823138" y="490625"/>
                    <a:pt x="799677" y="486113"/>
                  </a:cubicBezTo>
                  <a:cubicBezTo>
                    <a:pt x="768996" y="480157"/>
                    <a:pt x="738135" y="475645"/>
                    <a:pt x="708357" y="465358"/>
                  </a:cubicBezTo>
                  <a:cubicBezTo>
                    <a:pt x="680203" y="455613"/>
                    <a:pt x="658005" y="439911"/>
                    <a:pt x="643386" y="413562"/>
                  </a:cubicBezTo>
                  <a:cubicBezTo>
                    <a:pt x="629670" y="388657"/>
                    <a:pt x="613608" y="364834"/>
                    <a:pt x="601517" y="339027"/>
                  </a:cubicBezTo>
                  <a:cubicBezTo>
                    <a:pt x="585635" y="305820"/>
                    <a:pt x="574085" y="270808"/>
                    <a:pt x="579860" y="232728"/>
                  </a:cubicBezTo>
                  <a:cubicBezTo>
                    <a:pt x="583289" y="210349"/>
                    <a:pt x="593395" y="204213"/>
                    <a:pt x="615232" y="198257"/>
                  </a:cubicBezTo>
                  <a:cubicBezTo>
                    <a:pt x="645372" y="190136"/>
                    <a:pt x="670999" y="199521"/>
                    <a:pt x="697889" y="209086"/>
                  </a:cubicBezTo>
                  <a:cubicBezTo>
                    <a:pt x="729111" y="220095"/>
                    <a:pt x="760875" y="229299"/>
                    <a:pt x="792096" y="239947"/>
                  </a:cubicBezTo>
                  <a:cubicBezTo>
                    <a:pt x="812671" y="246985"/>
                    <a:pt x="832162" y="238503"/>
                    <a:pt x="851833" y="235976"/>
                  </a:cubicBezTo>
                  <a:cubicBezTo>
                    <a:pt x="864467" y="234352"/>
                    <a:pt x="878724" y="226050"/>
                    <a:pt x="891357" y="223523"/>
                  </a:cubicBezTo>
                  <a:cubicBezTo>
                    <a:pt x="900381" y="221719"/>
                    <a:pt x="907961" y="221358"/>
                    <a:pt x="916623" y="225148"/>
                  </a:cubicBezTo>
                  <a:cubicBezTo>
                    <a:pt x="927091" y="229660"/>
                    <a:pt x="929618" y="242112"/>
                    <a:pt x="922940" y="251136"/>
                  </a:cubicBezTo>
                  <a:close/>
                  <a:moveTo>
                    <a:pt x="1734891" y="119571"/>
                  </a:moveTo>
                  <a:cubicBezTo>
                    <a:pt x="1735794" y="76618"/>
                    <a:pt x="1754202" y="38718"/>
                    <a:pt x="1817187" y="35650"/>
                  </a:cubicBezTo>
                  <a:cubicBezTo>
                    <a:pt x="1876743" y="39982"/>
                    <a:pt x="1896054" y="62180"/>
                    <a:pt x="1899122" y="117044"/>
                  </a:cubicBezTo>
                  <a:cubicBezTo>
                    <a:pt x="1899122" y="162704"/>
                    <a:pt x="1875300" y="207822"/>
                    <a:pt x="1819353" y="201145"/>
                  </a:cubicBezTo>
                  <a:cubicBezTo>
                    <a:pt x="1763045" y="204032"/>
                    <a:pt x="1733808" y="172630"/>
                    <a:pt x="1734891" y="119571"/>
                  </a:cubicBezTo>
                  <a:close/>
                  <a:moveTo>
                    <a:pt x="1687066" y="637350"/>
                  </a:moveTo>
                  <a:cubicBezTo>
                    <a:pt x="1682554" y="654675"/>
                    <a:pt x="1657107" y="662255"/>
                    <a:pt x="1641947" y="652690"/>
                  </a:cubicBezTo>
                  <a:cubicBezTo>
                    <a:pt x="1634548" y="647998"/>
                    <a:pt x="1630758" y="638974"/>
                    <a:pt x="1630938" y="631394"/>
                  </a:cubicBezTo>
                  <a:cubicBezTo>
                    <a:pt x="1631480" y="601977"/>
                    <a:pt x="1632382" y="572740"/>
                    <a:pt x="1637075" y="543684"/>
                  </a:cubicBezTo>
                  <a:cubicBezTo>
                    <a:pt x="1642128" y="513003"/>
                    <a:pt x="1645557" y="509394"/>
                    <a:pt x="1675696" y="502175"/>
                  </a:cubicBezTo>
                  <a:cubicBezTo>
                    <a:pt x="1684539" y="500009"/>
                    <a:pt x="1693202" y="496941"/>
                    <a:pt x="1704391" y="501814"/>
                  </a:cubicBezTo>
                  <a:cubicBezTo>
                    <a:pt x="1700421" y="527802"/>
                    <a:pt x="1691938" y="618761"/>
                    <a:pt x="1687066" y="637350"/>
                  </a:cubicBezTo>
                  <a:close/>
                  <a:moveTo>
                    <a:pt x="1865193" y="272612"/>
                  </a:moveTo>
                  <a:cubicBezTo>
                    <a:pt x="1850755" y="328920"/>
                    <a:pt x="1829098" y="382521"/>
                    <a:pt x="1800584" y="433234"/>
                  </a:cubicBezTo>
                  <a:cubicBezTo>
                    <a:pt x="1789033" y="453808"/>
                    <a:pt x="1771528" y="465178"/>
                    <a:pt x="1748427" y="470231"/>
                  </a:cubicBezTo>
                  <a:cubicBezTo>
                    <a:pt x="1717926" y="476909"/>
                    <a:pt x="1687787" y="485571"/>
                    <a:pt x="1656746" y="489000"/>
                  </a:cubicBezTo>
                  <a:cubicBezTo>
                    <a:pt x="1627870" y="492068"/>
                    <a:pt x="1613072" y="510116"/>
                    <a:pt x="1603145" y="533938"/>
                  </a:cubicBezTo>
                  <a:cubicBezTo>
                    <a:pt x="1590332" y="564619"/>
                    <a:pt x="1570480" y="591509"/>
                    <a:pt x="1558388" y="622551"/>
                  </a:cubicBezTo>
                  <a:cubicBezTo>
                    <a:pt x="1553876" y="634282"/>
                    <a:pt x="1545935" y="645290"/>
                    <a:pt x="1529151" y="641862"/>
                  </a:cubicBezTo>
                  <a:cubicBezTo>
                    <a:pt x="1510562" y="638072"/>
                    <a:pt x="1503163" y="628145"/>
                    <a:pt x="1507675" y="607752"/>
                  </a:cubicBezTo>
                  <a:cubicBezTo>
                    <a:pt x="1513991" y="578876"/>
                    <a:pt x="1526986" y="552166"/>
                    <a:pt x="1537814" y="524915"/>
                  </a:cubicBezTo>
                  <a:cubicBezTo>
                    <a:pt x="1539799" y="519861"/>
                    <a:pt x="1568314" y="468607"/>
                    <a:pt x="1570660" y="463554"/>
                  </a:cubicBezTo>
                  <a:cubicBezTo>
                    <a:pt x="1574089" y="448033"/>
                    <a:pt x="1675515" y="410855"/>
                    <a:pt x="1697714" y="393530"/>
                  </a:cubicBezTo>
                  <a:cubicBezTo>
                    <a:pt x="1707098" y="386130"/>
                    <a:pt x="1712151" y="378370"/>
                    <a:pt x="1716663" y="367903"/>
                  </a:cubicBezTo>
                  <a:cubicBezTo>
                    <a:pt x="1724965" y="348772"/>
                    <a:pt x="1730921" y="322243"/>
                    <a:pt x="1749871" y="309790"/>
                  </a:cubicBezTo>
                  <a:cubicBezTo>
                    <a:pt x="1754563" y="306722"/>
                    <a:pt x="1759435" y="307985"/>
                    <a:pt x="1756909" y="302030"/>
                  </a:cubicBezTo>
                  <a:cubicBezTo>
                    <a:pt x="1754383" y="296254"/>
                    <a:pt x="1747705" y="302391"/>
                    <a:pt x="1743373" y="301849"/>
                  </a:cubicBezTo>
                  <a:cubicBezTo>
                    <a:pt x="1714498" y="308346"/>
                    <a:pt x="1663424" y="306541"/>
                    <a:pt x="1635270" y="309429"/>
                  </a:cubicBezTo>
                  <a:cubicBezTo>
                    <a:pt x="1610184" y="311956"/>
                    <a:pt x="1548101" y="284163"/>
                    <a:pt x="1532761" y="270627"/>
                  </a:cubicBezTo>
                  <a:cubicBezTo>
                    <a:pt x="1524639" y="263408"/>
                    <a:pt x="1512367" y="259077"/>
                    <a:pt x="1517962" y="244819"/>
                  </a:cubicBezTo>
                  <a:cubicBezTo>
                    <a:pt x="1522293" y="233630"/>
                    <a:pt x="1538716" y="228938"/>
                    <a:pt x="1553335" y="232908"/>
                  </a:cubicBezTo>
                  <a:cubicBezTo>
                    <a:pt x="1590693" y="242834"/>
                    <a:pt x="1628231" y="251136"/>
                    <a:pt x="1666672" y="256731"/>
                  </a:cubicBezTo>
                  <a:cubicBezTo>
                    <a:pt x="1680749" y="258716"/>
                    <a:pt x="1694826" y="258355"/>
                    <a:pt x="1707640" y="254024"/>
                  </a:cubicBezTo>
                  <a:cubicBezTo>
                    <a:pt x="1743373" y="241571"/>
                    <a:pt x="1781454" y="231464"/>
                    <a:pt x="1817548" y="219734"/>
                  </a:cubicBezTo>
                  <a:cubicBezTo>
                    <a:pt x="1848589" y="209447"/>
                    <a:pt x="1873495" y="240488"/>
                    <a:pt x="1865193" y="272612"/>
                  </a:cubicBezTo>
                  <a:close/>
                  <a:moveTo>
                    <a:pt x="2089883" y="190316"/>
                  </a:moveTo>
                  <a:cubicBezTo>
                    <a:pt x="2061368" y="169020"/>
                    <a:pt x="2051262" y="136174"/>
                    <a:pt x="2059383" y="106757"/>
                  </a:cubicBezTo>
                  <a:cubicBezTo>
                    <a:pt x="2068407" y="73911"/>
                    <a:pt x="2094033" y="48825"/>
                    <a:pt x="2124354" y="45396"/>
                  </a:cubicBezTo>
                  <a:cubicBezTo>
                    <a:pt x="2208996" y="35470"/>
                    <a:pt x="2218381" y="109284"/>
                    <a:pt x="2218381" y="109645"/>
                  </a:cubicBezTo>
                  <a:cubicBezTo>
                    <a:pt x="2239857" y="178044"/>
                    <a:pt x="2150522" y="240849"/>
                    <a:pt x="2089883" y="190316"/>
                  </a:cubicBezTo>
                  <a:close/>
                  <a:moveTo>
                    <a:pt x="2186075" y="549098"/>
                  </a:moveTo>
                  <a:cubicBezTo>
                    <a:pt x="2210800" y="566784"/>
                    <a:pt x="2223253" y="575628"/>
                    <a:pt x="2237330" y="592773"/>
                  </a:cubicBezTo>
                  <a:cubicBezTo>
                    <a:pt x="2245090" y="602157"/>
                    <a:pt x="2250505" y="616776"/>
                    <a:pt x="2241481" y="628867"/>
                  </a:cubicBezTo>
                  <a:cubicBezTo>
                    <a:pt x="2232998" y="640237"/>
                    <a:pt x="2220546" y="639335"/>
                    <a:pt x="2206830" y="635725"/>
                  </a:cubicBezTo>
                  <a:cubicBezTo>
                    <a:pt x="2204122" y="635004"/>
                    <a:pt x="2126339" y="589705"/>
                    <a:pt x="2101252" y="553610"/>
                  </a:cubicBezTo>
                  <a:cubicBezTo>
                    <a:pt x="2083025" y="527261"/>
                    <a:pt x="2087356" y="502897"/>
                    <a:pt x="2115871" y="487737"/>
                  </a:cubicBezTo>
                  <a:cubicBezTo>
                    <a:pt x="2126158" y="482323"/>
                    <a:pt x="2135904" y="475465"/>
                    <a:pt x="2147454" y="474743"/>
                  </a:cubicBezTo>
                  <a:cubicBezTo>
                    <a:pt x="2148898" y="476728"/>
                    <a:pt x="2150161" y="477450"/>
                    <a:pt x="2149980" y="477991"/>
                  </a:cubicBezTo>
                  <a:cubicBezTo>
                    <a:pt x="2141318" y="512462"/>
                    <a:pt x="2152146" y="517154"/>
                    <a:pt x="2186075" y="549098"/>
                  </a:cubicBezTo>
                  <a:close/>
                  <a:moveTo>
                    <a:pt x="2187339" y="373497"/>
                  </a:moveTo>
                  <a:cubicBezTo>
                    <a:pt x="2183188" y="391364"/>
                    <a:pt x="2177954" y="409050"/>
                    <a:pt x="2171818" y="426195"/>
                  </a:cubicBezTo>
                  <a:cubicBezTo>
                    <a:pt x="2167848" y="437565"/>
                    <a:pt x="2159365" y="446769"/>
                    <a:pt x="2148718" y="452725"/>
                  </a:cubicBezTo>
                  <a:cubicBezTo>
                    <a:pt x="2137528" y="459042"/>
                    <a:pt x="2126339" y="465539"/>
                    <a:pt x="2114428" y="470051"/>
                  </a:cubicBezTo>
                  <a:cubicBezTo>
                    <a:pt x="2071114" y="486113"/>
                    <a:pt x="2040614" y="516974"/>
                    <a:pt x="2016069" y="554693"/>
                  </a:cubicBezTo>
                  <a:cubicBezTo>
                    <a:pt x="2003977" y="573101"/>
                    <a:pt x="1992608" y="591870"/>
                    <a:pt x="1984667" y="612625"/>
                  </a:cubicBezTo>
                  <a:cubicBezTo>
                    <a:pt x="1978351" y="628867"/>
                    <a:pt x="1970590" y="649081"/>
                    <a:pt x="1950196" y="648720"/>
                  </a:cubicBezTo>
                  <a:cubicBezTo>
                    <a:pt x="1921862" y="649261"/>
                    <a:pt x="1912838" y="634643"/>
                    <a:pt x="1922404" y="609196"/>
                  </a:cubicBezTo>
                  <a:cubicBezTo>
                    <a:pt x="1939909" y="561912"/>
                    <a:pt x="1957776" y="514628"/>
                    <a:pt x="1981960" y="470231"/>
                  </a:cubicBezTo>
                  <a:cubicBezTo>
                    <a:pt x="1985569" y="463734"/>
                    <a:pt x="1990081" y="458681"/>
                    <a:pt x="1996578" y="454349"/>
                  </a:cubicBezTo>
                  <a:cubicBezTo>
                    <a:pt x="2008850" y="446409"/>
                    <a:pt x="2019679" y="436122"/>
                    <a:pt x="2032131" y="428542"/>
                  </a:cubicBezTo>
                  <a:cubicBezTo>
                    <a:pt x="2061007" y="410855"/>
                    <a:pt x="2080318" y="386491"/>
                    <a:pt x="2088078" y="353465"/>
                  </a:cubicBezTo>
                  <a:cubicBezTo>
                    <a:pt x="2091147" y="340290"/>
                    <a:pt x="2098004" y="338305"/>
                    <a:pt x="2109916" y="340651"/>
                  </a:cubicBezTo>
                  <a:cubicBezTo>
                    <a:pt x="2129768" y="344441"/>
                    <a:pt x="2149801" y="346607"/>
                    <a:pt x="2169653" y="350036"/>
                  </a:cubicBezTo>
                  <a:cubicBezTo>
                    <a:pt x="2188060" y="353284"/>
                    <a:pt x="2191129" y="356713"/>
                    <a:pt x="2187339" y="373497"/>
                  </a:cubicBezTo>
                  <a:close/>
                  <a:moveTo>
                    <a:pt x="2193294" y="324047"/>
                  </a:moveTo>
                  <a:cubicBezTo>
                    <a:pt x="2192212" y="333432"/>
                    <a:pt x="2187880" y="340110"/>
                    <a:pt x="2177232" y="337583"/>
                  </a:cubicBezTo>
                  <a:cubicBezTo>
                    <a:pt x="2155215" y="332349"/>
                    <a:pt x="2131392" y="336861"/>
                    <a:pt x="2111359" y="322423"/>
                  </a:cubicBezTo>
                  <a:cubicBezTo>
                    <a:pt x="2100531" y="314663"/>
                    <a:pt x="2088981" y="315385"/>
                    <a:pt x="2078693" y="324408"/>
                  </a:cubicBezTo>
                  <a:cubicBezTo>
                    <a:pt x="2058119" y="342636"/>
                    <a:pt x="2032312" y="349855"/>
                    <a:pt x="2006865" y="357615"/>
                  </a:cubicBezTo>
                  <a:cubicBezTo>
                    <a:pt x="1991886" y="362127"/>
                    <a:pt x="1977448" y="358518"/>
                    <a:pt x="1964634" y="350577"/>
                  </a:cubicBezTo>
                  <a:cubicBezTo>
                    <a:pt x="1946587" y="339388"/>
                    <a:pt x="1927998" y="329642"/>
                    <a:pt x="1908868" y="320618"/>
                  </a:cubicBezTo>
                  <a:cubicBezTo>
                    <a:pt x="1907966" y="320257"/>
                    <a:pt x="1907243" y="319896"/>
                    <a:pt x="1906341" y="319355"/>
                  </a:cubicBezTo>
                  <a:cubicBezTo>
                    <a:pt x="1890460" y="309790"/>
                    <a:pt x="1881075" y="294630"/>
                    <a:pt x="1884684" y="284343"/>
                  </a:cubicBezTo>
                  <a:cubicBezTo>
                    <a:pt x="1888835" y="272612"/>
                    <a:pt x="1910312" y="265393"/>
                    <a:pt x="1928359" y="271349"/>
                  </a:cubicBezTo>
                  <a:cubicBezTo>
                    <a:pt x="1943158" y="276222"/>
                    <a:pt x="1957235" y="282899"/>
                    <a:pt x="1971492" y="289396"/>
                  </a:cubicBezTo>
                  <a:cubicBezTo>
                    <a:pt x="1993871" y="299864"/>
                    <a:pt x="2013362" y="297518"/>
                    <a:pt x="2031951" y="280012"/>
                  </a:cubicBezTo>
                  <a:cubicBezTo>
                    <a:pt x="2047110" y="265574"/>
                    <a:pt x="2075445" y="245902"/>
                    <a:pt x="2092951" y="233811"/>
                  </a:cubicBezTo>
                  <a:cubicBezTo>
                    <a:pt x="2118218" y="216485"/>
                    <a:pt x="2134280" y="220816"/>
                    <a:pt x="2162434" y="219373"/>
                  </a:cubicBezTo>
                  <a:cubicBezTo>
                    <a:pt x="2175247" y="218651"/>
                    <a:pt x="2180120" y="229118"/>
                    <a:pt x="2183188" y="239405"/>
                  </a:cubicBezTo>
                  <a:cubicBezTo>
                    <a:pt x="2189865" y="262506"/>
                    <a:pt x="2191851" y="286328"/>
                    <a:pt x="2193655" y="304737"/>
                  </a:cubicBezTo>
                  <a:cubicBezTo>
                    <a:pt x="2193475" y="314843"/>
                    <a:pt x="2193836" y="319536"/>
                    <a:pt x="2193294" y="32404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3B2EFDF7-54E0-7D48-86EE-47753BD00E1C}"/>
                </a:ext>
              </a:extLst>
            </p:cNvPr>
            <p:cNvSpPr/>
            <p:nvPr/>
          </p:nvSpPr>
          <p:spPr>
            <a:xfrm>
              <a:off x="7609421" y="794625"/>
              <a:ext cx="53269" cy="172893"/>
            </a:xfrm>
            <a:custGeom>
              <a:avLst/>
              <a:gdLst>
                <a:gd name="connsiteX0" fmla="*/ 15731 w 53269"/>
                <a:gd name="connsiteY0" fmla="*/ 83559 h 172893"/>
                <a:gd name="connsiteX1" fmla="*/ 53270 w 53269"/>
                <a:gd name="connsiteY1" fmla="*/ 0 h 172893"/>
                <a:gd name="connsiteX2" fmla="*/ 25657 w 53269"/>
                <a:gd name="connsiteY2" fmla="*/ 172894 h 172893"/>
                <a:gd name="connsiteX3" fmla="*/ 15731 w 53269"/>
                <a:gd name="connsiteY3" fmla="*/ 83559 h 172893"/>
              </a:gdLst>
              <a:ahLst/>
              <a:cxnLst>
                <a:cxn ang="0">
                  <a:pos x="connsiteX0" y="connsiteY0"/>
                </a:cxn>
                <a:cxn ang="0">
                  <a:pos x="connsiteX1" y="connsiteY1"/>
                </a:cxn>
                <a:cxn ang="0">
                  <a:pos x="connsiteX2" y="connsiteY2"/>
                </a:cxn>
                <a:cxn ang="0">
                  <a:pos x="connsiteX3" y="connsiteY3"/>
                </a:cxn>
              </a:cxnLst>
              <a:rect l="l" t="t" r="r" b="b"/>
              <a:pathLst>
                <a:path w="53269" h="172893">
                  <a:moveTo>
                    <a:pt x="15731" y="83559"/>
                  </a:moveTo>
                  <a:cubicBezTo>
                    <a:pt x="18980" y="52698"/>
                    <a:pt x="40095" y="29778"/>
                    <a:pt x="53270" y="0"/>
                  </a:cubicBezTo>
                  <a:cubicBezTo>
                    <a:pt x="-2677" y="23823"/>
                    <a:pt x="-18920" y="130122"/>
                    <a:pt x="25657" y="172894"/>
                  </a:cubicBezTo>
                  <a:cubicBezTo>
                    <a:pt x="16453" y="143657"/>
                    <a:pt x="12663" y="114240"/>
                    <a:pt x="15731" y="8355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CBCD45D7-B97B-3946-9724-694C24062175}"/>
                </a:ext>
              </a:extLst>
            </p:cNvPr>
            <p:cNvSpPr/>
            <p:nvPr/>
          </p:nvSpPr>
          <p:spPr>
            <a:xfrm>
              <a:off x="9755800" y="734961"/>
              <a:ext cx="35871" cy="133839"/>
            </a:xfrm>
            <a:custGeom>
              <a:avLst/>
              <a:gdLst>
                <a:gd name="connsiteX0" fmla="*/ 3814 w 35871"/>
                <a:gd name="connsiteY0" fmla="*/ 18517 h 133839"/>
                <a:gd name="connsiteX1" fmla="*/ 12116 w 35871"/>
                <a:gd name="connsiteY1" fmla="*/ 133839 h 133839"/>
                <a:gd name="connsiteX2" fmla="*/ 23667 w 35871"/>
                <a:gd name="connsiteY2" fmla="*/ 126981 h 133839"/>
                <a:gd name="connsiteX3" fmla="*/ 28178 w 35871"/>
                <a:gd name="connsiteY3" fmla="*/ 31511 h 133839"/>
                <a:gd name="connsiteX4" fmla="*/ 15365 w 35871"/>
                <a:gd name="connsiteY4" fmla="*/ 4440 h 133839"/>
                <a:gd name="connsiteX5" fmla="*/ 3453 w 35871"/>
                <a:gd name="connsiteY5" fmla="*/ 1372 h 133839"/>
                <a:gd name="connsiteX6" fmla="*/ 746 w 35871"/>
                <a:gd name="connsiteY6" fmla="*/ 10937 h 133839"/>
                <a:gd name="connsiteX7" fmla="*/ 3814 w 35871"/>
                <a:gd name="connsiteY7" fmla="*/ 18517 h 13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1" h="133839">
                  <a:moveTo>
                    <a:pt x="3814" y="18517"/>
                  </a:moveTo>
                  <a:cubicBezTo>
                    <a:pt x="21501" y="55333"/>
                    <a:pt x="25833" y="93233"/>
                    <a:pt x="12116" y="133839"/>
                  </a:cubicBezTo>
                  <a:cubicBezTo>
                    <a:pt x="20418" y="133659"/>
                    <a:pt x="22043" y="129869"/>
                    <a:pt x="23667" y="126981"/>
                  </a:cubicBezTo>
                  <a:cubicBezTo>
                    <a:pt x="41353" y="95940"/>
                    <a:pt x="37021" y="63635"/>
                    <a:pt x="28178" y="31511"/>
                  </a:cubicBezTo>
                  <a:cubicBezTo>
                    <a:pt x="25471" y="21946"/>
                    <a:pt x="20238" y="13102"/>
                    <a:pt x="15365" y="4440"/>
                  </a:cubicBezTo>
                  <a:cubicBezTo>
                    <a:pt x="13019" y="108"/>
                    <a:pt x="7965" y="-1336"/>
                    <a:pt x="3453" y="1372"/>
                  </a:cubicBezTo>
                  <a:cubicBezTo>
                    <a:pt x="205" y="3357"/>
                    <a:pt x="-878" y="6966"/>
                    <a:pt x="746" y="10937"/>
                  </a:cubicBezTo>
                  <a:cubicBezTo>
                    <a:pt x="1829" y="13463"/>
                    <a:pt x="2731" y="15990"/>
                    <a:pt x="3814" y="1851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1" name="Freeform 120">
              <a:extLst>
                <a:ext uri="{FF2B5EF4-FFF2-40B4-BE49-F238E27FC236}">
                  <a16:creationId xmlns:a16="http://schemas.microsoft.com/office/drawing/2014/main" id="{F3C77922-41E7-D645-B5EB-458AE601754D}"/>
                </a:ext>
              </a:extLst>
            </p:cNvPr>
            <p:cNvSpPr/>
            <p:nvPr/>
          </p:nvSpPr>
          <p:spPr>
            <a:xfrm>
              <a:off x="8030669" y="1200239"/>
              <a:ext cx="142268" cy="18931"/>
            </a:xfrm>
            <a:custGeom>
              <a:avLst/>
              <a:gdLst>
                <a:gd name="connsiteX0" fmla="*/ 15167 w 142268"/>
                <a:gd name="connsiteY0" fmla="*/ 15251 h 18931"/>
                <a:gd name="connsiteX1" fmla="*/ 130670 w 142268"/>
                <a:gd name="connsiteY1" fmla="*/ 18680 h 18931"/>
                <a:gd name="connsiteX2" fmla="*/ 142040 w 142268"/>
                <a:gd name="connsiteY2" fmla="*/ 13085 h 18931"/>
                <a:gd name="connsiteX3" fmla="*/ 131393 w 142268"/>
                <a:gd name="connsiteY3" fmla="*/ 3881 h 18931"/>
                <a:gd name="connsiteX4" fmla="*/ 76709 w 142268"/>
                <a:gd name="connsiteY4" fmla="*/ 1174 h 18931"/>
                <a:gd name="connsiteX5" fmla="*/ 38268 w 142268"/>
                <a:gd name="connsiteY5" fmla="*/ 4242 h 18931"/>
                <a:gd name="connsiteX6" fmla="*/ 38268 w 142268"/>
                <a:gd name="connsiteY6" fmla="*/ 2798 h 18931"/>
                <a:gd name="connsiteX7" fmla="*/ 5241 w 142268"/>
                <a:gd name="connsiteY7" fmla="*/ 2978 h 18931"/>
                <a:gd name="connsiteX8" fmla="*/ 8 w 142268"/>
                <a:gd name="connsiteY8" fmla="*/ 8212 h 18931"/>
                <a:gd name="connsiteX9" fmla="*/ 4519 w 142268"/>
                <a:gd name="connsiteY9" fmla="*/ 14168 h 18931"/>
                <a:gd name="connsiteX10" fmla="*/ 15167 w 142268"/>
                <a:gd name="connsiteY10" fmla="*/ 15251 h 1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68" h="18931">
                  <a:moveTo>
                    <a:pt x="15167" y="15251"/>
                  </a:moveTo>
                  <a:cubicBezTo>
                    <a:pt x="53608" y="18138"/>
                    <a:pt x="92230" y="11461"/>
                    <a:pt x="130670" y="18680"/>
                  </a:cubicBezTo>
                  <a:cubicBezTo>
                    <a:pt x="135002" y="19582"/>
                    <a:pt x="141138" y="18138"/>
                    <a:pt x="142040" y="13085"/>
                  </a:cubicBezTo>
                  <a:cubicBezTo>
                    <a:pt x="143665" y="5325"/>
                    <a:pt x="136265" y="5325"/>
                    <a:pt x="131393" y="3881"/>
                  </a:cubicBezTo>
                  <a:cubicBezTo>
                    <a:pt x="113345" y="-1533"/>
                    <a:pt x="94937" y="-90"/>
                    <a:pt x="76709" y="1174"/>
                  </a:cubicBezTo>
                  <a:cubicBezTo>
                    <a:pt x="63895" y="2076"/>
                    <a:pt x="51082" y="3159"/>
                    <a:pt x="38268" y="4242"/>
                  </a:cubicBezTo>
                  <a:cubicBezTo>
                    <a:pt x="38268" y="3700"/>
                    <a:pt x="38268" y="3159"/>
                    <a:pt x="38268" y="2798"/>
                  </a:cubicBezTo>
                  <a:cubicBezTo>
                    <a:pt x="27259" y="2798"/>
                    <a:pt x="16250" y="2618"/>
                    <a:pt x="5241" y="2978"/>
                  </a:cubicBezTo>
                  <a:cubicBezTo>
                    <a:pt x="2895" y="2978"/>
                    <a:pt x="-173" y="4603"/>
                    <a:pt x="8" y="8212"/>
                  </a:cubicBezTo>
                  <a:cubicBezTo>
                    <a:pt x="188" y="11100"/>
                    <a:pt x="1451" y="13446"/>
                    <a:pt x="4519" y="14168"/>
                  </a:cubicBezTo>
                  <a:cubicBezTo>
                    <a:pt x="7768" y="14348"/>
                    <a:pt x="11378" y="14890"/>
                    <a:pt x="15167" y="1525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2" name="Freeform 121">
              <a:extLst>
                <a:ext uri="{FF2B5EF4-FFF2-40B4-BE49-F238E27FC236}">
                  <a16:creationId xmlns:a16="http://schemas.microsoft.com/office/drawing/2014/main" id="{90955149-D390-894C-9659-A3B8B03C9168}"/>
                </a:ext>
              </a:extLst>
            </p:cNvPr>
            <p:cNvSpPr/>
            <p:nvPr/>
          </p:nvSpPr>
          <p:spPr>
            <a:xfrm>
              <a:off x="9832345" y="1196901"/>
              <a:ext cx="140381" cy="15806"/>
            </a:xfrm>
            <a:custGeom>
              <a:avLst/>
              <a:gdLst>
                <a:gd name="connsiteX0" fmla="*/ 129400 w 140381"/>
                <a:gd name="connsiteY0" fmla="*/ 180 h 15806"/>
                <a:gd name="connsiteX1" fmla="*/ 19492 w 140381"/>
                <a:gd name="connsiteY1" fmla="*/ 3249 h 15806"/>
                <a:gd name="connsiteX2" fmla="*/ 0 w 140381"/>
                <a:gd name="connsiteY2" fmla="*/ 9024 h 15806"/>
                <a:gd name="connsiteX3" fmla="*/ 21837 w 140381"/>
                <a:gd name="connsiteY3" fmla="*/ 15521 h 15806"/>
                <a:gd name="connsiteX4" fmla="*/ 104495 w 140381"/>
                <a:gd name="connsiteY4" fmla="*/ 15521 h 15806"/>
                <a:gd name="connsiteX5" fmla="*/ 131926 w 140381"/>
                <a:gd name="connsiteY5" fmla="*/ 14257 h 15806"/>
                <a:gd name="connsiteX6" fmla="*/ 140228 w 140381"/>
                <a:gd name="connsiteY6" fmla="*/ 5775 h 15806"/>
                <a:gd name="connsiteX7" fmla="*/ 129400 w 140381"/>
                <a:gd name="connsiteY7" fmla="*/ 180 h 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81" h="15806">
                  <a:moveTo>
                    <a:pt x="129400" y="180"/>
                  </a:moveTo>
                  <a:cubicBezTo>
                    <a:pt x="92764" y="5053"/>
                    <a:pt x="56127" y="1985"/>
                    <a:pt x="19492" y="3249"/>
                  </a:cubicBezTo>
                  <a:cubicBezTo>
                    <a:pt x="12994" y="3429"/>
                    <a:pt x="4512" y="-181"/>
                    <a:pt x="0" y="9024"/>
                  </a:cubicBezTo>
                  <a:cubicBezTo>
                    <a:pt x="5234" y="18047"/>
                    <a:pt x="14438" y="15340"/>
                    <a:pt x="21837" y="15521"/>
                  </a:cubicBezTo>
                  <a:cubicBezTo>
                    <a:pt x="49270" y="16062"/>
                    <a:pt x="76882" y="15701"/>
                    <a:pt x="104495" y="15521"/>
                  </a:cubicBezTo>
                  <a:cubicBezTo>
                    <a:pt x="113698" y="15521"/>
                    <a:pt x="122903" y="15160"/>
                    <a:pt x="131926" y="14257"/>
                  </a:cubicBezTo>
                  <a:cubicBezTo>
                    <a:pt x="136438" y="13716"/>
                    <a:pt x="141311" y="11731"/>
                    <a:pt x="140228" y="5775"/>
                  </a:cubicBezTo>
                  <a:cubicBezTo>
                    <a:pt x="139145" y="0"/>
                    <a:pt x="134273" y="-361"/>
                    <a:pt x="129400" y="18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3" name="Freeform 122">
              <a:extLst>
                <a:ext uri="{FF2B5EF4-FFF2-40B4-BE49-F238E27FC236}">
                  <a16:creationId xmlns:a16="http://schemas.microsoft.com/office/drawing/2014/main" id="{60F7368B-AD23-974D-A8D5-00FB319C8AE7}"/>
                </a:ext>
              </a:extLst>
            </p:cNvPr>
            <p:cNvSpPr/>
            <p:nvPr/>
          </p:nvSpPr>
          <p:spPr>
            <a:xfrm>
              <a:off x="8397941" y="870286"/>
              <a:ext cx="110649" cy="60927"/>
            </a:xfrm>
            <a:custGeom>
              <a:avLst/>
              <a:gdLst>
                <a:gd name="connsiteX0" fmla="*/ 106119 w 110649"/>
                <a:gd name="connsiteY0" fmla="*/ 15118 h 60927"/>
                <a:gd name="connsiteX1" fmla="*/ 109367 w 110649"/>
                <a:gd name="connsiteY1" fmla="*/ 3026 h 60927"/>
                <a:gd name="connsiteX2" fmla="*/ 95470 w 110649"/>
                <a:gd name="connsiteY2" fmla="*/ 5011 h 60927"/>
                <a:gd name="connsiteX3" fmla="*/ 70926 w 110649"/>
                <a:gd name="connsiteY3" fmla="*/ 26668 h 60927"/>
                <a:gd name="connsiteX4" fmla="*/ 0 w 110649"/>
                <a:gd name="connsiteY4" fmla="*/ 60417 h 60927"/>
                <a:gd name="connsiteX5" fmla="*/ 106119 w 110649"/>
                <a:gd name="connsiteY5" fmla="*/ 15118 h 6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49" h="60927">
                  <a:moveTo>
                    <a:pt x="106119" y="15118"/>
                  </a:moveTo>
                  <a:cubicBezTo>
                    <a:pt x="109006" y="11689"/>
                    <a:pt x="112615" y="7357"/>
                    <a:pt x="109367" y="3026"/>
                  </a:cubicBezTo>
                  <a:cubicBezTo>
                    <a:pt x="104494" y="-3110"/>
                    <a:pt x="99441" y="1402"/>
                    <a:pt x="95470" y="5011"/>
                  </a:cubicBezTo>
                  <a:cubicBezTo>
                    <a:pt x="87349" y="12411"/>
                    <a:pt x="79589" y="19991"/>
                    <a:pt x="70926" y="26668"/>
                  </a:cubicBezTo>
                  <a:cubicBezTo>
                    <a:pt x="49630" y="42911"/>
                    <a:pt x="25447" y="52295"/>
                    <a:pt x="0" y="60417"/>
                  </a:cubicBezTo>
                  <a:cubicBezTo>
                    <a:pt x="43494" y="64207"/>
                    <a:pt x="77965" y="46701"/>
                    <a:pt x="106119" y="1511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4" name="Freeform 123">
              <a:extLst>
                <a:ext uri="{FF2B5EF4-FFF2-40B4-BE49-F238E27FC236}">
                  <a16:creationId xmlns:a16="http://schemas.microsoft.com/office/drawing/2014/main" id="{74A31E16-AED0-1047-993A-50992FE9D157}"/>
                </a:ext>
              </a:extLst>
            </p:cNvPr>
            <p:cNvSpPr/>
            <p:nvPr/>
          </p:nvSpPr>
          <p:spPr>
            <a:xfrm>
              <a:off x="9209339" y="1205575"/>
              <a:ext cx="128508" cy="18427"/>
            </a:xfrm>
            <a:custGeom>
              <a:avLst/>
              <a:gdLst>
                <a:gd name="connsiteX0" fmla="*/ 16615 w 128508"/>
                <a:gd name="connsiteY0" fmla="*/ 15870 h 18427"/>
                <a:gd name="connsiteX1" fmla="*/ 115153 w 128508"/>
                <a:gd name="connsiteY1" fmla="*/ 18216 h 18427"/>
                <a:gd name="connsiteX2" fmla="*/ 128508 w 128508"/>
                <a:gd name="connsiteY2" fmla="*/ 11900 h 18427"/>
                <a:gd name="connsiteX3" fmla="*/ 119485 w 128508"/>
                <a:gd name="connsiteY3" fmla="*/ 5403 h 18427"/>
                <a:gd name="connsiteX4" fmla="*/ 12645 w 128508"/>
                <a:gd name="connsiteY4" fmla="*/ 169 h 18427"/>
                <a:gd name="connsiteX5" fmla="*/ 4704 w 128508"/>
                <a:gd name="connsiteY5" fmla="*/ 1071 h 18427"/>
                <a:gd name="connsiteX6" fmla="*/ 11 w 128508"/>
                <a:gd name="connsiteY6" fmla="*/ 7027 h 18427"/>
                <a:gd name="connsiteX7" fmla="*/ 3621 w 128508"/>
                <a:gd name="connsiteY7" fmla="*/ 13344 h 18427"/>
                <a:gd name="connsiteX8" fmla="*/ 16615 w 128508"/>
                <a:gd name="connsiteY8" fmla="*/ 15870 h 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08" h="18427">
                  <a:moveTo>
                    <a:pt x="16615" y="15870"/>
                  </a:moveTo>
                  <a:cubicBezTo>
                    <a:pt x="49461" y="16051"/>
                    <a:pt x="82487" y="13163"/>
                    <a:pt x="115153" y="18216"/>
                  </a:cubicBezTo>
                  <a:cubicBezTo>
                    <a:pt x="119485" y="18938"/>
                    <a:pt x="124358" y="18036"/>
                    <a:pt x="128508" y="11900"/>
                  </a:cubicBezTo>
                  <a:cubicBezTo>
                    <a:pt x="126162" y="7929"/>
                    <a:pt x="123275" y="5583"/>
                    <a:pt x="119485" y="5403"/>
                  </a:cubicBezTo>
                  <a:cubicBezTo>
                    <a:pt x="83932" y="3057"/>
                    <a:pt x="48197" y="4681"/>
                    <a:pt x="12645" y="169"/>
                  </a:cubicBezTo>
                  <a:cubicBezTo>
                    <a:pt x="9938" y="-192"/>
                    <a:pt x="6869" y="-12"/>
                    <a:pt x="4704" y="1071"/>
                  </a:cubicBezTo>
                  <a:cubicBezTo>
                    <a:pt x="2538" y="2154"/>
                    <a:pt x="192" y="4861"/>
                    <a:pt x="11" y="7027"/>
                  </a:cubicBezTo>
                  <a:cubicBezTo>
                    <a:pt x="-169" y="9012"/>
                    <a:pt x="1816" y="12622"/>
                    <a:pt x="3621" y="13344"/>
                  </a:cubicBezTo>
                  <a:cubicBezTo>
                    <a:pt x="7591" y="14968"/>
                    <a:pt x="12103" y="15870"/>
                    <a:pt x="16615" y="158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5" name="Freeform 124">
              <a:extLst>
                <a:ext uri="{FF2B5EF4-FFF2-40B4-BE49-F238E27FC236}">
                  <a16:creationId xmlns:a16="http://schemas.microsoft.com/office/drawing/2014/main" id="{097382DC-83FB-D645-8312-5235C7B602E1}"/>
                </a:ext>
              </a:extLst>
            </p:cNvPr>
            <p:cNvSpPr/>
            <p:nvPr/>
          </p:nvSpPr>
          <p:spPr>
            <a:xfrm>
              <a:off x="8918427" y="959478"/>
              <a:ext cx="67092" cy="91419"/>
            </a:xfrm>
            <a:custGeom>
              <a:avLst/>
              <a:gdLst>
                <a:gd name="connsiteX0" fmla="*/ 64249 w 67092"/>
                <a:gd name="connsiteY0" fmla="*/ 11289 h 91419"/>
                <a:gd name="connsiteX1" fmla="*/ 64971 w 67092"/>
                <a:gd name="connsiteY1" fmla="*/ 1905 h 91419"/>
                <a:gd name="connsiteX2" fmla="*/ 54684 w 67092"/>
                <a:gd name="connsiteY2" fmla="*/ 1905 h 91419"/>
                <a:gd name="connsiteX3" fmla="*/ 0 w 67092"/>
                <a:gd name="connsiteY3" fmla="*/ 91419 h 91419"/>
                <a:gd name="connsiteX4" fmla="*/ 64249 w 67092"/>
                <a:gd name="connsiteY4" fmla="*/ 11289 h 9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2" h="91419">
                  <a:moveTo>
                    <a:pt x="64249" y="11289"/>
                  </a:moveTo>
                  <a:cubicBezTo>
                    <a:pt x="67317" y="8763"/>
                    <a:pt x="68400" y="5153"/>
                    <a:pt x="64971" y="1905"/>
                  </a:cubicBezTo>
                  <a:cubicBezTo>
                    <a:pt x="61722" y="-983"/>
                    <a:pt x="57571" y="-261"/>
                    <a:pt x="54684" y="1905"/>
                  </a:cubicBezTo>
                  <a:cubicBezTo>
                    <a:pt x="25086" y="24644"/>
                    <a:pt x="2888" y="52076"/>
                    <a:pt x="0" y="91419"/>
                  </a:cubicBezTo>
                  <a:cubicBezTo>
                    <a:pt x="18770" y="62363"/>
                    <a:pt x="36997" y="33307"/>
                    <a:pt x="64249" y="112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6" name="Freeform 125">
              <a:extLst>
                <a:ext uri="{FF2B5EF4-FFF2-40B4-BE49-F238E27FC236}">
                  <a16:creationId xmlns:a16="http://schemas.microsoft.com/office/drawing/2014/main" id="{2C79B932-180D-9841-99A4-575E724D9031}"/>
                </a:ext>
              </a:extLst>
            </p:cNvPr>
            <p:cNvSpPr/>
            <p:nvPr/>
          </p:nvSpPr>
          <p:spPr>
            <a:xfrm>
              <a:off x="7603429" y="1198511"/>
              <a:ext cx="97522" cy="13549"/>
            </a:xfrm>
            <a:custGeom>
              <a:avLst/>
              <a:gdLst>
                <a:gd name="connsiteX0" fmla="*/ 4578 w 97522"/>
                <a:gd name="connsiteY0" fmla="*/ 736 h 13549"/>
                <a:gd name="connsiteX1" fmla="*/ 66 w 97522"/>
                <a:gd name="connsiteY1" fmla="*/ 6331 h 13549"/>
                <a:gd name="connsiteX2" fmla="*/ 8007 w 97522"/>
                <a:gd name="connsiteY2" fmla="*/ 11926 h 13549"/>
                <a:gd name="connsiteX3" fmla="*/ 87415 w 97522"/>
                <a:gd name="connsiteY3" fmla="*/ 13550 h 13549"/>
                <a:gd name="connsiteX4" fmla="*/ 97522 w 97522"/>
                <a:gd name="connsiteY4" fmla="*/ 6150 h 13549"/>
                <a:gd name="connsiteX5" fmla="*/ 96259 w 97522"/>
                <a:gd name="connsiteY5" fmla="*/ 3804 h 13549"/>
                <a:gd name="connsiteX6" fmla="*/ 4578 w 97522"/>
                <a:gd name="connsiteY6" fmla="*/ 736 h 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22" h="13549">
                  <a:moveTo>
                    <a:pt x="4578" y="736"/>
                  </a:moveTo>
                  <a:cubicBezTo>
                    <a:pt x="2413" y="556"/>
                    <a:pt x="-475" y="2902"/>
                    <a:pt x="66" y="6331"/>
                  </a:cubicBezTo>
                  <a:cubicBezTo>
                    <a:pt x="788" y="10843"/>
                    <a:pt x="4398" y="11926"/>
                    <a:pt x="8007" y="11926"/>
                  </a:cubicBezTo>
                  <a:cubicBezTo>
                    <a:pt x="34537" y="12647"/>
                    <a:pt x="60886" y="13189"/>
                    <a:pt x="87415" y="13550"/>
                  </a:cubicBezTo>
                  <a:cubicBezTo>
                    <a:pt x="92108" y="13550"/>
                    <a:pt x="96259" y="11384"/>
                    <a:pt x="97522" y="6150"/>
                  </a:cubicBezTo>
                  <a:cubicBezTo>
                    <a:pt x="97161" y="5429"/>
                    <a:pt x="96981" y="3985"/>
                    <a:pt x="96259" y="3804"/>
                  </a:cubicBezTo>
                  <a:cubicBezTo>
                    <a:pt x="65939" y="-4858"/>
                    <a:pt x="35078" y="4526"/>
                    <a:pt x="4578" y="7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7" name="Freeform 126">
              <a:extLst>
                <a:ext uri="{FF2B5EF4-FFF2-40B4-BE49-F238E27FC236}">
                  <a16:creationId xmlns:a16="http://schemas.microsoft.com/office/drawing/2014/main" id="{41378AC2-F0B0-234E-B8A7-8151675F3D0B}"/>
                </a:ext>
              </a:extLst>
            </p:cNvPr>
            <p:cNvSpPr/>
            <p:nvPr/>
          </p:nvSpPr>
          <p:spPr>
            <a:xfrm>
              <a:off x="8447740" y="1197789"/>
              <a:ext cx="73103" cy="15861"/>
            </a:xfrm>
            <a:custGeom>
              <a:avLst/>
              <a:gdLst>
                <a:gd name="connsiteX0" fmla="*/ 6869 w 73103"/>
                <a:gd name="connsiteY0" fmla="*/ 15716 h 15861"/>
                <a:gd name="connsiteX1" fmla="*/ 72742 w 73103"/>
                <a:gd name="connsiteY1" fmla="*/ 6692 h 15861"/>
                <a:gd name="connsiteX2" fmla="*/ 73103 w 73103"/>
                <a:gd name="connsiteY2" fmla="*/ 15 h 15861"/>
                <a:gd name="connsiteX3" fmla="*/ 32497 w 73103"/>
                <a:gd name="connsiteY3" fmla="*/ 15 h 15861"/>
                <a:gd name="connsiteX4" fmla="*/ 5426 w 73103"/>
                <a:gd name="connsiteY4" fmla="*/ 737 h 15861"/>
                <a:gd name="connsiteX5" fmla="*/ 11 w 73103"/>
                <a:gd name="connsiteY5" fmla="*/ 9038 h 15861"/>
                <a:gd name="connsiteX6" fmla="*/ 6869 w 73103"/>
                <a:gd name="connsiteY6" fmla="*/ 15716 h 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03" h="15861">
                  <a:moveTo>
                    <a:pt x="6869" y="15716"/>
                  </a:moveTo>
                  <a:cubicBezTo>
                    <a:pt x="28526" y="10121"/>
                    <a:pt x="52168" y="18062"/>
                    <a:pt x="72742" y="6692"/>
                  </a:cubicBezTo>
                  <a:cubicBezTo>
                    <a:pt x="72923" y="4527"/>
                    <a:pt x="72923" y="2180"/>
                    <a:pt x="73103" y="15"/>
                  </a:cubicBezTo>
                  <a:cubicBezTo>
                    <a:pt x="59568" y="15"/>
                    <a:pt x="46032" y="15"/>
                    <a:pt x="32497" y="15"/>
                  </a:cubicBezTo>
                  <a:cubicBezTo>
                    <a:pt x="23473" y="15"/>
                    <a:pt x="14269" y="-166"/>
                    <a:pt x="5426" y="737"/>
                  </a:cubicBezTo>
                  <a:cubicBezTo>
                    <a:pt x="1816" y="1098"/>
                    <a:pt x="-169" y="4888"/>
                    <a:pt x="11" y="9038"/>
                  </a:cubicBezTo>
                  <a:cubicBezTo>
                    <a:pt x="372" y="13189"/>
                    <a:pt x="3440" y="16618"/>
                    <a:pt x="6869" y="1571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
        <p:nvSpPr>
          <p:cNvPr id="46" name="Text Placeholder 74">
            <a:extLst>
              <a:ext uri="{FF2B5EF4-FFF2-40B4-BE49-F238E27FC236}">
                <a16:creationId xmlns:a16="http://schemas.microsoft.com/office/drawing/2014/main" id="{987A81D2-6C21-9F4C-8086-3797CA6E4CD6}"/>
              </a:ext>
            </a:extLst>
          </p:cNvPr>
          <p:cNvSpPr txBox="1">
            <a:spLocks/>
          </p:cNvSpPr>
          <p:nvPr/>
        </p:nvSpPr>
        <p:spPr>
          <a:xfrm>
            <a:off x="2567310" y="6021397"/>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rgbClr val="000000"/>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hlinkClick r:id="rId6" action="ppaction://hlinksldjump">
                  <a:extLst>
                    <a:ext uri="{A12FA001-AC4F-418D-AE19-62706E023703}">
                      <ahyp:hlinkClr xmlns:ahyp="http://schemas.microsoft.com/office/drawing/2018/hyperlinkcolor" val="tx"/>
                    </a:ext>
                  </a:extLst>
                </a:hlinkClick>
              </a:rPr>
              <a:t>14</a:t>
            </a:r>
            <a:endParaRPr lang="en-US" dirty="0"/>
          </a:p>
        </p:txBody>
      </p:sp>
      <p:sp>
        <p:nvSpPr>
          <p:cNvPr id="47" name="Text Placeholder 75">
            <a:extLst>
              <a:ext uri="{FF2B5EF4-FFF2-40B4-BE49-F238E27FC236}">
                <a16:creationId xmlns:a16="http://schemas.microsoft.com/office/drawing/2014/main" id="{E29BFA61-7C96-014C-BB57-7D025D42B3C4}"/>
              </a:ext>
            </a:extLst>
          </p:cNvPr>
          <p:cNvSpPr txBox="1">
            <a:spLocks/>
          </p:cNvSpPr>
          <p:nvPr/>
        </p:nvSpPr>
        <p:spPr>
          <a:xfrm>
            <a:off x="3283147" y="6021397"/>
            <a:ext cx="3133345" cy="348400"/>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chemeClr val="tx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Laughter Yoga Ireland</a:t>
            </a:r>
            <a:endParaRPr lang="en-IE" dirty="0">
              <a:solidFill>
                <a:srgbClr val="000000"/>
              </a:solidFill>
            </a:endParaRPr>
          </a:p>
        </p:txBody>
      </p:sp>
      <p:grpSp>
        <p:nvGrpSpPr>
          <p:cNvPr id="42" name="Graphic 72">
            <a:extLst>
              <a:ext uri="{FF2B5EF4-FFF2-40B4-BE49-F238E27FC236}">
                <a16:creationId xmlns:a16="http://schemas.microsoft.com/office/drawing/2014/main" id="{34EC87C1-C9B5-154E-8326-7360CDFD1E11}"/>
              </a:ext>
            </a:extLst>
          </p:cNvPr>
          <p:cNvGrpSpPr/>
          <p:nvPr/>
        </p:nvGrpSpPr>
        <p:grpSpPr>
          <a:xfrm>
            <a:off x="2164049" y="4533470"/>
            <a:ext cx="353212" cy="527593"/>
            <a:chOff x="2649438" y="2791642"/>
            <a:chExt cx="415449" cy="620557"/>
          </a:xfrm>
          <a:solidFill>
            <a:srgbClr val="000000"/>
          </a:solidFill>
        </p:grpSpPr>
        <p:sp>
          <p:nvSpPr>
            <p:cNvPr id="43" name="Freeform 42">
              <a:extLst>
                <a:ext uri="{FF2B5EF4-FFF2-40B4-BE49-F238E27FC236}">
                  <a16:creationId xmlns:a16="http://schemas.microsoft.com/office/drawing/2014/main" id="{764B2DC0-C3E5-554B-84D5-7DBB8D66AB48}"/>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586B804-8257-7A4A-82BF-E35FBA818997}"/>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8CF26FC-24C7-D34C-838A-D4A35F1A1FDD}"/>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186722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Ros Sports Partnership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798545"/>
          </a:xfrm>
        </p:spPr>
        <p:txBody>
          <a:bodyPr/>
          <a:lstStyle/>
          <a:p>
            <a:r>
              <a:rPr lang="en-GB" sz="1200" b="1" dirty="0"/>
              <a:t>ABOUT </a:t>
            </a:r>
            <a:endParaRPr lang="en-IE" sz="1200" dirty="0"/>
          </a:p>
          <a:p>
            <a:r>
              <a:rPr lang="en-GB" dirty="0"/>
              <a:t>Roscommon Sports Partnership was one of the first established Sports Partnerships when it opened in 2002. There are 29 Local Sports Partnerships in Ireland, as part of a national structure to co-ordinate and promote the development of sport and physical activity at a local level. These LSPs undertake a wide range of actions with the aim of increasing sport and physical activity participation levels in their local communities. </a:t>
            </a:r>
            <a:endParaRPr lang="en-IE" dirty="0"/>
          </a:p>
          <a:p>
            <a:pPr algn="l"/>
            <a:br>
              <a:rPr lang="en-GB" dirty="0"/>
            </a:br>
            <a:r>
              <a:rPr lang="en-GB" dirty="0"/>
              <a:t>For more information go to:</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https://www.rosactive.org/</a:t>
            </a:r>
            <a:endParaRPr lang="en-IE" dirty="0">
              <a:solidFill>
                <a:srgbClr val="FFC652"/>
              </a:solidFill>
            </a:endParaRPr>
          </a:p>
          <a:p>
            <a:r>
              <a:rPr lang="en-GB" dirty="0"/>
              <a:t> </a:t>
            </a:r>
            <a:endParaRPr lang="en-IE" dirty="0"/>
          </a:p>
          <a:p>
            <a:pPr algn="l"/>
            <a:r>
              <a:rPr lang="en-GB" sz="1200" b="1" dirty="0"/>
              <a:t>SUPPORTING SOCIAL INCLUSION AND CONNECTION</a:t>
            </a:r>
            <a:endParaRPr lang="en-IE" sz="1200" dirty="0"/>
          </a:p>
          <a:p>
            <a:r>
              <a:rPr lang="en-GB" dirty="0"/>
              <a:t>Joining a sports team, cycling or walking group supports people in making friends, connecting with people and socialising. It supports social inclusion by targeting groups of people that experience social exclusion.</a:t>
            </a:r>
            <a:endParaRPr lang="en-IE" dirty="0"/>
          </a:p>
          <a:p>
            <a:r>
              <a:rPr lang="en-US" sz="1200" b="1" dirty="0"/>
              <a:t> </a:t>
            </a:r>
            <a:endParaRPr lang="en-IE" sz="1200" b="1" dirty="0"/>
          </a:p>
          <a:p>
            <a:r>
              <a:rPr lang="en-US" sz="1200" b="1" dirty="0"/>
              <a:t>SUPPORTING HEALTH, WELLBEING &amp; NUTRITION</a:t>
            </a:r>
            <a:endParaRPr lang="en-IE" sz="1200" dirty="0"/>
          </a:p>
          <a:p>
            <a:r>
              <a:rPr lang="en-GB" dirty="0"/>
              <a:t>Roscommon Sports partnership supports health and wellbeing by connecting people to local sports clubs and activities.</a:t>
            </a:r>
          </a:p>
          <a:p>
            <a:r>
              <a:rPr lang="en-US" b="1" i="1" dirty="0"/>
              <a:t> </a:t>
            </a:r>
            <a:endParaRPr lang="en-IE" dirty="0"/>
          </a:p>
          <a:p>
            <a:r>
              <a:rPr lang="en-US" sz="1200" b="1" dirty="0"/>
              <a:t>SUPPORTING GETTING ACTIVE TO KEEP WELL</a:t>
            </a:r>
            <a:endParaRPr lang="en-IE" sz="1200" dirty="0"/>
          </a:p>
          <a:p>
            <a:r>
              <a:rPr lang="en-GB" dirty="0"/>
              <a:t>Roscommon Sports partnership supports getting active by connecting people with groups that do sports and physical activities in the local area.</a:t>
            </a:r>
          </a:p>
          <a:p>
            <a:endParaRPr lang="en-GB" dirty="0"/>
          </a:p>
          <a:p>
            <a:endParaRPr lang="en-GB" dirty="0"/>
          </a:p>
          <a:p>
            <a:endParaRPr lang="en-GB" dirty="0"/>
          </a:p>
          <a:p>
            <a:endParaRPr lang="en-IE" dirty="0"/>
          </a:p>
          <a:p>
            <a:endParaRPr lang="en-GB" sz="1200" b="1" dirty="0"/>
          </a:p>
          <a:p>
            <a:r>
              <a:rPr lang="en-US" sz="1200" b="1" dirty="0"/>
              <a:t>SUPPORTING ADULT LEARNING</a:t>
            </a:r>
            <a:endParaRPr lang="en-IE" sz="1200" b="1" dirty="0"/>
          </a:p>
          <a:p>
            <a:r>
              <a:rPr lang="en-GB" dirty="0"/>
              <a:t>Roscommon Sports Partnerships can support adult learning by exposing adults to sports or activities that they may not have tried before. </a:t>
            </a:r>
            <a:endParaRPr lang="en-IE" dirty="0"/>
          </a:p>
          <a:p>
            <a:endParaRPr lang="en-GB" sz="1200" b="1" dirty="0"/>
          </a:p>
          <a:p>
            <a:r>
              <a:rPr lang="en-GB" sz="1200" b="1" dirty="0"/>
              <a:t>HOW IS THE ORGANISATION FUNDED?</a:t>
            </a:r>
            <a:endParaRPr lang="en-IE" sz="1200" dirty="0"/>
          </a:p>
          <a:p>
            <a:r>
              <a:rPr lang="en-GB" dirty="0"/>
              <a:t>The organisation is government funded by </a:t>
            </a:r>
            <a:endParaRPr lang="en-IE" dirty="0"/>
          </a:p>
          <a:p>
            <a:r>
              <a:rPr lang="en-GB" dirty="0"/>
              <a:t>Sport Ireland. </a:t>
            </a:r>
            <a:endParaRPr lang="en-IE" dirty="0"/>
          </a:p>
          <a:p>
            <a:endParaRPr lang="en-IE" dirty="0"/>
          </a:p>
          <a:p>
            <a:r>
              <a:rPr lang="en-US" sz="1200" b="1" dirty="0"/>
              <a:t>HOW DOES THE REFERRAL PROCESS WORK?</a:t>
            </a:r>
            <a:endParaRPr lang="en-IE" sz="1200" dirty="0"/>
          </a:p>
          <a:p>
            <a:r>
              <a:rPr lang="en-GB" dirty="0"/>
              <a:t>The Social Prescribing Co-ordinator links individuals with suitable local sports activities via Roscommon Sports partnership.</a:t>
            </a:r>
            <a:endParaRPr lang="en-IE" dirty="0"/>
          </a:p>
          <a:p>
            <a:r>
              <a:rPr lang="en-US" sz="1200" b="1" dirty="0"/>
              <a:t>OPPORTUNITIES FOR REPLICATION</a:t>
            </a:r>
            <a:endParaRPr lang="en-IE" sz="1200" dirty="0"/>
          </a:p>
          <a:p>
            <a:r>
              <a:rPr lang="en-GB" dirty="0"/>
              <a:t>Sports Partnerships in Ireland are part of a national network funded by central government. Sports Partnerships could be started on a smaller scale, for example having one in a particular town. It could also be replicated on a cheaper/ more impersonal scale by providing a place for all local sports information to be easily accessed by those in the community (e.g. digital notice board). </a:t>
            </a:r>
            <a:endParaRPr lang="en-IE" dirty="0"/>
          </a:p>
          <a:p>
            <a:endParaRPr lang="en-GB" sz="1200" b="1" dirty="0"/>
          </a:p>
          <a:p>
            <a:r>
              <a:rPr lang="en-GB" sz="1200" b="1" dirty="0"/>
              <a:t>MYTHS &amp; FALSE BELIEFS</a:t>
            </a:r>
            <a:endParaRPr lang="en-IE" sz="1200" dirty="0"/>
          </a:p>
          <a:p>
            <a:r>
              <a:rPr lang="en-GB" b="1" dirty="0"/>
              <a:t>Myth 1</a:t>
            </a:r>
          </a:p>
          <a:p>
            <a:r>
              <a:rPr lang="en-GB" dirty="0"/>
              <a:t>“I have a disability so I can’t get involved.” </a:t>
            </a:r>
            <a:br>
              <a:rPr lang="en-GB" dirty="0"/>
            </a:br>
            <a:r>
              <a:rPr lang="en-GB" dirty="0"/>
              <a:t>The Sports Partnership welcomes you regardless of ability and offers some activities specifically for people with disabilities.</a:t>
            </a:r>
            <a:endParaRPr lang="en-IE" dirty="0"/>
          </a:p>
          <a:p>
            <a:r>
              <a:rPr lang="en-GB" dirty="0"/>
              <a:t> </a:t>
            </a:r>
            <a:endParaRPr lang="en-IE" dirty="0"/>
          </a:p>
          <a:p>
            <a:r>
              <a:rPr lang="en-GB" b="1" dirty="0"/>
              <a:t>Myth 2</a:t>
            </a:r>
          </a:p>
          <a:p>
            <a:r>
              <a:rPr lang="en-GB" dirty="0"/>
              <a:t>“I won’t be welcome because I’m from a disadvantaged background.” We welcome people who have been disadvantaged.</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16</a:t>
            </a:fld>
            <a:endParaRPr lang="en-US" dirty="0"/>
          </a:p>
        </p:txBody>
      </p:sp>
      <p:pic>
        <p:nvPicPr>
          <p:cNvPr id="5" name="Picture Placeholder 4">
            <a:extLst>
              <a:ext uri="{FF2B5EF4-FFF2-40B4-BE49-F238E27FC236}">
                <a16:creationId xmlns:a16="http://schemas.microsoft.com/office/drawing/2014/main" id="{6D16EA18-9A0C-3C43-97B7-910DA0F46CD0}"/>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74463F20-6C24-CA43-B872-9F58136F6499}"/>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E9038BF8-A2AF-F848-A64D-392DAB763781}"/>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90448E61-51D3-994B-A7FA-78D6D10EA707}"/>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AD5C6A12-46D1-AB43-94AC-4B4C11F50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301" y="101237"/>
            <a:ext cx="1377989" cy="1009079"/>
          </a:xfrm>
          <a:prstGeom prst="rect">
            <a:avLst/>
          </a:prstGeom>
        </p:spPr>
      </p:pic>
      <p:sp>
        <p:nvSpPr>
          <p:cNvPr id="11" name="Rectangle 10">
            <a:extLst>
              <a:ext uri="{FF2B5EF4-FFF2-40B4-BE49-F238E27FC236}">
                <a16:creationId xmlns:a16="http://schemas.microsoft.com/office/drawing/2014/main" id="{213BC860-8592-0640-97E1-DC248EABF9F9}"/>
              </a:ext>
            </a:extLst>
          </p:cNvPr>
          <p:cNvSpPr/>
          <p:nvPr/>
        </p:nvSpPr>
        <p:spPr>
          <a:xfrm>
            <a:off x="1498600" y="8601397"/>
            <a:ext cx="5608880" cy="786241"/>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GETTING ACTIVE, MAKING FRIENDS, AND CONNECTING WITH PEOPLE</a:t>
            </a:r>
          </a:p>
        </p:txBody>
      </p:sp>
    </p:spTree>
    <p:extLst>
      <p:ext uri="{BB962C8B-B14F-4D97-AF65-F5344CB8AC3E}">
        <p14:creationId xmlns:p14="http://schemas.microsoft.com/office/powerpoint/2010/main" val="337556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Spiral Walks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062820"/>
          </a:xfrm>
        </p:spPr>
        <p:txBody>
          <a:bodyPr/>
          <a:lstStyle/>
          <a:p>
            <a:r>
              <a:rPr lang="en-GB" sz="1200" b="1" dirty="0"/>
              <a:t>ABOUT </a:t>
            </a:r>
            <a:endParaRPr lang="en-IE" sz="1200" dirty="0"/>
          </a:p>
          <a:p>
            <a:r>
              <a:rPr lang="en-GB" dirty="0"/>
              <a:t>Spiral Walks is based in Ireland. It is a walking group for adults. The group meets on an ad-hoc basis. Walks take place as and when volunteers are available to organise and attend them. It is one of many examples of walking groups run by volunteers in Ireland.</a:t>
            </a:r>
            <a:endParaRPr lang="en-IE" dirty="0"/>
          </a:p>
          <a:p>
            <a:r>
              <a:rPr lang="en-GB" dirty="0"/>
              <a:t>They promote connection of body to earth and connection to other likeminded women and men. Freedom and space to feel inspired and love.</a:t>
            </a:r>
            <a:endParaRPr lang="en-IE" dirty="0"/>
          </a:p>
          <a:p>
            <a:pPr algn="l"/>
            <a:r>
              <a:rPr lang="en-GB" dirty="0"/>
              <a:t> </a:t>
            </a:r>
            <a:endParaRPr lang="en-IE" dirty="0"/>
          </a:p>
          <a:p>
            <a:pPr algn="l"/>
            <a:r>
              <a:rPr lang="en-GB" dirty="0"/>
              <a:t>For more information go to:</a:t>
            </a:r>
            <a:br>
              <a:rPr lang="en-GB" dirty="0"/>
            </a:br>
            <a:r>
              <a:rPr lang="en-US" u="sng" dirty="0">
                <a:solidFill>
                  <a:srgbClr val="FFC652"/>
                </a:solidFill>
                <a:hlinkClick r:id="rId2">
                  <a:extLst>
                    <a:ext uri="{A12FA001-AC4F-418D-AE19-62706E023703}">
                      <ahyp:hlinkClr xmlns:ahyp="http://schemas.microsoft.com/office/drawing/2018/hyperlinkcolor" val="tx"/>
                    </a:ext>
                  </a:extLst>
                </a:hlinkClick>
              </a:rPr>
              <a:t>https://www.facebook.com/spiralwalks/</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People connect with others and make friends in a social situation. </a:t>
            </a:r>
            <a:endParaRPr lang="en-IE" dirty="0"/>
          </a:p>
          <a:p>
            <a:r>
              <a:rPr lang="en-US" sz="1200" b="1" dirty="0"/>
              <a:t> </a:t>
            </a:r>
            <a:endParaRPr lang="en-IE" sz="1200" b="1" dirty="0"/>
          </a:p>
          <a:p>
            <a:r>
              <a:rPr lang="en-US" sz="1200" b="1" dirty="0"/>
              <a:t>SUPPORTING HEALTH, WELLBEING &amp; NUTRITION</a:t>
            </a:r>
            <a:endParaRPr lang="en-IE" sz="1200" dirty="0"/>
          </a:p>
          <a:p>
            <a:r>
              <a:rPr lang="en-GB" dirty="0"/>
              <a:t>This example supports health and wellbeing with physical activity and social interaction in a natural setting. </a:t>
            </a:r>
          </a:p>
          <a:p>
            <a:endParaRPr lang="en-GB" dirty="0"/>
          </a:p>
          <a:p>
            <a:endParaRPr lang="en-IE" dirty="0"/>
          </a:p>
          <a:p>
            <a:r>
              <a:rPr lang="en-US" b="1" i="1" dirty="0"/>
              <a:t> </a:t>
            </a:r>
            <a:endParaRPr lang="en-IE" dirty="0"/>
          </a:p>
          <a:p>
            <a:r>
              <a:rPr lang="en-US" sz="1200" b="1" dirty="0"/>
              <a:t>SUPPORTING GETTING ACTIVE TO KEEP WELL</a:t>
            </a:r>
            <a:endParaRPr lang="en-IE" sz="1200" dirty="0"/>
          </a:p>
          <a:p>
            <a:r>
              <a:rPr lang="en-GB" dirty="0"/>
              <a:t>Walking is an excellent way for most people to be physically active. </a:t>
            </a:r>
            <a:endParaRPr lang="en-IE" dirty="0"/>
          </a:p>
          <a:p>
            <a:endParaRPr lang="en-GB" sz="1200" b="1" dirty="0"/>
          </a:p>
          <a:p>
            <a:r>
              <a:rPr lang="en-GB" sz="1200" b="1" dirty="0"/>
              <a:t>HOW IS THE ORGANISATION FUNDED?</a:t>
            </a:r>
            <a:endParaRPr lang="en-IE" sz="1200" dirty="0"/>
          </a:p>
          <a:p>
            <a:r>
              <a:rPr lang="en-GB" dirty="0"/>
              <a:t>The organisation is not funded. Walks take place as and when volunteers are available to organise and attend them. </a:t>
            </a:r>
          </a:p>
          <a:p>
            <a:endParaRPr lang="en-IE" dirty="0"/>
          </a:p>
          <a:p>
            <a:r>
              <a:rPr lang="en-US" sz="1200" b="1" dirty="0"/>
              <a:t>HOW DOES THE REFERRAL PROCESS WORK?</a:t>
            </a:r>
            <a:endParaRPr lang="en-IE" sz="1200" dirty="0"/>
          </a:p>
          <a:p>
            <a:r>
              <a:rPr lang="en-GB" dirty="0"/>
              <a:t>The Social Prescribing Coordinator makes the referral and sometimes accompanies the individual to the walks until they feel confident enough to go alone.</a:t>
            </a:r>
            <a:endParaRPr lang="en-IE" dirty="0"/>
          </a:p>
          <a:p>
            <a:endParaRPr lang="en-IE" dirty="0"/>
          </a:p>
          <a:p>
            <a:r>
              <a:rPr lang="en-US" sz="1200" b="1" dirty="0"/>
              <a:t>OPPORTUNITIES FOR REPLICATION</a:t>
            </a:r>
            <a:endParaRPr lang="en-IE" sz="1200" dirty="0"/>
          </a:p>
          <a:p>
            <a:r>
              <a:rPr lang="en-GB" dirty="0"/>
              <a:t> Walking groups can be easily formed by putting announcements on social media or advertising locally. </a:t>
            </a:r>
            <a:endParaRPr lang="en-GB" sz="1200" b="1" dirty="0"/>
          </a:p>
          <a:p>
            <a:endParaRPr lang="en-GB" sz="1200" b="1" dirty="0"/>
          </a:p>
          <a:p>
            <a:r>
              <a:rPr lang="en-GB" sz="1200" b="1" dirty="0"/>
              <a:t>MYTHS &amp; FALSE BELIEFS</a:t>
            </a:r>
            <a:endParaRPr lang="en-IE" sz="1200" dirty="0"/>
          </a:p>
          <a:p>
            <a:r>
              <a:rPr lang="en-GB" dirty="0"/>
              <a:t>‘You have to be a hiker with a good level of fitness.’</a:t>
            </a:r>
            <a:endParaRPr lang="en-IE" dirty="0"/>
          </a:p>
          <a:p>
            <a:r>
              <a:rPr lang="en-GB" dirty="0"/>
              <a:t>This is false for this group. It could be true for other walking groups so be sure to check!</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17</a:t>
            </a:fld>
            <a:endParaRPr lang="en-US" dirty="0"/>
          </a:p>
        </p:txBody>
      </p:sp>
      <p:pic>
        <p:nvPicPr>
          <p:cNvPr id="5" name="Picture Placeholder 4">
            <a:extLst>
              <a:ext uri="{FF2B5EF4-FFF2-40B4-BE49-F238E27FC236}">
                <a16:creationId xmlns:a16="http://schemas.microsoft.com/office/drawing/2014/main" id="{3F355336-BFBE-C341-AC6D-30412D37285F}"/>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8273" y="412280"/>
            <a:ext cx="2511402" cy="1653390"/>
          </a:xfrm>
        </p:spPr>
      </p:pic>
      <p:grpSp>
        <p:nvGrpSpPr>
          <p:cNvPr id="14" name="Group 13">
            <a:extLst>
              <a:ext uri="{FF2B5EF4-FFF2-40B4-BE49-F238E27FC236}">
                <a16:creationId xmlns:a16="http://schemas.microsoft.com/office/drawing/2014/main" id="{93C52EAD-083C-E24E-B5CB-171D8227C501}"/>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64870667-B839-6F4D-A42B-6F262DACBE8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1416BD33-570C-9C43-A70B-56AD05A4D95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1CDE0290-1B8C-8E41-AB8A-FE72B36AFC9A}"/>
              </a:ext>
            </a:extLst>
          </p:cNvPr>
          <p:cNvSpPr/>
          <p:nvPr/>
        </p:nvSpPr>
        <p:spPr>
          <a:xfrm>
            <a:off x="1498600" y="7559997"/>
            <a:ext cx="5608880"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A SPACE TO FEEL CONNECTED TO YOUR BODY, TO THE EARTH, AND TO LIKEMINDED PEOPLE. </a:t>
            </a:r>
          </a:p>
        </p:txBody>
      </p:sp>
    </p:spTree>
    <p:extLst>
      <p:ext uri="{BB962C8B-B14F-4D97-AF65-F5344CB8AC3E}">
        <p14:creationId xmlns:p14="http://schemas.microsoft.com/office/powerpoint/2010/main" val="48772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Parkrun</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818048"/>
          </a:xfrm>
        </p:spPr>
        <p:txBody>
          <a:bodyPr/>
          <a:lstStyle/>
          <a:p>
            <a:r>
              <a:rPr lang="en-GB" sz="1200" b="1" dirty="0"/>
              <a:t>ABOUT </a:t>
            </a:r>
            <a:endParaRPr lang="en-IE" sz="1200" dirty="0"/>
          </a:p>
          <a:p>
            <a:r>
              <a:rPr lang="en-GB" b="1" dirty="0"/>
              <a:t>Parkrun is based in Ireland</a:t>
            </a:r>
            <a:r>
              <a:rPr lang="en-GB" dirty="0"/>
              <a:t> and 22 other countries around the world. For this case study we are focusing on Ireland.</a:t>
            </a:r>
            <a:r>
              <a:rPr lang="en-IE" dirty="0"/>
              <a:t>  </a:t>
            </a:r>
            <a:r>
              <a:rPr lang="en-GB" dirty="0"/>
              <a:t>Parkrun Ireland is a weekly timed 5k run or walk. It takes place in 98 locations in Ireland and the hope is that there will be a parkrun in every community in Ireland that would like one.</a:t>
            </a:r>
            <a:endParaRPr lang="en-IE" dirty="0"/>
          </a:p>
          <a:p>
            <a:r>
              <a:rPr lang="en-GB" dirty="0"/>
              <a:t> </a:t>
            </a:r>
            <a:endParaRPr lang="en-IE" dirty="0"/>
          </a:p>
          <a:p>
            <a:r>
              <a:rPr lang="en-GB" dirty="0"/>
              <a:t>For more information go to:</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https://www.parkrun.ie/</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The Parkrun community is friendly and welcoming, they celebrate milestones, and they often have refreshments after some runs. The Sligo Parkrun is also host to the Sligo Sanctuary Runners, these are people who live in direct provision and the local community of</a:t>
            </a:r>
            <a:endParaRPr lang="en-IE" dirty="0"/>
          </a:p>
          <a:p>
            <a:r>
              <a:rPr lang="en-GB" dirty="0"/>
              <a:t>supporters.</a:t>
            </a:r>
            <a:endParaRPr lang="en-IE" dirty="0"/>
          </a:p>
          <a:p>
            <a:r>
              <a:rPr lang="en-US" b="1" i="1" dirty="0"/>
              <a:t> </a:t>
            </a:r>
            <a:endParaRPr lang="en-IE" dirty="0"/>
          </a:p>
          <a:p>
            <a:r>
              <a:rPr lang="en-US" sz="1200" b="1" dirty="0"/>
              <a:t>SUPPORTING GETTING ACTIVE TO KEEP WELL</a:t>
            </a:r>
            <a:endParaRPr lang="en-IE" sz="1200" dirty="0"/>
          </a:p>
          <a:p>
            <a:r>
              <a:rPr lang="en-GB" dirty="0"/>
              <a:t>Parkrun encourages participants to get out and active. Many of them try to beat their personal best record.</a:t>
            </a:r>
            <a:endParaRPr lang="en-IE" dirty="0"/>
          </a:p>
          <a:p>
            <a:endParaRPr lang="en-GB" sz="1200" b="1" dirty="0"/>
          </a:p>
          <a:p>
            <a:r>
              <a:rPr lang="en-GB" sz="1200" b="1" dirty="0"/>
              <a:t>HOW IS THE ORGANISATION FUNDED?</a:t>
            </a:r>
            <a:endParaRPr lang="en-IE" sz="1200" dirty="0"/>
          </a:p>
          <a:p>
            <a:r>
              <a:rPr lang="en-GB" dirty="0"/>
              <a:t>Parkrun is free for participants and is sponsored by VHI, Healthy Ireland, and the HSE.</a:t>
            </a:r>
            <a:endParaRPr lang="en-IE" dirty="0"/>
          </a:p>
          <a:p>
            <a:endParaRPr lang="en-IE" dirty="0"/>
          </a:p>
          <a:p>
            <a:r>
              <a:rPr lang="en-US" sz="1200" b="1" dirty="0"/>
              <a:t>HOW DOES THE REFERRAL PROCESS WORK?</a:t>
            </a:r>
            <a:endParaRPr lang="en-IE" sz="1200" dirty="0"/>
          </a:p>
          <a:p>
            <a:r>
              <a:rPr lang="en-GB" dirty="0"/>
              <a:t>No referral is needed. People can sign up online and register for a barcode that is used to time their run or walk.</a:t>
            </a:r>
          </a:p>
          <a:p>
            <a:endParaRPr lang="en-IE" dirty="0"/>
          </a:p>
          <a:p>
            <a:endParaRPr lang="en-IE" dirty="0"/>
          </a:p>
          <a:p>
            <a:r>
              <a:rPr lang="en-US" sz="1200" b="1" dirty="0"/>
              <a:t>OPPORTUNITIES FOR REPLICATION</a:t>
            </a:r>
            <a:endParaRPr lang="en-IE" sz="1200" dirty="0"/>
          </a:p>
          <a:p>
            <a:r>
              <a:rPr lang="en-GB" dirty="0"/>
              <a:t>Parkrun is replicated in 23 countries around the world, and they are always looking for more people to join. There is a page on the website for people to register to find out more information if they want to start a Parkrun in their community. </a:t>
            </a:r>
            <a:endParaRPr lang="en-IE" dirty="0"/>
          </a:p>
          <a:p>
            <a:r>
              <a:rPr lang="en-GB" dirty="0">
                <a:solidFill>
                  <a:srgbClr val="FFC652"/>
                </a:solidFill>
                <a:hlinkClick r:id="rId3">
                  <a:extLst>
                    <a:ext uri="{A12FA001-AC4F-418D-AE19-62706E023703}">
                      <ahyp:hlinkClr xmlns:ahyp="http://schemas.microsoft.com/office/drawing/2018/hyperlinkcolor" val="tx"/>
                    </a:ext>
                  </a:extLst>
                </a:hlinkClick>
              </a:rPr>
              <a:t>https://www.parkrun.com/about/start-your-own-event/</a:t>
            </a:r>
            <a:endParaRPr lang="en-GB" dirty="0">
              <a:solidFill>
                <a:srgbClr val="FFC652"/>
              </a:solidFill>
            </a:endParaRPr>
          </a:p>
          <a:p>
            <a:r>
              <a:rPr lang="en-GB" dirty="0"/>
              <a:t> </a:t>
            </a:r>
            <a:endParaRPr lang="en-IE" dirty="0"/>
          </a:p>
          <a:p>
            <a:endParaRPr lang="en-GB" sz="1200" b="1" dirty="0"/>
          </a:p>
          <a:p>
            <a:r>
              <a:rPr lang="en-GB" sz="1200" b="1" dirty="0"/>
              <a:t>MYTHS &amp; FALSE BELIEFS</a:t>
            </a:r>
          </a:p>
          <a:p>
            <a:endParaRPr lang="en-GB" b="1" dirty="0"/>
          </a:p>
          <a:p>
            <a:r>
              <a:rPr lang="en-GB" b="1" dirty="0"/>
              <a:t>Myth 1</a:t>
            </a:r>
          </a:p>
          <a:p>
            <a:r>
              <a:rPr lang="en-GB" dirty="0"/>
              <a:t>I’m not fit enough to join Parkrun’ </a:t>
            </a:r>
            <a:br>
              <a:rPr lang="en-GB" dirty="0"/>
            </a:br>
            <a:r>
              <a:rPr lang="en-GB" dirty="0"/>
              <a:t>Anyone can join and go at their own pace. </a:t>
            </a:r>
            <a:endParaRPr lang="en-IE" dirty="0"/>
          </a:p>
          <a:p>
            <a:endParaRPr lang="en-GB" b="1" dirty="0"/>
          </a:p>
          <a:p>
            <a:r>
              <a:rPr lang="en-GB" b="1" dirty="0"/>
              <a:t>Myth 2</a:t>
            </a:r>
          </a:p>
          <a:p>
            <a:r>
              <a:rPr lang="en-GB" dirty="0"/>
              <a:t>‘I don’t have a computer to register, so I can’t join.’ </a:t>
            </a:r>
            <a:br>
              <a:rPr lang="en-GB" dirty="0"/>
            </a:br>
            <a:r>
              <a:rPr lang="en-GB" dirty="0"/>
              <a:t>Anyone can register you to take part. </a:t>
            </a:r>
            <a:endParaRPr lang="en-IE" dirty="0"/>
          </a:p>
          <a:p>
            <a:endParaRPr lang="en-GB" b="1" dirty="0"/>
          </a:p>
          <a:p>
            <a:r>
              <a:rPr lang="en-GB" b="1" dirty="0"/>
              <a:t>Myth 3</a:t>
            </a:r>
          </a:p>
          <a:p>
            <a:r>
              <a:rPr lang="en-GB" dirty="0"/>
              <a:t>‘Children can’t take part.’ Children over the age of 4 are encouraged to join in. Runners can also push a child in a buggy. </a:t>
            </a:r>
            <a:endParaRPr lang="en-IE" dirty="0"/>
          </a:p>
          <a:p>
            <a:endParaRPr lang="en-GB" b="1" dirty="0"/>
          </a:p>
          <a:p>
            <a:r>
              <a:rPr lang="en-GB" b="1" dirty="0"/>
              <a:t>Myth 4</a:t>
            </a:r>
          </a:p>
          <a:p>
            <a:r>
              <a:rPr lang="en-GB" dirty="0"/>
              <a:t>‘I’m away on holiday, so I’ll miss the parkrun in my area’. </a:t>
            </a:r>
            <a:br>
              <a:rPr lang="en-GB" dirty="0"/>
            </a:br>
            <a:r>
              <a:rPr lang="en-GB" dirty="0"/>
              <a:t>Members can join in any parkrun in any location</a:t>
            </a:r>
            <a:endParaRPr lang="en-IE" dirty="0"/>
          </a:p>
          <a:p>
            <a:endParaRPr lang="en-IE" sz="1200"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18</a:t>
            </a:fld>
            <a:endParaRPr lang="en-US" dirty="0"/>
          </a:p>
        </p:txBody>
      </p:sp>
      <p:pic>
        <p:nvPicPr>
          <p:cNvPr id="10" name="Picture 9" descr="A picture containing text, clipart&#10;&#10;Description automatically generated"/>
          <p:cNvPicPr/>
          <p:nvPr/>
        </p:nvPicPr>
        <p:blipFill>
          <a:blip r:embed="rId4" cstate="screen">
            <a:extLst>
              <a:ext uri="{28A0092B-C50C-407E-A947-70E740481C1C}">
                <a14:useLocalDpi xmlns:a14="http://schemas.microsoft.com/office/drawing/2010/main"/>
              </a:ext>
            </a:extLst>
          </a:blip>
          <a:stretch>
            <a:fillRect/>
          </a:stretch>
        </p:blipFill>
        <p:spPr>
          <a:xfrm>
            <a:off x="440871" y="223243"/>
            <a:ext cx="1588808" cy="878639"/>
          </a:xfrm>
          <a:prstGeom prst="rect">
            <a:avLst/>
          </a:prstGeom>
        </p:spPr>
      </p:pic>
      <p:pic>
        <p:nvPicPr>
          <p:cNvPr id="5" name="Picture Placeholder 4">
            <a:extLst>
              <a:ext uri="{FF2B5EF4-FFF2-40B4-BE49-F238E27FC236}">
                <a16:creationId xmlns:a16="http://schemas.microsoft.com/office/drawing/2014/main" id="{94943A8C-3A38-1C46-9991-50E47E2138C6}"/>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90CB42D4-5DCD-104C-9F56-BB22844FCA8B}"/>
              </a:ext>
            </a:extLst>
          </p:cNvPr>
          <p:cNvGrpSpPr/>
          <p:nvPr/>
        </p:nvGrpSpPr>
        <p:grpSpPr>
          <a:xfrm>
            <a:off x="6514303" y="1674380"/>
            <a:ext cx="940579" cy="832733"/>
            <a:chOff x="3932429" y="3269513"/>
            <a:chExt cx="940579" cy="832733"/>
          </a:xfrm>
        </p:grpSpPr>
        <p:sp>
          <p:nvSpPr>
            <p:cNvPr id="18" name="Freeform 17">
              <a:extLst>
                <a:ext uri="{FF2B5EF4-FFF2-40B4-BE49-F238E27FC236}">
                  <a16:creationId xmlns:a16="http://schemas.microsoft.com/office/drawing/2014/main" id="{B73BA212-CFA8-F24E-93B0-58A6A849DC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8E7C8EB4-A070-6A4C-83CC-E2123F5C5E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8179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Open Water Winter Swimming</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932863"/>
            <a:ext cx="6666609" cy="6138529"/>
          </a:xfrm>
        </p:spPr>
        <p:txBody>
          <a:bodyPr/>
          <a:lstStyle/>
          <a:p>
            <a:r>
              <a:rPr lang="en-GB" sz="1200" b="1" dirty="0"/>
              <a:t>ABOUT </a:t>
            </a:r>
            <a:endParaRPr lang="en-IE" sz="1200" dirty="0"/>
          </a:p>
          <a:p>
            <a:r>
              <a:rPr lang="en-US" dirty="0" err="1"/>
              <a:t>Radet</a:t>
            </a:r>
            <a:r>
              <a:rPr lang="en-US" dirty="0"/>
              <a:t> for </a:t>
            </a:r>
            <a:r>
              <a:rPr lang="en-US" dirty="0" err="1"/>
              <a:t>Starre</a:t>
            </a:r>
            <a:r>
              <a:rPr lang="en-US" dirty="0"/>
              <a:t> </a:t>
            </a:r>
            <a:r>
              <a:rPr lang="en-US" dirty="0" err="1"/>
              <a:t>Badesikkerhed</a:t>
            </a:r>
            <a:r>
              <a:rPr lang="en-US" dirty="0"/>
              <a:t> is an </a:t>
            </a:r>
            <a:r>
              <a:rPr lang="en-US" dirty="0" err="1"/>
              <a:t>organisation</a:t>
            </a:r>
            <a:r>
              <a:rPr lang="en-US" dirty="0"/>
              <a:t> for winter swimming based in Denmark, in the North Jutland Region. Many Scandinavians swear by winter swimming, saying that it serves as a mood booster during the long, dark winters. In the north of Denmark, winter swimming is seen as healthy for the body, good for the mind- and it fosters a strong community of enthusiasts. It is said to improve people’s wellbeing and attitude towards long dark winters. It is perfect for anyone suffering seasonal depression, which is common in Nordic countries. </a:t>
            </a:r>
          </a:p>
          <a:p>
            <a:r>
              <a:rPr lang="en-US" dirty="0"/>
              <a:t>This social prescribing example is perfect for adults of any age, although you must be able to swim or at least float. There are some 90 official winter swimming clubs across Denmark with more than 20,000 registered members.  </a:t>
            </a:r>
          </a:p>
          <a:p>
            <a:endParaRPr lang="en-US" dirty="0"/>
          </a:p>
          <a:p>
            <a:pPr algn="l"/>
            <a:r>
              <a:rPr lang="en-US" dirty="0"/>
              <a:t>For more information go to </a:t>
            </a:r>
            <a:r>
              <a:rPr lang="en-US" dirty="0">
                <a:solidFill>
                  <a:srgbClr val="FFC652"/>
                </a:solidFill>
                <a:hlinkClick r:id="rId3">
                  <a:extLst>
                    <a:ext uri="{A12FA001-AC4F-418D-AE19-62706E023703}">
                      <ahyp:hlinkClr xmlns:ahyp="http://schemas.microsoft.com/office/drawing/2018/hyperlinkcolor" val="tx"/>
                    </a:ext>
                  </a:extLst>
                </a:hlinkClick>
              </a:rPr>
              <a:t>https://www.visitdenmark.com/denmark/things-do/winter/winter-swimming</a:t>
            </a:r>
            <a:endParaRPr lang="en-US" dirty="0">
              <a:solidFill>
                <a:srgbClr val="FFC652"/>
              </a:solidFill>
            </a:endParaRPr>
          </a:p>
          <a:p>
            <a:pPr algn="l"/>
            <a:r>
              <a:rPr lang="en-US" dirty="0">
                <a:solidFill>
                  <a:srgbClr val="FFC652"/>
                </a:solidFill>
                <a:hlinkClick r:id="rId4">
                  <a:extLst>
                    <a:ext uri="{A12FA001-AC4F-418D-AE19-62706E023703}">
                      <ahyp:hlinkClr xmlns:ahyp="http://schemas.microsoft.com/office/drawing/2018/hyperlinkcolor" val="tx"/>
                    </a:ext>
                  </a:extLst>
                </a:hlinkClick>
              </a:rPr>
              <a:t>https://www.badesikkerhed.dk/en/adults/winter-bathing/</a:t>
            </a:r>
            <a:r>
              <a:rPr lang="en-US" dirty="0">
                <a:solidFill>
                  <a:srgbClr val="FFC652"/>
                </a:solidFill>
              </a:rPr>
              <a:t> </a:t>
            </a:r>
            <a:r>
              <a:rPr lang="en-US" dirty="0">
                <a:solidFill>
                  <a:srgbClr val="FFC652"/>
                </a:solidFill>
                <a:hlinkClick r:id="rId5">
                  <a:extLst>
                    <a:ext uri="{A12FA001-AC4F-418D-AE19-62706E023703}">
                      <ahyp:hlinkClr xmlns:ahyp="http://schemas.microsoft.com/office/drawing/2018/hyperlinkcolor" val="tx"/>
                    </a:ext>
                  </a:extLst>
                </a:hlinkClick>
              </a:rPr>
              <a:t>https://www.bbc.com/worklife/article/20200228-the-danish-trick-to-shock-your-body-into-happiness</a:t>
            </a:r>
            <a:r>
              <a:rPr lang="en-US" dirty="0">
                <a:solidFill>
                  <a:srgbClr val="FFC652"/>
                </a:solidFill>
              </a:rPr>
              <a:t> </a:t>
            </a:r>
          </a:p>
          <a:p>
            <a:r>
              <a:rPr lang="en-GB" dirty="0">
                <a:solidFill>
                  <a:srgbClr val="FFC652"/>
                </a:solidFill>
              </a:rPr>
              <a:t> </a:t>
            </a:r>
            <a:endParaRPr lang="en-IE" dirty="0">
              <a:solidFill>
                <a:srgbClr val="FFC652"/>
              </a:solidFill>
            </a:endParaRPr>
          </a:p>
          <a:p>
            <a:pPr algn="l"/>
            <a:r>
              <a:rPr lang="en-GB" sz="1200" b="1" dirty="0"/>
              <a:t>SUPPORTING SOCIAL INCLUSION</a:t>
            </a:r>
          </a:p>
          <a:p>
            <a:pPr algn="l"/>
            <a:r>
              <a:rPr lang="en-GB" sz="1200" b="1" dirty="0"/>
              <a:t>AND CONNECTION</a:t>
            </a:r>
            <a:endParaRPr lang="en-IE" sz="1200" dirty="0"/>
          </a:p>
          <a:p>
            <a:r>
              <a:rPr lang="en-US" dirty="0"/>
              <a:t>These winter swimming clubs are highly social! They promote a culture of community and team spirit as people brave the cold winter water together. </a:t>
            </a:r>
          </a:p>
          <a:p>
            <a:r>
              <a:rPr lang="en-US" sz="1200" b="1" dirty="0"/>
              <a:t> </a:t>
            </a:r>
            <a:r>
              <a:rPr lang="en-US" b="1" i="1" dirty="0"/>
              <a:t> </a:t>
            </a:r>
            <a:endParaRPr lang="en-IE" dirty="0"/>
          </a:p>
          <a:p>
            <a:r>
              <a:rPr lang="en-US" sz="1200" b="1" dirty="0"/>
              <a:t>SUPPORTING GETTING ACTIVE TO KEEP WELL</a:t>
            </a:r>
            <a:endParaRPr lang="en-IE" sz="1200" dirty="0"/>
          </a:p>
          <a:p>
            <a:r>
              <a:rPr lang="en-US" dirty="0"/>
              <a:t>“When you throw yourself into the cold water and then into a boiling sauna, it gives you energy and an enormous endorphin kick.” says </a:t>
            </a:r>
            <a:r>
              <a:rPr lang="en-US" dirty="0" err="1"/>
              <a:t>Møller</a:t>
            </a:r>
            <a:r>
              <a:rPr lang="en-US" dirty="0"/>
              <a:t>, avid winter water swimmer.  </a:t>
            </a:r>
            <a:r>
              <a:rPr lang="en-GB" dirty="0"/>
              <a:t>Swimming is a great activity to keep people fit and healthy. While winter swimming means you will typically spend less time in the water because of the severely cold conditions, the benefits are still fantastic. It allows swimmers to raise and lower their heart rate and become fitter upon each swim. </a:t>
            </a:r>
            <a:endParaRPr lang="en-IE" dirty="0"/>
          </a:p>
          <a:p>
            <a:endParaRPr lang="en-GB" sz="1200" b="1" dirty="0"/>
          </a:p>
          <a:p>
            <a:endParaRPr lang="en-GB" sz="1200" b="1" dirty="0"/>
          </a:p>
          <a:p>
            <a:endParaRPr lang="en-GB" sz="1200" b="1" dirty="0"/>
          </a:p>
          <a:p>
            <a:endParaRPr lang="en-GB" sz="1200" b="1" dirty="0"/>
          </a:p>
          <a:p>
            <a:r>
              <a:rPr lang="en-GB" sz="1200" b="1" dirty="0"/>
              <a:t>HOW IS THE ORGANISATION FUNDED?</a:t>
            </a:r>
            <a:endParaRPr lang="en-IE" sz="1200" dirty="0"/>
          </a:p>
          <a:p>
            <a:r>
              <a:rPr lang="en-GB" dirty="0"/>
              <a:t>It is free! Bathing beaches are open to public access.</a:t>
            </a:r>
            <a:r>
              <a:rPr lang="en-IE" dirty="0"/>
              <a:t>  </a:t>
            </a:r>
            <a:r>
              <a:rPr lang="en-GB" dirty="0"/>
              <a:t>Some clubs may charge a membership fee for the benefits they provide.</a:t>
            </a:r>
            <a:r>
              <a:rPr lang="en-IE" dirty="0"/>
              <a:t>  </a:t>
            </a:r>
            <a:r>
              <a:rPr lang="en-GB" dirty="0"/>
              <a:t>Some hotels/Spas provide saunas and hot tubs along with winter water dips will likely charge a usage fee.</a:t>
            </a:r>
            <a:endParaRPr lang="en-IE" dirty="0"/>
          </a:p>
          <a:p>
            <a:endParaRPr lang="en-IE" dirty="0"/>
          </a:p>
          <a:p>
            <a:r>
              <a:rPr lang="en-US" sz="1200" b="1" dirty="0"/>
              <a:t>HOW DOES THE REFERRAL PROCESS WORK?</a:t>
            </a:r>
            <a:endParaRPr lang="en-IE" sz="1200" dirty="0"/>
          </a:p>
          <a:p>
            <a:r>
              <a:rPr lang="en-US" dirty="0"/>
              <a:t>There is no referral process! People can either sign up to one of the 93 clubs and enjoy the membership this offers; this is a great way to get to socialize with others and is recommended for those new to winter swimming activity. However, people can also just turn up at any official bathing beach in their municipality. </a:t>
            </a:r>
          </a:p>
          <a:p>
            <a:r>
              <a:rPr lang="en-GB" dirty="0" err="1"/>
              <a:t>Radet</a:t>
            </a:r>
            <a:r>
              <a:rPr lang="en-GB" dirty="0"/>
              <a:t> for </a:t>
            </a:r>
            <a:r>
              <a:rPr lang="en-GB" dirty="0" err="1"/>
              <a:t>Starre</a:t>
            </a:r>
            <a:r>
              <a:rPr lang="en-GB" dirty="0"/>
              <a:t> </a:t>
            </a:r>
            <a:r>
              <a:rPr lang="en-GB" dirty="0" err="1"/>
              <a:t>Badesikkerhed</a:t>
            </a:r>
            <a:r>
              <a:rPr lang="en-GB" dirty="0"/>
              <a:t> recommend the following:</a:t>
            </a:r>
            <a:endParaRPr lang="en-IE" dirty="0"/>
          </a:p>
          <a:p>
            <a:pPr marL="171450" lvl="0" indent="-171450">
              <a:buFont typeface="Arial" panose="020B0604020202020204" pitchFamily="34" charset="0"/>
              <a:buChar char="•"/>
            </a:pPr>
            <a:r>
              <a:rPr lang="en-IE" dirty="0"/>
              <a:t>All healthy persons are allowed to winter bathe</a:t>
            </a:r>
          </a:p>
          <a:p>
            <a:pPr marL="171450" lvl="0" indent="-171450">
              <a:buFont typeface="Arial" panose="020B0604020202020204" pitchFamily="34" charset="0"/>
              <a:buChar char="•"/>
            </a:pPr>
            <a:r>
              <a:rPr lang="en-IE" dirty="0"/>
              <a:t>People with heart conditions or high blood pressure should have the approval from their doctor before winter bathing</a:t>
            </a:r>
          </a:p>
          <a:p>
            <a:pPr marL="171450" lvl="0" indent="-171450">
              <a:buFont typeface="Arial" panose="020B0604020202020204" pitchFamily="34" charset="0"/>
              <a:buChar char="•"/>
            </a:pPr>
            <a:r>
              <a:rPr lang="en-IE" dirty="0"/>
              <a:t>Do not winter bathe if you have a cold, fever or otherwise feel uncomfortable</a:t>
            </a:r>
          </a:p>
          <a:p>
            <a:pPr marL="171450" lvl="0" indent="-171450">
              <a:buFont typeface="Arial" panose="020B0604020202020204" pitchFamily="34" charset="0"/>
              <a:buChar char="•"/>
            </a:pPr>
            <a:r>
              <a:rPr lang="en-IE" dirty="0"/>
              <a:t>No bathing under the influence of alcohol, medicine or drugs.</a:t>
            </a:r>
          </a:p>
          <a:p>
            <a:endParaRPr lang="en-IE" dirty="0"/>
          </a:p>
          <a:p>
            <a:r>
              <a:rPr lang="en-US" sz="1200" b="1" dirty="0"/>
              <a:t>OPPORTUNITIES FOR REPLICATION</a:t>
            </a:r>
            <a:endParaRPr lang="en-IE" sz="1200" dirty="0"/>
          </a:p>
          <a:p>
            <a:r>
              <a:rPr lang="en-US" dirty="0"/>
              <a:t>Winter swimming is easily replicable all over the world where there are public beaches, loughs, lakes and so forth.  It can be set up by individuals and would be a matter of spreading the word through social media, local community’s or clubs to let people know the benefits of winter swimming. It is certainly growing in popularity across Ireland and UK.  </a:t>
            </a:r>
            <a:r>
              <a:rPr lang="en-GB" dirty="0"/>
              <a:t>When starting a new club, </a:t>
            </a:r>
            <a:r>
              <a:rPr lang="en-GB" dirty="0" err="1"/>
              <a:t>Radet</a:t>
            </a:r>
            <a:r>
              <a:rPr lang="en-GB" dirty="0"/>
              <a:t> for </a:t>
            </a:r>
            <a:r>
              <a:rPr lang="en-GB" dirty="0" err="1"/>
              <a:t>Starre</a:t>
            </a:r>
            <a:r>
              <a:rPr lang="en-GB" dirty="0"/>
              <a:t> </a:t>
            </a:r>
            <a:r>
              <a:rPr lang="en-GB" dirty="0" err="1"/>
              <a:t>Badesikkerhed</a:t>
            </a:r>
            <a:r>
              <a:rPr lang="en-GB" dirty="0"/>
              <a:t> recommend the following:</a:t>
            </a:r>
            <a:endParaRPr lang="en-US" dirty="0"/>
          </a:p>
          <a:p>
            <a:pPr marL="171450" lvl="0" indent="-171450">
              <a:buFont typeface="Arial" panose="020B0604020202020204" pitchFamily="34" charset="0"/>
              <a:buChar char="•"/>
            </a:pPr>
            <a:r>
              <a:rPr lang="en-IE" dirty="0"/>
              <a:t>A safety risk assessment of the beach should be  carried out.</a:t>
            </a:r>
          </a:p>
          <a:p>
            <a:pPr marL="171450" lvl="0" indent="-171450">
              <a:buFont typeface="Arial" panose="020B0604020202020204" pitchFamily="34" charset="0"/>
              <a:buChar char="•"/>
            </a:pPr>
            <a:r>
              <a:rPr lang="en-IE" dirty="0"/>
              <a:t>There should be signage with safety information.</a:t>
            </a:r>
          </a:p>
          <a:p>
            <a:pPr marL="171450" lvl="0" indent="-171450">
              <a:buFont typeface="Arial" panose="020B0604020202020204" pitchFamily="34" charset="0"/>
              <a:buChar char="•"/>
            </a:pPr>
            <a:r>
              <a:rPr lang="en-IE" dirty="0"/>
              <a:t>The beaches use should have achieved a blue flag</a:t>
            </a:r>
          </a:p>
          <a:p>
            <a:pPr marL="171450" lvl="0" indent="-171450">
              <a:buFont typeface="Arial" panose="020B0604020202020204" pitchFamily="34" charset="0"/>
              <a:buChar char="•"/>
            </a:pPr>
            <a:r>
              <a:rPr lang="en-IE" dirty="0"/>
              <a:t>There should be a lifeguard inspection and rescue equipment.</a:t>
            </a:r>
          </a:p>
          <a:p>
            <a:pPr marL="171450" lvl="0" indent="-171450">
              <a:buFont typeface="Arial" panose="020B0604020202020204" pitchFamily="34" charset="0"/>
              <a:buChar char="•"/>
            </a:pPr>
            <a:r>
              <a:rPr lang="en-IE" dirty="0"/>
              <a:t>The beaches should be provided with beach identification numbers.</a:t>
            </a:r>
          </a:p>
          <a:p>
            <a:pPr marL="171450" lvl="0" indent="-171450">
              <a:buFont typeface="Arial" panose="020B0604020202020204" pitchFamily="34" charset="0"/>
              <a:buChar char="•"/>
            </a:pPr>
            <a:r>
              <a:rPr lang="en-US" dirty="0"/>
              <a:t>Someone should be able to alert emergency services if needed.</a:t>
            </a:r>
            <a:endParaRPr lang="en-IE" dirty="0"/>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Tree>
    <p:extLst>
      <p:ext uri="{BB962C8B-B14F-4D97-AF65-F5344CB8AC3E}">
        <p14:creationId xmlns:p14="http://schemas.microsoft.com/office/powerpoint/2010/main" val="304943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B1773-857A-E948-A76A-D7094C75932A}"/>
              </a:ext>
            </a:extLst>
          </p:cNvPr>
          <p:cNvSpPr>
            <a:spLocks noGrp="1"/>
          </p:cNvSpPr>
          <p:nvPr>
            <p:ph type="body" sz="quarter" idx="47"/>
          </p:nvPr>
        </p:nvSpPr>
        <p:spPr/>
        <p:txBody>
          <a:bodyPr/>
          <a:lstStyle/>
          <a:p>
            <a:r>
              <a:rPr lang="en-US" dirty="0"/>
              <a:t>CONTENTS</a:t>
            </a:r>
          </a:p>
        </p:txBody>
      </p:sp>
      <p:sp>
        <p:nvSpPr>
          <p:cNvPr id="3" name="Text Placeholder 2">
            <a:extLst>
              <a:ext uri="{FF2B5EF4-FFF2-40B4-BE49-F238E27FC236}">
                <a16:creationId xmlns:a16="http://schemas.microsoft.com/office/drawing/2014/main" id="{DFC32C1D-BA37-E040-AFDC-3F7CCF3FC28C}"/>
              </a:ext>
            </a:extLst>
          </p:cNvPr>
          <p:cNvSpPr>
            <a:spLocks noGrp="1"/>
          </p:cNvSpPr>
          <p:nvPr>
            <p:ph type="body" sz="quarter" idx="11"/>
          </p:nvPr>
        </p:nvSpPr>
        <p:spPr/>
        <p:txBody>
          <a:bodyPr/>
          <a:lstStyle/>
          <a:p>
            <a:r>
              <a:rPr lang="en-US" dirty="0"/>
              <a:t>01</a:t>
            </a:r>
          </a:p>
        </p:txBody>
      </p:sp>
      <p:sp>
        <p:nvSpPr>
          <p:cNvPr id="4" name="Text Placeholder 3">
            <a:extLst>
              <a:ext uri="{FF2B5EF4-FFF2-40B4-BE49-F238E27FC236}">
                <a16:creationId xmlns:a16="http://schemas.microsoft.com/office/drawing/2014/main" id="{B8705232-E8A6-654D-9B90-09A20E940C3D}"/>
              </a:ext>
            </a:extLst>
          </p:cNvPr>
          <p:cNvSpPr>
            <a:spLocks noGrp="1"/>
          </p:cNvSpPr>
          <p:nvPr>
            <p:ph type="body" sz="quarter" idx="12"/>
          </p:nvPr>
        </p:nvSpPr>
        <p:spPr/>
        <p:txBody>
          <a:bodyPr/>
          <a:lstStyle/>
          <a:p>
            <a:r>
              <a:rPr lang="en-US" dirty="0">
                <a:solidFill>
                  <a:srgbClr val="000000"/>
                </a:solidFill>
              </a:rPr>
              <a:t>ARTS/ MUSIC/ CULTURE …………………………….…	</a:t>
            </a:r>
            <a:r>
              <a:rPr lang="en-US" dirty="0">
                <a:solidFill>
                  <a:srgbClr val="000000"/>
                </a:solidFill>
                <a:hlinkClick r:id="rId2" action="ppaction://hlinksldjump">
                  <a:extLst>
                    <a:ext uri="{A12FA001-AC4F-418D-AE19-62706E023703}">
                      <ahyp:hlinkClr xmlns:ahyp="http://schemas.microsoft.com/office/drawing/2018/hyperlinkcolor" val="tx"/>
                    </a:ext>
                  </a:extLst>
                </a:hlinkClick>
              </a:rPr>
              <a:t>5</a:t>
            </a:r>
            <a:endParaRPr lang="en-US" dirty="0">
              <a:solidFill>
                <a:srgbClr val="000000"/>
              </a:solidFill>
            </a:endParaRPr>
          </a:p>
        </p:txBody>
      </p:sp>
      <p:sp>
        <p:nvSpPr>
          <p:cNvPr id="5" name="Text Placeholder 4">
            <a:extLst>
              <a:ext uri="{FF2B5EF4-FFF2-40B4-BE49-F238E27FC236}">
                <a16:creationId xmlns:a16="http://schemas.microsoft.com/office/drawing/2014/main" id="{AF80CF39-69D3-9848-B262-65A7049667EB}"/>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1096BB71-00F4-DF45-9A5D-C766206E2C42}"/>
              </a:ext>
            </a:extLst>
          </p:cNvPr>
          <p:cNvSpPr>
            <a:spLocks noGrp="1"/>
          </p:cNvSpPr>
          <p:nvPr>
            <p:ph type="body" sz="quarter" idx="14"/>
          </p:nvPr>
        </p:nvSpPr>
        <p:spPr/>
        <p:txBody>
          <a:bodyPr/>
          <a:lstStyle/>
          <a:p>
            <a:r>
              <a:rPr lang="en-IE" dirty="0">
                <a:solidFill>
                  <a:srgbClr val="000000"/>
                </a:solidFill>
              </a:rPr>
              <a:t>PHYSICAL ACTIVITY </a:t>
            </a:r>
            <a:r>
              <a:rPr lang="en-US" dirty="0">
                <a:solidFill>
                  <a:srgbClr val="000000"/>
                </a:solidFill>
              </a:rPr>
              <a:t>………………………………………	</a:t>
            </a:r>
            <a:r>
              <a:rPr lang="en-US" dirty="0">
                <a:solidFill>
                  <a:srgbClr val="000000"/>
                </a:solidFill>
                <a:hlinkClick r:id="rId3" action="ppaction://hlinksldjump">
                  <a:extLst>
                    <a:ext uri="{A12FA001-AC4F-418D-AE19-62706E023703}">
                      <ahyp:hlinkClr xmlns:ahyp="http://schemas.microsoft.com/office/drawing/2018/hyperlinkcolor" val="tx"/>
                    </a:ext>
                  </a:extLst>
                </a:hlinkClick>
              </a:rPr>
              <a:t>15</a:t>
            </a:r>
            <a:endParaRPr lang="en-IE" dirty="0">
              <a:solidFill>
                <a:srgbClr val="000000"/>
              </a:solidFill>
            </a:endParaRPr>
          </a:p>
        </p:txBody>
      </p:sp>
      <p:sp>
        <p:nvSpPr>
          <p:cNvPr id="7" name="Text Placeholder 6">
            <a:extLst>
              <a:ext uri="{FF2B5EF4-FFF2-40B4-BE49-F238E27FC236}">
                <a16:creationId xmlns:a16="http://schemas.microsoft.com/office/drawing/2014/main" id="{9914BC5C-C764-2345-AE4A-EF231791A49D}"/>
              </a:ext>
            </a:extLst>
          </p:cNvPr>
          <p:cNvSpPr>
            <a:spLocks noGrp="1"/>
          </p:cNvSpPr>
          <p:nvPr>
            <p:ph type="body" sz="quarter" idx="15"/>
          </p:nvPr>
        </p:nvSpPr>
        <p:spPr/>
        <p:txBody>
          <a:bodyPr/>
          <a:lstStyle/>
          <a:p>
            <a:r>
              <a:rPr lang="en-US" dirty="0"/>
              <a:t>03</a:t>
            </a:r>
          </a:p>
        </p:txBody>
      </p:sp>
      <p:sp>
        <p:nvSpPr>
          <p:cNvPr id="8" name="Text Placeholder 7">
            <a:extLst>
              <a:ext uri="{FF2B5EF4-FFF2-40B4-BE49-F238E27FC236}">
                <a16:creationId xmlns:a16="http://schemas.microsoft.com/office/drawing/2014/main" id="{6C177C93-CA77-164F-866A-DCFFE4516F71}"/>
              </a:ext>
            </a:extLst>
          </p:cNvPr>
          <p:cNvSpPr>
            <a:spLocks noGrp="1"/>
          </p:cNvSpPr>
          <p:nvPr>
            <p:ph type="body" sz="quarter" idx="19"/>
          </p:nvPr>
        </p:nvSpPr>
        <p:spPr/>
        <p:txBody>
          <a:bodyPr/>
          <a:lstStyle/>
          <a:p>
            <a:r>
              <a:rPr lang="en-US" dirty="0">
                <a:solidFill>
                  <a:srgbClr val="000000"/>
                </a:solidFill>
              </a:rPr>
              <a:t>HORTICULTURAL ……………………………………….…	</a:t>
            </a:r>
            <a:r>
              <a:rPr lang="en-US" dirty="0">
                <a:solidFill>
                  <a:srgbClr val="000000"/>
                </a:solidFill>
                <a:hlinkClick r:id="rId4" action="ppaction://hlinksldjump">
                  <a:extLst>
                    <a:ext uri="{A12FA001-AC4F-418D-AE19-62706E023703}">
                      <ahyp:hlinkClr xmlns:ahyp="http://schemas.microsoft.com/office/drawing/2018/hyperlinkcolor" val="tx"/>
                    </a:ext>
                  </a:extLst>
                </a:hlinkClick>
              </a:rPr>
              <a:t>21</a:t>
            </a:r>
            <a:endParaRPr lang="en-US" dirty="0">
              <a:solidFill>
                <a:srgbClr val="000000"/>
              </a:solidFill>
            </a:endParaRPr>
          </a:p>
        </p:txBody>
      </p:sp>
      <p:sp>
        <p:nvSpPr>
          <p:cNvPr id="9" name="Text Placeholder 8">
            <a:extLst>
              <a:ext uri="{FF2B5EF4-FFF2-40B4-BE49-F238E27FC236}">
                <a16:creationId xmlns:a16="http://schemas.microsoft.com/office/drawing/2014/main" id="{6E6B2BA0-761A-C849-AE82-42390F5D0E01}"/>
              </a:ext>
            </a:extLst>
          </p:cNvPr>
          <p:cNvSpPr>
            <a:spLocks noGrp="1"/>
          </p:cNvSpPr>
          <p:nvPr>
            <p:ph type="body" sz="quarter" idx="17"/>
          </p:nvPr>
        </p:nvSpPr>
        <p:spPr/>
        <p:txBody>
          <a:bodyPr/>
          <a:lstStyle/>
          <a:p>
            <a:r>
              <a:rPr lang="en-US" dirty="0"/>
              <a:t>04</a:t>
            </a:r>
          </a:p>
        </p:txBody>
      </p:sp>
      <p:sp>
        <p:nvSpPr>
          <p:cNvPr id="10" name="Text Placeholder 9">
            <a:extLst>
              <a:ext uri="{FF2B5EF4-FFF2-40B4-BE49-F238E27FC236}">
                <a16:creationId xmlns:a16="http://schemas.microsoft.com/office/drawing/2014/main" id="{31B0C640-FD7D-8946-A0C1-4BC3AE5E6E1C}"/>
              </a:ext>
            </a:extLst>
          </p:cNvPr>
          <p:cNvSpPr>
            <a:spLocks noGrp="1"/>
          </p:cNvSpPr>
          <p:nvPr>
            <p:ph type="body" sz="quarter" idx="20"/>
          </p:nvPr>
        </p:nvSpPr>
        <p:spPr/>
        <p:txBody>
          <a:bodyPr/>
          <a:lstStyle/>
          <a:p>
            <a:r>
              <a:rPr lang="en-IE" dirty="0">
                <a:solidFill>
                  <a:srgbClr val="000000"/>
                </a:solidFill>
              </a:rPr>
              <a:t>INTERGENERATIONAL/EDUCATION </a:t>
            </a:r>
            <a:r>
              <a:rPr lang="en-US" dirty="0">
                <a:solidFill>
                  <a:srgbClr val="000000"/>
                </a:solidFill>
              </a:rPr>
              <a:t>………..….…	</a:t>
            </a:r>
            <a:r>
              <a:rPr lang="en-US" dirty="0">
                <a:solidFill>
                  <a:srgbClr val="000000"/>
                </a:solidFill>
                <a:hlinkClick r:id="rId5" action="ppaction://hlinksldjump">
                  <a:extLst>
                    <a:ext uri="{A12FA001-AC4F-418D-AE19-62706E023703}">
                      <ahyp:hlinkClr xmlns:ahyp="http://schemas.microsoft.com/office/drawing/2018/hyperlinkcolor" val="tx"/>
                    </a:ext>
                  </a:extLst>
                </a:hlinkClick>
              </a:rPr>
              <a:t>25</a:t>
            </a:r>
            <a:endParaRPr lang="en-IE" dirty="0">
              <a:solidFill>
                <a:srgbClr val="000000"/>
              </a:solidFill>
            </a:endParaRPr>
          </a:p>
        </p:txBody>
      </p:sp>
      <p:sp>
        <p:nvSpPr>
          <p:cNvPr id="11" name="Text Placeholder 10">
            <a:extLst>
              <a:ext uri="{FF2B5EF4-FFF2-40B4-BE49-F238E27FC236}">
                <a16:creationId xmlns:a16="http://schemas.microsoft.com/office/drawing/2014/main" id="{B7ACDB7C-38A8-CA4F-904B-5A120151A8E7}"/>
              </a:ext>
            </a:extLst>
          </p:cNvPr>
          <p:cNvSpPr>
            <a:spLocks noGrp="1"/>
          </p:cNvSpPr>
          <p:nvPr>
            <p:ph type="body" sz="quarter" idx="21"/>
          </p:nvPr>
        </p:nvSpPr>
        <p:spPr/>
        <p:txBody>
          <a:bodyPr/>
          <a:lstStyle/>
          <a:p>
            <a:r>
              <a:rPr lang="en-US" dirty="0"/>
              <a:t>05</a:t>
            </a:r>
          </a:p>
        </p:txBody>
      </p:sp>
      <p:sp>
        <p:nvSpPr>
          <p:cNvPr id="12" name="Text Placeholder 11">
            <a:extLst>
              <a:ext uri="{FF2B5EF4-FFF2-40B4-BE49-F238E27FC236}">
                <a16:creationId xmlns:a16="http://schemas.microsoft.com/office/drawing/2014/main" id="{553F3C71-DD4C-484C-93FF-AF2FEEEFBAA7}"/>
              </a:ext>
            </a:extLst>
          </p:cNvPr>
          <p:cNvSpPr>
            <a:spLocks noGrp="1"/>
          </p:cNvSpPr>
          <p:nvPr>
            <p:ph type="body" sz="quarter" idx="22"/>
          </p:nvPr>
        </p:nvSpPr>
        <p:spPr/>
        <p:txBody>
          <a:bodyPr/>
          <a:lstStyle/>
          <a:p>
            <a:r>
              <a:rPr lang="en-US" dirty="0">
                <a:solidFill>
                  <a:srgbClr val="000000"/>
                </a:solidFill>
              </a:rPr>
              <a:t>SOCIAL PRESCRIBING ………….…………………….…	</a:t>
            </a:r>
            <a:r>
              <a:rPr lang="en-US" dirty="0">
                <a:solidFill>
                  <a:srgbClr val="000000"/>
                </a:solidFill>
                <a:hlinkClick r:id="rId6" action="ppaction://hlinksldjump">
                  <a:extLst>
                    <a:ext uri="{A12FA001-AC4F-418D-AE19-62706E023703}">
                      <ahyp:hlinkClr xmlns:ahyp="http://schemas.microsoft.com/office/drawing/2018/hyperlinkcolor" val="tx"/>
                    </a:ext>
                  </a:extLst>
                </a:hlinkClick>
              </a:rPr>
              <a:t>34</a:t>
            </a:r>
            <a:endParaRPr lang="en-US" dirty="0">
              <a:solidFill>
                <a:srgbClr val="000000"/>
              </a:solidFill>
            </a:endParaRPr>
          </a:p>
        </p:txBody>
      </p:sp>
      <p:sp>
        <p:nvSpPr>
          <p:cNvPr id="13" name="Text Placeholder 12">
            <a:extLst>
              <a:ext uri="{FF2B5EF4-FFF2-40B4-BE49-F238E27FC236}">
                <a16:creationId xmlns:a16="http://schemas.microsoft.com/office/drawing/2014/main" id="{C571DBBA-C417-6B49-9AEC-FC62ECE9841B}"/>
              </a:ext>
            </a:extLst>
          </p:cNvPr>
          <p:cNvSpPr>
            <a:spLocks noGrp="1"/>
          </p:cNvSpPr>
          <p:nvPr>
            <p:ph type="body" sz="quarter" idx="23"/>
          </p:nvPr>
        </p:nvSpPr>
        <p:spPr/>
        <p:txBody>
          <a:bodyPr/>
          <a:lstStyle/>
          <a:p>
            <a:r>
              <a:rPr lang="en-US" dirty="0"/>
              <a:t>06</a:t>
            </a:r>
          </a:p>
        </p:txBody>
      </p:sp>
      <p:sp>
        <p:nvSpPr>
          <p:cNvPr id="14" name="Text Placeholder 13">
            <a:extLst>
              <a:ext uri="{FF2B5EF4-FFF2-40B4-BE49-F238E27FC236}">
                <a16:creationId xmlns:a16="http://schemas.microsoft.com/office/drawing/2014/main" id="{99A79F44-8233-BA47-8D56-CA990A72FB00}"/>
              </a:ext>
            </a:extLst>
          </p:cNvPr>
          <p:cNvSpPr>
            <a:spLocks noGrp="1"/>
          </p:cNvSpPr>
          <p:nvPr>
            <p:ph type="body" sz="quarter" idx="24"/>
          </p:nvPr>
        </p:nvSpPr>
        <p:spPr/>
        <p:txBody>
          <a:bodyPr/>
          <a:lstStyle/>
          <a:p>
            <a:r>
              <a:rPr lang="en-US" dirty="0">
                <a:solidFill>
                  <a:srgbClr val="000000"/>
                </a:solidFill>
              </a:rPr>
              <a:t>MENTAL HEALTH ……………………………………….…	</a:t>
            </a:r>
            <a:r>
              <a:rPr lang="en-US" dirty="0">
                <a:solidFill>
                  <a:srgbClr val="000000"/>
                </a:solidFill>
                <a:hlinkClick r:id="rId7" action="ppaction://hlinksldjump">
                  <a:extLst>
                    <a:ext uri="{A12FA001-AC4F-418D-AE19-62706E023703}">
                      <ahyp:hlinkClr xmlns:ahyp="http://schemas.microsoft.com/office/drawing/2018/hyperlinkcolor" val="tx"/>
                    </a:ext>
                  </a:extLst>
                </a:hlinkClick>
              </a:rPr>
              <a:t>42</a:t>
            </a:r>
            <a:endParaRPr lang="en-US" dirty="0">
              <a:solidFill>
                <a:srgbClr val="000000"/>
              </a:solidFill>
            </a:endParaRPr>
          </a:p>
        </p:txBody>
      </p:sp>
      <p:sp>
        <p:nvSpPr>
          <p:cNvPr id="15" name="Slide Number Placeholder 14">
            <a:extLst>
              <a:ext uri="{FF2B5EF4-FFF2-40B4-BE49-F238E27FC236}">
                <a16:creationId xmlns:a16="http://schemas.microsoft.com/office/drawing/2014/main" id="{B2F5B38B-44A1-9947-B7A6-AF646460417E}"/>
              </a:ext>
            </a:extLst>
          </p:cNvPr>
          <p:cNvSpPr>
            <a:spLocks noGrp="1"/>
          </p:cNvSpPr>
          <p:nvPr>
            <p:ph type="sldNum" sz="quarter" idx="4"/>
          </p:nvPr>
        </p:nvSpPr>
        <p:spPr/>
        <p:txBody>
          <a:bodyPr/>
          <a:lstStyle/>
          <a:p>
            <a:fld id="{CB2079F2-58AF-ED44-82D7-E04B2F6FD686}" type="slidenum">
              <a:rPr lang="en-US" smtClean="0"/>
              <a:pPr/>
              <a:t>2</a:t>
            </a:fld>
            <a:endParaRPr lang="en-US" dirty="0"/>
          </a:p>
        </p:txBody>
      </p:sp>
      <p:grpSp>
        <p:nvGrpSpPr>
          <p:cNvPr id="16" name="Graphic 72">
            <a:extLst>
              <a:ext uri="{FF2B5EF4-FFF2-40B4-BE49-F238E27FC236}">
                <a16:creationId xmlns:a16="http://schemas.microsoft.com/office/drawing/2014/main" id="{E82556AB-601E-1B48-8717-670C47407977}"/>
              </a:ext>
            </a:extLst>
          </p:cNvPr>
          <p:cNvGrpSpPr/>
          <p:nvPr/>
        </p:nvGrpSpPr>
        <p:grpSpPr>
          <a:xfrm>
            <a:off x="6671908" y="8620395"/>
            <a:ext cx="353212" cy="527593"/>
            <a:chOff x="2649438" y="2791642"/>
            <a:chExt cx="415449" cy="620557"/>
          </a:xfrm>
          <a:solidFill>
            <a:srgbClr val="000000"/>
          </a:solidFill>
        </p:grpSpPr>
        <p:sp>
          <p:nvSpPr>
            <p:cNvPr id="17" name="Freeform 16">
              <a:extLst>
                <a:ext uri="{FF2B5EF4-FFF2-40B4-BE49-F238E27FC236}">
                  <a16:creationId xmlns:a16="http://schemas.microsoft.com/office/drawing/2014/main" id="{31EF934C-70DD-B44F-AA88-1F3A4E681CE4}"/>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1593275-38ED-E948-8014-2E07268EAF81}"/>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DCED0C9-22B0-2D4F-B22F-F49DA2AC0EFC}"/>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
        <p:nvSpPr>
          <p:cNvPr id="20" name="TextBox 19">
            <a:extLst>
              <a:ext uri="{FF2B5EF4-FFF2-40B4-BE49-F238E27FC236}">
                <a16:creationId xmlns:a16="http://schemas.microsoft.com/office/drawing/2014/main" id="{9C4B15EA-B3AE-4C0A-9824-6F332C0C7E00}"/>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900" dirty="0"/>
          </a:p>
        </p:txBody>
      </p:sp>
    </p:spTree>
    <p:extLst>
      <p:ext uri="{BB962C8B-B14F-4D97-AF65-F5344CB8AC3E}">
        <p14:creationId xmlns:p14="http://schemas.microsoft.com/office/powerpoint/2010/main" val="376197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Laughter Yoga Ireland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998241"/>
          </a:xfrm>
        </p:spPr>
        <p:txBody>
          <a:bodyPr/>
          <a:lstStyle/>
          <a:p>
            <a:r>
              <a:rPr lang="en-GB" sz="1200" b="1" dirty="0"/>
              <a:t>ABOUT </a:t>
            </a:r>
            <a:endParaRPr lang="en-IE" sz="1200" dirty="0"/>
          </a:p>
          <a:p>
            <a:r>
              <a:rPr lang="en-GB" dirty="0"/>
              <a:t>Laughter Yoga is based in Ireland</a:t>
            </a:r>
            <a:r>
              <a:rPr lang="en-IE" dirty="0"/>
              <a:t>. </a:t>
            </a:r>
            <a:r>
              <a:rPr lang="en-GB" dirty="0"/>
              <a:t>Laughter Yoga is a combination of yogic deep breathing and childlike playfulness. Laughter Yoga Ireland was founded by Mary Ananda Shakti in 2002 after training in Munich with the founder Cardiologist Dr Madan </a:t>
            </a:r>
            <a:r>
              <a:rPr lang="en-GB" dirty="0" err="1"/>
              <a:t>Kataria</a:t>
            </a:r>
            <a:r>
              <a:rPr lang="en-GB" dirty="0"/>
              <a:t>. Laughter Yoga Ireland hosts workshops in Laughter Yoga. They also train others to become Laughter Yoga facilitators.</a:t>
            </a:r>
            <a:endParaRPr lang="en-IE" dirty="0"/>
          </a:p>
          <a:p>
            <a:r>
              <a:rPr lang="en-GB" dirty="0"/>
              <a:t> </a:t>
            </a:r>
            <a:endParaRPr lang="en-IE" dirty="0"/>
          </a:p>
          <a:p>
            <a:pPr algn="l"/>
            <a:r>
              <a:rPr lang="en-GB" dirty="0"/>
              <a:t>For more information go to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https://laughteryogaireland.org/</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Laughter Yoga can be enjoyed by all ages. The   workshops are mainly aimed at adults and for  those who can’t physically attended, there are also workshops held on zoom. Nothing breaks the ice more than a room of people laughing. Laughter is a positive energy which helps people to connect with other people quickly and improves relationships. Laughter Yoga can also improve self-confidence.</a:t>
            </a:r>
            <a:endParaRPr lang="en-IE" dirty="0"/>
          </a:p>
          <a:p>
            <a:r>
              <a:rPr lang="en-US" sz="1200" b="1" dirty="0"/>
              <a:t> </a:t>
            </a:r>
            <a:endParaRPr lang="en-IE" sz="1200" b="1" dirty="0"/>
          </a:p>
          <a:p>
            <a:r>
              <a:rPr lang="en-US" sz="1200" b="1" dirty="0"/>
              <a:t>SUPPORTING GETTING ACTIVE TO KEEP WELL</a:t>
            </a:r>
            <a:endParaRPr lang="en-IE" sz="1200" dirty="0"/>
          </a:p>
          <a:p>
            <a:r>
              <a:rPr lang="en-GB" dirty="0"/>
              <a:t>Laughter Yoga is like an aerobic exercise (cardio workout) which brings more oxygen to the body and brain thereby making one feel more energetic and relaxed.</a:t>
            </a:r>
            <a:endParaRPr lang="en-GB" sz="1200" b="1" dirty="0"/>
          </a:p>
          <a:p>
            <a:endParaRPr lang="en-IE" sz="1200" b="1" dirty="0"/>
          </a:p>
          <a:p>
            <a:r>
              <a:rPr lang="en-US" sz="1200" b="1" dirty="0"/>
              <a:t>SUPPORTING ADULT LEARNING</a:t>
            </a:r>
            <a:endParaRPr lang="en-GB" sz="1200" b="1" dirty="0"/>
          </a:p>
          <a:p>
            <a:r>
              <a:rPr lang="en-GB" dirty="0"/>
              <a:t>Laughter Yoga can support adult learning by training people to become laughter yoga facilitators</a:t>
            </a:r>
            <a:endParaRPr lang="en-IE" dirty="0"/>
          </a:p>
          <a:p>
            <a:endParaRPr lang="en-GB" sz="1200" b="1" dirty="0"/>
          </a:p>
          <a:p>
            <a:r>
              <a:rPr lang="en-GB" sz="1200" b="1" dirty="0"/>
              <a:t>HOW IS THE ORGANISATION FUNDED?</a:t>
            </a:r>
            <a:endParaRPr lang="en-IE" sz="1200" dirty="0"/>
          </a:p>
          <a:p>
            <a:r>
              <a:rPr lang="en-GB" dirty="0"/>
              <a:t>Individuals and community groups, workplaces etc. pay to take workshops.</a:t>
            </a:r>
            <a:endParaRPr lang="en-IE" dirty="0"/>
          </a:p>
          <a:p>
            <a:endParaRPr lang="en-IE" dirty="0"/>
          </a:p>
          <a:p>
            <a:r>
              <a:rPr lang="en-US" sz="1200" b="1" dirty="0"/>
              <a:t>HOW DOES THE REFERRAL PROCESS WORK?</a:t>
            </a:r>
            <a:endParaRPr lang="en-IE" sz="1200" dirty="0"/>
          </a:p>
          <a:p>
            <a:r>
              <a:rPr lang="en-GB" dirty="0"/>
              <a:t>There’s no referral process as such. People who are interested in finding out more can make contact through the website.</a:t>
            </a:r>
            <a:endParaRPr lang="en-IE" dirty="0"/>
          </a:p>
          <a:p>
            <a:endParaRPr lang="en-IE" dirty="0"/>
          </a:p>
          <a:p>
            <a:r>
              <a:rPr lang="en-US" sz="1200" b="1" dirty="0"/>
              <a:t>OPPORTUNITIES FOR REPLICATION</a:t>
            </a:r>
            <a:endParaRPr lang="en-IE" sz="1200" dirty="0"/>
          </a:p>
          <a:p>
            <a:r>
              <a:rPr lang="en-GB" dirty="0"/>
              <a:t>Laughter Yoga is available in a number of countries already and can easily be replicated if interested individuals took a training course to facilitate groups in laughter yoga workshops and clubs.</a:t>
            </a:r>
            <a:endParaRPr lang="en-IE" dirty="0"/>
          </a:p>
          <a:p>
            <a:endParaRPr lang="en-GB" sz="1200" b="1" dirty="0"/>
          </a:p>
          <a:p>
            <a:r>
              <a:rPr lang="en-GB" sz="1200" b="1" dirty="0"/>
              <a:t>MYTHS &amp; FALSE BELIEFS</a:t>
            </a:r>
            <a:endParaRPr lang="en-IE" sz="1200" dirty="0"/>
          </a:p>
          <a:p>
            <a:r>
              <a:rPr lang="en-GB" dirty="0"/>
              <a:t>‘I don’t like yoga so I can’t do this’. </a:t>
            </a:r>
            <a:endParaRPr lang="en-IE" dirty="0"/>
          </a:p>
          <a:p>
            <a:r>
              <a:rPr lang="en-GB" dirty="0"/>
              <a:t> </a:t>
            </a:r>
            <a:endParaRPr lang="en-IE" dirty="0"/>
          </a:p>
          <a:p>
            <a:r>
              <a:rPr lang="en-GB" dirty="0"/>
              <a:t>Laughter Yoga is very different to conventional yoga, you don’t have to lie on the floor and do stretches, it’s all about laughing.</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20</a:t>
            </a:fld>
            <a:endParaRPr lang="en-US" dirty="0"/>
          </a:p>
        </p:txBody>
      </p:sp>
      <p:pic>
        <p:nvPicPr>
          <p:cNvPr id="10" name="Picture 9" descr="Logo, icon&#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440871" y="91652"/>
            <a:ext cx="1072619" cy="1072619"/>
          </a:xfrm>
          <a:prstGeom prst="rect">
            <a:avLst/>
          </a:prstGeom>
        </p:spPr>
      </p:pic>
      <p:pic>
        <p:nvPicPr>
          <p:cNvPr id="5" name="Picture Placeholder 4">
            <a:extLst>
              <a:ext uri="{FF2B5EF4-FFF2-40B4-BE49-F238E27FC236}">
                <a16:creationId xmlns:a16="http://schemas.microsoft.com/office/drawing/2014/main" id="{ED658E32-3835-7C4F-8F8C-3390D406DA4F}"/>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35970BF5-B48D-9240-89D1-AD2E205E7B62}"/>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A6EA2F53-B21D-A84D-B375-1C03A1CC460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CC50BEAC-39ED-7C45-BE45-671DE4CB64C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1" name="Text Placeholder 24">
            <a:extLst>
              <a:ext uri="{FF2B5EF4-FFF2-40B4-BE49-F238E27FC236}">
                <a16:creationId xmlns:a16="http://schemas.microsoft.com/office/drawing/2014/main" id="{73C480A3-38F2-8649-B3F5-C935B357EAD4}"/>
              </a:ext>
            </a:extLst>
          </p:cNvPr>
          <p:cNvSpPr txBox="1">
            <a:spLocks/>
          </p:cNvSpPr>
          <p:nvPr/>
        </p:nvSpPr>
        <p:spPr>
          <a:xfrm>
            <a:off x="3576918" y="8333526"/>
            <a:ext cx="3136047" cy="143091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2600" b="1"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endParaRPr lang="en-GB" dirty="0"/>
          </a:p>
        </p:txBody>
      </p:sp>
      <p:sp>
        <p:nvSpPr>
          <p:cNvPr id="12" name="Rectangle 11">
            <a:extLst>
              <a:ext uri="{FF2B5EF4-FFF2-40B4-BE49-F238E27FC236}">
                <a16:creationId xmlns:a16="http://schemas.microsoft.com/office/drawing/2014/main" id="{1C0E52B5-0815-954A-8C3B-0ADBC4689C2F}"/>
              </a:ext>
            </a:extLst>
          </p:cNvPr>
          <p:cNvSpPr/>
          <p:nvPr/>
        </p:nvSpPr>
        <p:spPr>
          <a:xfrm>
            <a:off x="1498600" y="7559997"/>
            <a:ext cx="5608880" cy="1824987"/>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 LAUGHTER IS A POSITIVE ENERGY WHICH HELPS PEOPLE TO CONNECT.</a:t>
            </a:r>
          </a:p>
          <a:p>
            <a:pPr algn="r">
              <a:lnSpc>
                <a:spcPts val="2720"/>
              </a:lnSpc>
            </a:pPr>
            <a:r>
              <a:rPr lang="en-US" sz="2600" b="1" dirty="0">
                <a:latin typeface="Calibri" panose="020F0502020204030204" pitchFamily="34" charset="0"/>
                <a:cs typeface="Calibri" panose="020F0502020204030204" pitchFamily="34" charset="0"/>
              </a:rPr>
              <a:t>NO BETTER ICE BREAKER THAN A ROOM OF PEOPLE LAUGHING.</a:t>
            </a:r>
          </a:p>
          <a:p>
            <a:pPr algn="r">
              <a:lnSpc>
                <a:spcPts val="2720"/>
              </a:lnSpc>
            </a:pP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36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3E9FC9-1BA7-6342-AA65-30CC696519C8}"/>
              </a:ext>
            </a:extLst>
          </p:cNvPr>
          <p:cNvSpPr>
            <a:spLocks noGrp="1"/>
          </p:cNvSpPr>
          <p:nvPr>
            <p:ph type="body" sz="quarter" idx="45"/>
          </p:nvPr>
        </p:nvSpPr>
        <p:spPr/>
        <p:txBody>
          <a:bodyPr/>
          <a:lstStyle/>
          <a:p>
            <a:r>
              <a:rPr lang="en-US" dirty="0"/>
              <a:t>03</a:t>
            </a:r>
          </a:p>
        </p:txBody>
      </p:sp>
      <p:sp>
        <p:nvSpPr>
          <p:cNvPr id="3" name="Text Placeholder 2">
            <a:extLst>
              <a:ext uri="{FF2B5EF4-FFF2-40B4-BE49-F238E27FC236}">
                <a16:creationId xmlns:a16="http://schemas.microsoft.com/office/drawing/2014/main" id="{A6E24953-E00C-0341-BBE0-BD90EFDEF658}"/>
              </a:ext>
            </a:extLst>
          </p:cNvPr>
          <p:cNvSpPr>
            <a:spLocks noGrp="1"/>
          </p:cNvSpPr>
          <p:nvPr>
            <p:ph type="body" sz="quarter" idx="46"/>
          </p:nvPr>
        </p:nvSpPr>
        <p:spPr/>
        <p:txBody>
          <a:bodyPr/>
          <a:lstStyle/>
          <a:p>
            <a:r>
              <a:rPr lang="en-US" dirty="0"/>
              <a:t>HORTICULTURAL</a:t>
            </a:r>
          </a:p>
        </p:txBody>
      </p:sp>
      <p:sp>
        <p:nvSpPr>
          <p:cNvPr id="4" name="Text Placeholder 3">
            <a:extLst>
              <a:ext uri="{FF2B5EF4-FFF2-40B4-BE49-F238E27FC236}">
                <a16:creationId xmlns:a16="http://schemas.microsoft.com/office/drawing/2014/main" id="{28C03B09-3752-884B-BD0E-F3AACBC76709}"/>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15</a:t>
            </a:r>
            <a:endParaRPr lang="en-US" dirty="0"/>
          </a:p>
        </p:txBody>
      </p:sp>
      <p:sp>
        <p:nvSpPr>
          <p:cNvPr id="5" name="Text Placeholder 4">
            <a:extLst>
              <a:ext uri="{FF2B5EF4-FFF2-40B4-BE49-F238E27FC236}">
                <a16:creationId xmlns:a16="http://schemas.microsoft.com/office/drawing/2014/main" id="{A6E47344-7B2F-B040-B2F1-AFF13031B5A4}"/>
              </a:ext>
            </a:extLst>
          </p:cNvPr>
          <p:cNvSpPr>
            <a:spLocks noGrp="1"/>
          </p:cNvSpPr>
          <p:nvPr>
            <p:ph type="body" sz="quarter" idx="12"/>
          </p:nvPr>
        </p:nvSpPr>
        <p:spPr/>
        <p:txBody>
          <a:bodyPr/>
          <a:lstStyle/>
          <a:p>
            <a:r>
              <a:rPr lang="en-IE" dirty="0"/>
              <a:t>Tidy Towns</a:t>
            </a:r>
            <a:endParaRPr lang="en-IE" dirty="0">
              <a:solidFill>
                <a:srgbClr val="000000"/>
              </a:solidFill>
            </a:endParaRPr>
          </a:p>
        </p:txBody>
      </p:sp>
      <p:sp>
        <p:nvSpPr>
          <p:cNvPr id="6" name="Text Placeholder 5">
            <a:extLst>
              <a:ext uri="{FF2B5EF4-FFF2-40B4-BE49-F238E27FC236}">
                <a16:creationId xmlns:a16="http://schemas.microsoft.com/office/drawing/2014/main" id="{826E0F21-CDDB-4642-8BCE-E19260C16B30}"/>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16</a:t>
            </a:r>
            <a:endParaRPr lang="en-US" dirty="0"/>
          </a:p>
        </p:txBody>
      </p:sp>
      <p:sp>
        <p:nvSpPr>
          <p:cNvPr id="7" name="Text Placeholder 6">
            <a:extLst>
              <a:ext uri="{FF2B5EF4-FFF2-40B4-BE49-F238E27FC236}">
                <a16:creationId xmlns:a16="http://schemas.microsoft.com/office/drawing/2014/main" id="{5816C350-23B9-7247-898C-79072922AC26}"/>
              </a:ext>
            </a:extLst>
          </p:cNvPr>
          <p:cNvSpPr>
            <a:spLocks noGrp="1"/>
          </p:cNvSpPr>
          <p:nvPr>
            <p:ph type="body" sz="quarter" idx="14"/>
          </p:nvPr>
        </p:nvSpPr>
        <p:spPr/>
        <p:txBody>
          <a:bodyPr/>
          <a:lstStyle/>
          <a:p>
            <a:r>
              <a:rPr lang="en-IE" dirty="0"/>
              <a:t>GROW</a:t>
            </a:r>
            <a:endParaRPr lang="en-IE" dirty="0">
              <a:solidFill>
                <a:srgbClr val="000000"/>
              </a:solidFill>
            </a:endParaRPr>
          </a:p>
        </p:txBody>
      </p:sp>
      <p:sp>
        <p:nvSpPr>
          <p:cNvPr id="8" name="Text Placeholder 7">
            <a:extLst>
              <a:ext uri="{FF2B5EF4-FFF2-40B4-BE49-F238E27FC236}">
                <a16:creationId xmlns:a16="http://schemas.microsoft.com/office/drawing/2014/main" id="{023E0468-C413-3E4D-ACB6-4E619F4D126F}"/>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17</a:t>
            </a:r>
          </a:p>
        </p:txBody>
      </p:sp>
      <p:sp>
        <p:nvSpPr>
          <p:cNvPr id="9" name="Text Placeholder 8">
            <a:extLst>
              <a:ext uri="{FF2B5EF4-FFF2-40B4-BE49-F238E27FC236}">
                <a16:creationId xmlns:a16="http://schemas.microsoft.com/office/drawing/2014/main" id="{F89BEE0A-1521-2C40-80E2-3A6E381822C7}"/>
              </a:ext>
            </a:extLst>
          </p:cNvPr>
          <p:cNvSpPr>
            <a:spLocks noGrp="1"/>
          </p:cNvSpPr>
          <p:nvPr>
            <p:ph type="body" sz="quarter" idx="48"/>
          </p:nvPr>
        </p:nvSpPr>
        <p:spPr>
          <a:xfrm>
            <a:off x="3266818" y="5250648"/>
            <a:ext cx="3876121" cy="348400"/>
          </a:xfrm>
        </p:spPr>
        <p:txBody>
          <a:bodyPr/>
          <a:lstStyle/>
          <a:p>
            <a:r>
              <a:rPr lang="en-IE" dirty="0"/>
              <a:t>Social Vegetable Garden for oncology patients</a:t>
            </a:r>
            <a:endParaRPr lang="en-IE" dirty="0">
              <a:solidFill>
                <a:srgbClr val="000000"/>
              </a:solidFill>
            </a:endParaRPr>
          </a:p>
        </p:txBody>
      </p:sp>
      <p:sp>
        <p:nvSpPr>
          <p:cNvPr id="24" name="Slide Number Placeholder 23">
            <a:extLst>
              <a:ext uri="{FF2B5EF4-FFF2-40B4-BE49-F238E27FC236}">
                <a16:creationId xmlns:a16="http://schemas.microsoft.com/office/drawing/2014/main" id="{7267288C-36C8-914E-80FA-508F4F5837FE}"/>
              </a:ext>
            </a:extLst>
          </p:cNvPr>
          <p:cNvSpPr>
            <a:spLocks noGrp="1"/>
          </p:cNvSpPr>
          <p:nvPr>
            <p:ph type="sldNum" sz="quarter" idx="4"/>
          </p:nvPr>
        </p:nvSpPr>
        <p:spPr/>
        <p:txBody>
          <a:bodyPr/>
          <a:lstStyle/>
          <a:p>
            <a:fld id="{CB2079F2-58AF-ED44-82D7-E04B2F6FD686}" type="slidenum">
              <a:rPr lang="en-US" smtClean="0"/>
              <a:pPr/>
              <a:t>21</a:t>
            </a:fld>
            <a:endParaRPr lang="en-US" dirty="0"/>
          </a:p>
        </p:txBody>
      </p:sp>
      <p:grpSp>
        <p:nvGrpSpPr>
          <p:cNvPr id="184" name="Graphic 4">
            <a:extLst>
              <a:ext uri="{FF2B5EF4-FFF2-40B4-BE49-F238E27FC236}">
                <a16:creationId xmlns:a16="http://schemas.microsoft.com/office/drawing/2014/main" id="{3EC0EE79-978A-AC4B-9570-14A9AA3E5D27}"/>
              </a:ext>
            </a:extLst>
          </p:cNvPr>
          <p:cNvGrpSpPr/>
          <p:nvPr/>
        </p:nvGrpSpPr>
        <p:grpSpPr>
          <a:xfrm>
            <a:off x="781279" y="7357316"/>
            <a:ext cx="2524557" cy="1606541"/>
            <a:chOff x="4239935" y="504942"/>
            <a:chExt cx="1172405" cy="746078"/>
          </a:xfrm>
        </p:grpSpPr>
        <p:sp>
          <p:nvSpPr>
            <p:cNvPr id="185" name="Freeform 184">
              <a:extLst>
                <a:ext uri="{FF2B5EF4-FFF2-40B4-BE49-F238E27FC236}">
                  <a16:creationId xmlns:a16="http://schemas.microsoft.com/office/drawing/2014/main" id="{A853EF08-19B3-904A-9004-86FE6CE9178B}"/>
                </a:ext>
              </a:extLst>
            </p:cNvPr>
            <p:cNvSpPr/>
            <p:nvPr/>
          </p:nvSpPr>
          <p:spPr>
            <a:xfrm>
              <a:off x="4880089" y="914910"/>
              <a:ext cx="341154" cy="51797"/>
            </a:xfrm>
            <a:custGeom>
              <a:avLst/>
              <a:gdLst>
                <a:gd name="connsiteX0" fmla="*/ 316971 w 341154"/>
                <a:gd name="connsiteY0" fmla="*/ 91 h 51797"/>
                <a:gd name="connsiteX1" fmla="*/ 89935 w 341154"/>
                <a:gd name="connsiteY1" fmla="*/ 6768 h 51797"/>
                <a:gd name="connsiteX2" fmla="*/ 26047 w 341154"/>
                <a:gd name="connsiteY2" fmla="*/ 4783 h 51797"/>
                <a:gd name="connsiteX3" fmla="*/ 59 w 341154"/>
                <a:gd name="connsiteY3" fmla="*/ 31854 h 51797"/>
                <a:gd name="connsiteX4" fmla="*/ 600 w 341154"/>
                <a:gd name="connsiteY4" fmla="*/ 38532 h 51797"/>
                <a:gd name="connsiteX5" fmla="*/ 76038 w 341154"/>
                <a:gd name="connsiteY5" fmla="*/ 50804 h 51797"/>
                <a:gd name="connsiteX6" fmla="*/ 154544 w 341154"/>
                <a:gd name="connsiteY6" fmla="*/ 50082 h 51797"/>
                <a:gd name="connsiteX7" fmla="*/ 325994 w 341154"/>
                <a:gd name="connsiteY7" fmla="*/ 12904 h 51797"/>
                <a:gd name="connsiteX8" fmla="*/ 340613 w 341154"/>
                <a:gd name="connsiteY8" fmla="*/ 6768 h 51797"/>
                <a:gd name="connsiteX9" fmla="*/ 341154 w 341154"/>
                <a:gd name="connsiteY9" fmla="*/ 7490 h 51797"/>
                <a:gd name="connsiteX10" fmla="*/ 316971 w 341154"/>
                <a:gd name="connsiteY10" fmla="*/ 91 h 51797"/>
                <a:gd name="connsiteX11" fmla="*/ 74053 w 341154"/>
                <a:gd name="connsiteY11" fmla="*/ 24274 h 51797"/>
                <a:gd name="connsiteX12" fmla="*/ 23701 w 341154"/>
                <a:gd name="connsiteY12" fmla="*/ 34200 h 51797"/>
                <a:gd name="connsiteX13" fmla="*/ 22798 w 341154"/>
                <a:gd name="connsiteY13" fmla="*/ 14529 h 51797"/>
                <a:gd name="connsiteX14" fmla="*/ 59976 w 341154"/>
                <a:gd name="connsiteY14" fmla="*/ 14529 h 51797"/>
                <a:gd name="connsiteX15" fmla="*/ 74053 w 341154"/>
                <a:gd name="connsiteY15" fmla="*/ 24274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154" h="51797">
                  <a:moveTo>
                    <a:pt x="316971" y="91"/>
                  </a:moveTo>
                  <a:cubicBezTo>
                    <a:pt x="242615" y="4061"/>
                    <a:pt x="89935" y="7129"/>
                    <a:pt x="89935" y="6768"/>
                  </a:cubicBezTo>
                  <a:cubicBezTo>
                    <a:pt x="68639" y="6768"/>
                    <a:pt x="47343" y="5325"/>
                    <a:pt x="26047" y="4783"/>
                  </a:cubicBezTo>
                  <a:cubicBezTo>
                    <a:pt x="5112" y="4242"/>
                    <a:pt x="-663" y="11280"/>
                    <a:pt x="59" y="31854"/>
                  </a:cubicBezTo>
                  <a:cubicBezTo>
                    <a:pt x="239" y="34200"/>
                    <a:pt x="420" y="36366"/>
                    <a:pt x="600" y="38532"/>
                  </a:cubicBezTo>
                  <a:cubicBezTo>
                    <a:pt x="24964" y="45931"/>
                    <a:pt x="50772" y="49180"/>
                    <a:pt x="76038" y="50804"/>
                  </a:cubicBezTo>
                  <a:cubicBezTo>
                    <a:pt x="102207" y="52609"/>
                    <a:pt x="128376" y="51706"/>
                    <a:pt x="154544" y="50082"/>
                  </a:cubicBezTo>
                  <a:cubicBezTo>
                    <a:pt x="213198" y="46473"/>
                    <a:pt x="271491" y="35283"/>
                    <a:pt x="325994" y="12904"/>
                  </a:cubicBezTo>
                  <a:cubicBezTo>
                    <a:pt x="330867" y="10919"/>
                    <a:pt x="335740" y="8754"/>
                    <a:pt x="340613" y="6768"/>
                  </a:cubicBezTo>
                  <a:cubicBezTo>
                    <a:pt x="340793" y="6949"/>
                    <a:pt x="340973" y="7129"/>
                    <a:pt x="341154" y="7490"/>
                  </a:cubicBezTo>
                  <a:cubicBezTo>
                    <a:pt x="336462" y="1354"/>
                    <a:pt x="328882" y="-451"/>
                    <a:pt x="316971" y="91"/>
                  </a:cubicBezTo>
                  <a:close/>
                  <a:moveTo>
                    <a:pt x="74053" y="24274"/>
                  </a:moveTo>
                  <a:cubicBezTo>
                    <a:pt x="65932" y="24635"/>
                    <a:pt x="31822" y="33839"/>
                    <a:pt x="23701" y="34200"/>
                  </a:cubicBezTo>
                  <a:cubicBezTo>
                    <a:pt x="12150" y="34742"/>
                    <a:pt x="11248" y="15070"/>
                    <a:pt x="22798" y="14529"/>
                  </a:cubicBezTo>
                  <a:cubicBezTo>
                    <a:pt x="30920" y="14168"/>
                    <a:pt x="51674" y="14890"/>
                    <a:pt x="59976" y="14529"/>
                  </a:cubicBezTo>
                  <a:cubicBezTo>
                    <a:pt x="71526" y="13987"/>
                    <a:pt x="85603" y="23913"/>
                    <a:pt x="74053" y="2427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6" name="Freeform 185">
              <a:extLst>
                <a:ext uri="{FF2B5EF4-FFF2-40B4-BE49-F238E27FC236}">
                  <a16:creationId xmlns:a16="http://schemas.microsoft.com/office/drawing/2014/main" id="{247DED33-7834-364B-A404-34F9A7459D87}"/>
                </a:ext>
              </a:extLst>
            </p:cNvPr>
            <p:cNvSpPr/>
            <p:nvPr/>
          </p:nvSpPr>
          <p:spPr>
            <a:xfrm>
              <a:off x="4884299" y="964992"/>
              <a:ext cx="1082" cy="1985"/>
            </a:xfrm>
            <a:custGeom>
              <a:avLst/>
              <a:gdLst>
                <a:gd name="connsiteX0" fmla="*/ 1083 w 1082"/>
                <a:gd name="connsiteY0" fmla="*/ 1985 h 1985"/>
                <a:gd name="connsiteX1" fmla="*/ 0 w 1082"/>
                <a:gd name="connsiteY1" fmla="*/ 0 h 1985"/>
                <a:gd name="connsiteX2" fmla="*/ 1083 w 1082"/>
                <a:gd name="connsiteY2" fmla="*/ 1985 h 1985"/>
              </a:gdLst>
              <a:ahLst/>
              <a:cxnLst>
                <a:cxn ang="0">
                  <a:pos x="connsiteX0" y="connsiteY0"/>
                </a:cxn>
                <a:cxn ang="0">
                  <a:pos x="connsiteX1" y="connsiteY1"/>
                </a:cxn>
                <a:cxn ang="0">
                  <a:pos x="connsiteX2" y="connsiteY2"/>
                </a:cxn>
              </a:cxnLst>
              <a:rect l="l" t="t" r="r" b="b"/>
              <a:pathLst>
                <a:path w="1082" h="1985">
                  <a:moveTo>
                    <a:pt x="1083" y="1985"/>
                  </a:moveTo>
                  <a:cubicBezTo>
                    <a:pt x="722" y="1444"/>
                    <a:pt x="361" y="722"/>
                    <a:pt x="0" y="0"/>
                  </a:cubicBezTo>
                  <a:cubicBezTo>
                    <a:pt x="361" y="722"/>
                    <a:pt x="722" y="1444"/>
                    <a:pt x="1083"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7" name="Freeform 186">
              <a:extLst>
                <a:ext uri="{FF2B5EF4-FFF2-40B4-BE49-F238E27FC236}">
                  <a16:creationId xmlns:a16="http://schemas.microsoft.com/office/drawing/2014/main" id="{B4BF1483-8B4C-E742-866B-288DA594A523}"/>
                </a:ext>
              </a:extLst>
            </p:cNvPr>
            <p:cNvSpPr/>
            <p:nvPr/>
          </p:nvSpPr>
          <p:spPr>
            <a:xfrm>
              <a:off x="5225935" y="934131"/>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180" y="902"/>
                    <a:pt x="180" y="1263"/>
                  </a:cubicBezTo>
                  <a:cubicBezTo>
                    <a:pt x="180"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8" name="Freeform 187">
              <a:extLst>
                <a:ext uri="{FF2B5EF4-FFF2-40B4-BE49-F238E27FC236}">
                  <a16:creationId xmlns:a16="http://schemas.microsoft.com/office/drawing/2014/main" id="{4CE0DDBB-7BAF-9F4E-A9D2-D6B82083F930}"/>
                </a:ext>
              </a:extLst>
            </p:cNvPr>
            <p:cNvSpPr/>
            <p:nvPr/>
          </p:nvSpPr>
          <p:spPr>
            <a:xfrm>
              <a:off x="4907580" y="978708"/>
              <a:ext cx="1263" cy="180"/>
            </a:xfrm>
            <a:custGeom>
              <a:avLst/>
              <a:gdLst>
                <a:gd name="connsiteX0" fmla="*/ 1263 w 1263"/>
                <a:gd name="connsiteY0" fmla="*/ 181 h 180"/>
                <a:gd name="connsiteX1" fmla="*/ 0 w 1263"/>
                <a:gd name="connsiteY1" fmla="*/ 0 h 180"/>
                <a:gd name="connsiteX2" fmla="*/ 1263 w 1263"/>
                <a:gd name="connsiteY2" fmla="*/ 181 h 180"/>
              </a:gdLst>
              <a:ahLst/>
              <a:cxnLst>
                <a:cxn ang="0">
                  <a:pos x="connsiteX0" y="connsiteY0"/>
                </a:cxn>
                <a:cxn ang="0">
                  <a:pos x="connsiteX1" y="connsiteY1"/>
                </a:cxn>
                <a:cxn ang="0">
                  <a:pos x="connsiteX2" y="connsiteY2"/>
                </a:cxn>
              </a:cxnLst>
              <a:rect l="l" t="t" r="r" b="b"/>
              <a:pathLst>
                <a:path w="1263" h="180">
                  <a:moveTo>
                    <a:pt x="1263" y="181"/>
                  </a:moveTo>
                  <a:cubicBezTo>
                    <a:pt x="902" y="181"/>
                    <a:pt x="542" y="181"/>
                    <a:pt x="0" y="0"/>
                  </a:cubicBezTo>
                  <a:cubicBezTo>
                    <a:pt x="542" y="0"/>
                    <a:pt x="902" y="0"/>
                    <a:pt x="1263"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9" name="Freeform 188">
              <a:extLst>
                <a:ext uri="{FF2B5EF4-FFF2-40B4-BE49-F238E27FC236}">
                  <a16:creationId xmlns:a16="http://schemas.microsoft.com/office/drawing/2014/main" id="{A05ECC96-8470-ED4D-B01D-2315044FE97B}"/>
                </a:ext>
              </a:extLst>
            </p:cNvPr>
            <p:cNvSpPr/>
            <p:nvPr/>
          </p:nvSpPr>
          <p:spPr>
            <a:xfrm>
              <a:off x="5226477" y="937741"/>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0" name="Freeform 189">
              <a:extLst>
                <a:ext uri="{FF2B5EF4-FFF2-40B4-BE49-F238E27FC236}">
                  <a16:creationId xmlns:a16="http://schemas.microsoft.com/office/drawing/2014/main" id="{C951329B-25E9-CD4D-9C1C-C2B64D0D3EED}"/>
                </a:ext>
              </a:extLst>
            </p:cNvPr>
            <p:cNvSpPr/>
            <p:nvPr/>
          </p:nvSpPr>
          <p:spPr>
            <a:xfrm>
              <a:off x="4903970" y="978347"/>
              <a:ext cx="1443" cy="180"/>
            </a:xfrm>
            <a:custGeom>
              <a:avLst/>
              <a:gdLst>
                <a:gd name="connsiteX0" fmla="*/ 1444 w 1443"/>
                <a:gd name="connsiteY0" fmla="*/ 181 h 180"/>
                <a:gd name="connsiteX1" fmla="*/ 0 w 1443"/>
                <a:gd name="connsiteY1" fmla="*/ 0 h 180"/>
                <a:gd name="connsiteX2" fmla="*/ 1444 w 1443"/>
                <a:gd name="connsiteY2" fmla="*/ 181 h 180"/>
              </a:gdLst>
              <a:ahLst/>
              <a:cxnLst>
                <a:cxn ang="0">
                  <a:pos x="connsiteX0" y="connsiteY0"/>
                </a:cxn>
                <a:cxn ang="0">
                  <a:pos x="connsiteX1" y="connsiteY1"/>
                </a:cxn>
                <a:cxn ang="0">
                  <a:pos x="connsiteX2" y="connsiteY2"/>
                </a:cxn>
              </a:cxnLst>
              <a:rect l="l" t="t" r="r" b="b"/>
              <a:pathLst>
                <a:path w="1443" h="180">
                  <a:moveTo>
                    <a:pt x="1444" y="181"/>
                  </a:moveTo>
                  <a:cubicBezTo>
                    <a:pt x="902" y="181"/>
                    <a:pt x="542" y="0"/>
                    <a:pt x="0" y="0"/>
                  </a:cubicBezTo>
                  <a:cubicBezTo>
                    <a:pt x="542" y="0"/>
                    <a:pt x="902" y="181"/>
                    <a:pt x="1444"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1" name="Freeform 190">
              <a:extLst>
                <a:ext uri="{FF2B5EF4-FFF2-40B4-BE49-F238E27FC236}">
                  <a16:creationId xmlns:a16="http://schemas.microsoft.com/office/drawing/2014/main" id="{E7F6FE2A-23AC-8B42-9C16-AA93CEB3D241}"/>
                </a:ext>
              </a:extLst>
            </p:cNvPr>
            <p:cNvSpPr/>
            <p:nvPr/>
          </p:nvSpPr>
          <p:spPr>
            <a:xfrm>
              <a:off x="5223409" y="925830"/>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0" y="361"/>
                    <a:pt x="361" y="722"/>
                    <a:pt x="542" y="1083"/>
                  </a:cubicBezTo>
                  <a:cubicBezTo>
                    <a:pt x="180"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2" name="Freeform 191">
              <a:extLst>
                <a:ext uri="{FF2B5EF4-FFF2-40B4-BE49-F238E27FC236}">
                  <a16:creationId xmlns:a16="http://schemas.microsoft.com/office/drawing/2014/main" id="{373377C0-F3F9-E840-800E-965309F6EF13}"/>
                </a:ext>
              </a:extLst>
            </p:cNvPr>
            <p:cNvSpPr/>
            <p:nvPr/>
          </p:nvSpPr>
          <p:spPr>
            <a:xfrm>
              <a:off x="5225213" y="930883"/>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180" y="902"/>
                    <a:pt x="361" y="1263"/>
                  </a:cubicBezTo>
                  <a:cubicBezTo>
                    <a:pt x="180" y="902"/>
                    <a:pt x="18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3" name="Freeform 192">
              <a:extLst>
                <a:ext uri="{FF2B5EF4-FFF2-40B4-BE49-F238E27FC236}">
                  <a16:creationId xmlns:a16="http://schemas.microsoft.com/office/drawing/2014/main" id="{576F47A9-69D4-2B4E-9F45-1A176EB1C979}"/>
                </a:ext>
              </a:extLst>
            </p:cNvPr>
            <p:cNvSpPr/>
            <p:nvPr/>
          </p:nvSpPr>
          <p:spPr>
            <a:xfrm>
              <a:off x="4900722" y="977625"/>
              <a:ext cx="1443" cy="360"/>
            </a:xfrm>
            <a:custGeom>
              <a:avLst/>
              <a:gdLst>
                <a:gd name="connsiteX0" fmla="*/ 1444 w 1443"/>
                <a:gd name="connsiteY0" fmla="*/ 361 h 360"/>
                <a:gd name="connsiteX1" fmla="*/ 0 w 1443"/>
                <a:gd name="connsiteY1" fmla="*/ 0 h 360"/>
                <a:gd name="connsiteX2" fmla="*/ 1444 w 1443"/>
                <a:gd name="connsiteY2" fmla="*/ 361 h 360"/>
              </a:gdLst>
              <a:ahLst/>
              <a:cxnLst>
                <a:cxn ang="0">
                  <a:pos x="connsiteX0" y="connsiteY0"/>
                </a:cxn>
                <a:cxn ang="0">
                  <a:pos x="connsiteX1" y="connsiteY1"/>
                </a:cxn>
                <a:cxn ang="0">
                  <a:pos x="connsiteX2" y="connsiteY2"/>
                </a:cxn>
              </a:cxnLst>
              <a:rect l="l" t="t" r="r" b="b"/>
              <a:pathLst>
                <a:path w="1443" h="360">
                  <a:moveTo>
                    <a:pt x="1444" y="361"/>
                  </a:moveTo>
                  <a:cubicBezTo>
                    <a:pt x="902" y="180"/>
                    <a:pt x="542" y="180"/>
                    <a:pt x="0" y="0"/>
                  </a:cubicBezTo>
                  <a:cubicBezTo>
                    <a:pt x="542" y="180"/>
                    <a:pt x="902" y="180"/>
                    <a:pt x="1444"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4" name="Freeform 193">
              <a:extLst>
                <a:ext uri="{FF2B5EF4-FFF2-40B4-BE49-F238E27FC236}">
                  <a16:creationId xmlns:a16="http://schemas.microsoft.com/office/drawing/2014/main" id="{174511EF-9A73-EB4C-A77F-2C0A5F76B84B}"/>
                </a:ext>
              </a:extLst>
            </p:cNvPr>
            <p:cNvSpPr/>
            <p:nvPr/>
          </p:nvSpPr>
          <p:spPr>
            <a:xfrm>
              <a:off x="5222146" y="923664"/>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5" name="Freeform 194">
              <a:extLst>
                <a:ext uri="{FF2B5EF4-FFF2-40B4-BE49-F238E27FC236}">
                  <a16:creationId xmlns:a16="http://schemas.microsoft.com/office/drawing/2014/main" id="{B7776F0D-087B-CC42-AFDC-BD09C7BF75A1}"/>
                </a:ext>
              </a:extLst>
            </p:cNvPr>
            <p:cNvSpPr/>
            <p:nvPr/>
          </p:nvSpPr>
          <p:spPr>
            <a:xfrm>
              <a:off x="5224311" y="928176"/>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361" y="722"/>
                    <a:pt x="361" y="1263"/>
                  </a:cubicBezTo>
                  <a:cubicBezTo>
                    <a:pt x="361" y="90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6" name="Freeform 195">
              <a:extLst>
                <a:ext uri="{FF2B5EF4-FFF2-40B4-BE49-F238E27FC236}">
                  <a16:creationId xmlns:a16="http://schemas.microsoft.com/office/drawing/2014/main" id="{D2E175CF-9F3A-AF48-8481-4BF3F0AD98B5}"/>
                </a:ext>
              </a:extLst>
            </p:cNvPr>
            <p:cNvSpPr/>
            <p:nvPr/>
          </p:nvSpPr>
          <p:spPr>
            <a:xfrm>
              <a:off x="4883216" y="962466"/>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180" y="902"/>
                    <a:pt x="542" y="1624"/>
                    <a:pt x="902"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7" name="Freeform 196">
              <a:extLst>
                <a:ext uri="{FF2B5EF4-FFF2-40B4-BE49-F238E27FC236}">
                  <a16:creationId xmlns:a16="http://schemas.microsoft.com/office/drawing/2014/main" id="{CD789F80-961E-5348-A48F-0092CC367111}"/>
                </a:ext>
              </a:extLst>
            </p:cNvPr>
            <p:cNvSpPr/>
            <p:nvPr/>
          </p:nvSpPr>
          <p:spPr>
            <a:xfrm>
              <a:off x="4897654" y="976723"/>
              <a:ext cx="1443" cy="541"/>
            </a:xfrm>
            <a:custGeom>
              <a:avLst/>
              <a:gdLst>
                <a:gd name="connsiteX0" fmla="*/ 1444 w 1443"/>
                <a:gd name="connsiteY0" fmla="*/ 541 h 541"/>
                <a:gd name="connsiteX1" fmla="*/ 0 w 1443"/>
                <a:gd name="connsiteY1" fmla="*/ 0 h 541"/>
                <a:gd name="connsiteX2" fmla="*/ 1444 w 1443"/>
                <a:gd name="connsiteY2" fmla="*/ 541 h 541"/>
              </a:gdLst>
              <a:ahLst/>
              <a:cxnLst>
                <a:cxn ang="0">
                  <a:pos x="connsiteX0" y="connsiteY0"/>
                </a:cxn>
                <a:cxn ang="0">
                  <a:pos x="connsiteX1" y="connsiteY1"/>
                </a:cxn>
                <a:cxn ang="0">
                  <a:pos x="connsiteX2" y="connsiteY2"/>
                </a:cxn>
              </a:cxnLst>
              <a:rect l="l" t="t" r="r" b="b"/>
              <a:pathLst>
                <a:path w="1443" h="541">
                  <a:moveTo>
                    <a:pt x="1444" y="541"/>
                  </a:moveTo>
                  <a:cubicBezTo>
                    <a:pt x="902" y="361"/>
                    <a:pt x="542" y="180"/>
                    <a:pt x="0" y="0"/>
                  </a:cubicBezTo>
                  <a:cubicBezTo>
                    <a:pt x="542" y="180"/>
                    <a:pt x="1083" y="361"/>
                    <a:pt x="1444"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8" name="Freeform 197">
              <a:extLst>
                <a:ext uri="{FF2B5EF4-FFF2-40B4-BE49-F238E27FC236}">
                  <a16:creationId xmlns:a16="http://schemas.microsoft.com/office/drawing/2014/main" id="{CEE77A38-6121-F74D-A355-7DA89EDF34F0}"/>
                </a:ext>
              </a:extLst>
            </p:cNvPr>
            <p:cNvSpPr/>
            <p:nvPr/>
          </p:nvSpPr>
          <p:spPr>
            <a:xfrm>
              <a:off x="4885562" y="967158"/>
              <a:ext cx="4692" cy="5233"/>
            </a:xfrm>
            <a:custGeom>
              <a:avLst/>
              <a:gdLst>
                <a:gd name="connsiteX0" fmla="*/ 0 w 4692"/>
                <a:gd name="connsiteY0" fmla="*/ 0 h 5233"/>
                <a:gd name="connsiteX1" fmla="*/ 4692 w 4692"/>
                <a:gd name="connsiteY1" fmla="*/ 5234 h 5233"/>
                <a:gd name="connsiteX2" fmla="*/ 0 w 4692"/>
                <a:gd name="connsiteY2" fmla="*/ 0 h 5233"/>
              </a:gdLst>
              <a:ahLst/>
              <a:cxnLst>
                <a:cxn ang="0">
                  <a:pos x="connsiteX0" y="connsiteY0"/>
                </a:cxn>
                <a:cxn ang="0">
                  <a:pos x="connsiteX1" y="connsiteY1"/>
                </a:cxn>
                <a:cxn ang="0">
                  <a:pos x="connsiteX2" y="connsiteY2"/>
                </a:cxn>
              </a:cxnLst>
              <a:rect l="l" t="t" r="r" b="b"/>
              <a:pathLst>
                <a:path w="4692" h="5233">
                  <a:moveTo>
                    <a:pt x="0" y="0"/>
                  </a:moveTo>
                  <a:cubicBezTo>
                    <a:pt x="1263" y="1985"/>
                    <a:pt x="2888" y="3790"/>
                    <a:pt x="4692" y="5234"/>
                  </a:cubicBezTo>
                  <a:cubicBezTo>
                    <a:pt x="2707" y="3790"/>
                    <a:pt x="1263" y="216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9" name="Freeform 198">
              <a:extLst>
                <a:ext uri="{FF2B5EF4-FFF2-40B4-BE49-F238E27FC236}">
                  <a16:creationId xmlns:a16="http://schemas.microsoft.com/office/drawing/2014/main" id="{AABF721F-0A47-714C-9230-A509A01773B8}"/>
                </a:ext>
              </a:extLst>
            </p:cNvPr>
            <p:cNvSpPr/>
            <p:nvPr/>
          </p:nvSpPr>
          <p:spPr>
            <a:xfrm>
              <a:off x="4881592" y="956871"/>
              <a:ext cx="541" cy="2526"/>
            </a:xfrm>
            <a:custGeom>
              <a:avLst/>
              <a:gdLst>
                <a:gd name="connsiteX0" fmla="*/ 542 w 541"/>
                <a:gd name="connsiteY0" fmla="*/ 2527 h 2526"/>
                <a:gd name="connsiteX1" fmla="*/ 0 w 541"/>
                <a:gd name="connsiteY1" fmla="*/ 0 h 2526"/>
                <a:gd name="connsiteX2" fmla="*/ 542 w 541"/>
                <a:gd name="connsiteY2" fmla="*/ 2527 h 2526"/>
              </a:gdLst>
              <a:ahLst/>
              <a:cxnLst>
                <a:cxn ang="0">
                  <a:pos x="connsiteX0" y="connsiteY0"/>
                </a:cxn>
                <a:cxn ang="0">
                  <a:pos x="connsiteX1" y="connsiteY1"/>
                </a:cxn>
                <a:cxn ang="0">
                  <a:pos x="connsiteX2" y="connsiteY2"/>
                </a:cxn>
              </a:cxnLst>
              <a:rect l="l" t="t" r="r" b="b"/>
              <a:pathLst>
                <a:path w="541" h="2526">
                  <a:moveTo>
                    <a:pt x="542" y="2527"/>
                  </a:moveTo>
                  <a:cubicBezTo>
                    <a:pt x="361" y="1624"/>
                    <a:pt x="180" y="902"/>
                    <a:pt x="0" y="0"/>
                  </a:cubicBezTo>
                  <a:cubicBezTo>
                    <a:pt x="0" y="722"/>
                    <a:pt x="180" y="1624"/>
                    <a:pt x="542" y="252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0" name="Freeform 199">
              <a:extLst>
                <a:ext uri="{FF2B5EF4-FFF2-40B4-BE49-F238E27FC236}">
                  <a16:creationId xmlns:a16="http://schemas.microsoft.com/office/drawing/2014/main" id="{247616A0-9ACC-0D45-BD7B-9E37D1680A58}"/>
                </a:ext>
              </a:extLst>
            </p:cNvPr>
            <p:cNvSpPr/>
            <p:nvPr/>
          </p:nvSpPr>
          <p:spPr>
            <a:xfrm>
              <a:off x="4880870" y="953442"/>
              <a:ext cx="541" cy="2887"/>
            </a:xfrm>
            <a:custGeom>
              <a:avLst/>
              <a:gdLst>
                <a:gd name="connsiteX0" fmla="*/ 542 w 541"/>
                <a:gd name="connsiteY0" fmla="*/ 2888 h 2887"/>
                <a:gd name="connsiteX1" fmla="*/ 0 w 541"/>
                <a:gd name="connsiteY1" fmla="*/ 0 h 2887"/>
                <a:gd name="connsiteX2" fmla="*/ 542 w 541"/>
                <a:gd name="connsiteY2" fmla="*/ 2888 h 2887"/>
              </a:gdLst>
              <a:ahLst/>
              <a:cxnLst>
                <a:cxn ang="0">
                  <a:pos x="connsiteX0" y="connsiteY0"/>
                </a:cxn>
                <a:cxn ang="0">
                  <a:pos x="connsiteX1" y="connsiteY1"/>
                </a:cxn>
                <a:cxn ang="0">
                  <a:pos x="connsiteX2" y="connsiteY2"/>
                </a:cxn>
              </a:cxnLst>
              <a:rect l="l" t="t" r="r" b="b"/>
              <a:pathLst>
                <a:path w="541" h="2887">
                  <a:moveTo>
                    <a:pt x="542" y="2888"/>
                  </a:moveTo>
                  <a:cubicBezTo>
                    <a:pt x="361" y="1985"/>
                    <a:pt x="181" y="1083"/>
                    <a:pt x="0" y="0"/>
                  </a:cubicBezTo>
                  <a:cubicBezTo>
                    <a:pt x="181" y="1083"/>
                    <a:pt x="361" y="1985"/>
                    <a:pt x="542" y="28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1" name="Freeform 200">
              <a:extLst>
                <a:ext uri="{FF2B5EF4-FFF2-40B4-BE49-F238E27FC236}">
                  <a16:creationId xmlns:a16="http://schemas.microsoft.com/office/drawing/2014/main" id="{198DBA72-B317-0540-B3ED-EC5DAC07FB4C}"/>
                </a:ext>
              </a:extLst>
            </p:cNvPr>
            <p:cNvSpPr/>
            <p:nvPr/>
          </p:nvSpPr>
          <p:spPr>
            <a:xfrm>
              <a:off x="4882313" y="959759"/>
              <a:ext cx="721" cy="2346"/>
            </a:xfrm>
            <a:custGeom>
              <a:avLst/>
              <a:gdLst>
                <a:gd name="connsiteX0" fmla="*/ 722 w 721"/>
                <a:gd name="connsiteY0" fmla="*/ 2346 h 2346"/>
                <a:gd name="connsiteX1" fmla="*/ 0 w 721"/>
                <a:gd name="connsiteY1" fmla="*/ 0 h 2346"/>
                <a:gd name="connsiteX2" fmla="*/ 722 w 721"/>
                <a:gd name="connsiteY2" fmla="*/ 2346 h 2346"/>
              </a:gdLst>
              <a:ahLst/>
              <a:cxnLst>
                <a:cxn ang="0">
                  <a:pos x="connsiteX0" y="connsiteY0"/>
                </a:cxn>
                <a:cxn ang="0">
                  <a:pos x="connsiteX1" y="connsiteY1"/>
                </a:cxn>
                <a:cxn ang="0">
                  <a:pos x="connsiteX2" y="connsiteY2"/>
                </a:cxn>
              </a:cxnLst>
              <a:rect l="l" t="t" r="r" b="b"/>
              <a:pathLst>
                <a:path w="721" h="2346">
                  <a:moveTo>
                    <a:pt x="722" y="2346"/>
                  </a:moveTo>
                  <a:cubicBezTo>
                    <a:pt x="361" y="1624"/>
                    <a:pt x="180" y="902"/>
                    <a:pt x="0" y="0"/>
                  </a:cubicBezTo>
                  <a:cubicBezTo>
                    <a:pt x="180" y="902"/>
                    <a:pt x="361" y="1624"/>
                    <a:pt x="722"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2" name="Freeform 201">
              <a:extLst>
                <a:ext uri="{FF2B5EF4-FFF2-40B4-BE49-F238E27FC236}">
                  <a16:creationId xmlns:a16="http://schemas.microsoft.com/office/drawing/2014/main" id="{4768BA86-0C1C-694E-A20C-E2937C807DDA}"/>
                </a:ext>
              </a:extLst>
            </p:cNvPr>
            <p:cNvSpPr/>
            <p:nvPr/>
          </p:nvSpPr>
          <p:spPr>
            <a:xfrm>
              <a:off x="4894947" y="975640"/>
              <a:ext cx="1443" cy="541"/>
            </a:xfrm>
            <a:custGeom>
              <a:avLst/>
              <a:gdLst>
                <a:gd name="connsiteX0" fmla="*/ 1444 w 1443"/>
                <a:gd name="connsiteY0" fmla="*/ 542 h 541"/>
                <a:gd name="connsiteX1" fmla="*/ 0 w 1443"/>
                <a:gd name="connsiteY1" fmla="*/ 0 h 541"/>
                <a:gd name="connsiteX2" fmla="*/ 1444 w 1443"/>
                <a:gd name="connsiteY2" fmla="*/ 542 h 541"/>
              </a:gdLst>
              <a:ahLst/>
              <a:cxnLst>
                <a:cxn ang="0">
                  <a:pos x="connsiteX0" y="connsiteY0"/>
                </a:cxn>
                <a:cxn ang="0">
                  <a:pos x="connsiteX1" y="connsiteY1"/>
                </a:cxn>
                <a:cxn ang="0">
                  <a:pos x="connsiteX2" y="connsiteY2"/>
                </a:cxn>
              </a:cxnLst>
              <a:rect l="l" t="t" r="r" b="b"/>
              <a:pathLst>
                <a:path w="1443" h="541">
                  <a:moveTo>
                    <a:pt x="1444" y="542"/>
                  </a:moveTo>
                  <a:cubicBezTo>
                    <a:pt x="902" y="361"/>
                    <a:pt x="542" y="181"/>
                    <a:pt x="0" y="0"/>
                  </a:cubicBezTo>
                  <a:cubicBezTo>
                    <a:pt x="542" y="181"/>
                    <a:pt x="1083" y="361"/>
                    <a:pt x="1444"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3" name="Freeform 202">
              <a:extLst>
                <a:ext uri="{FF2B5EF4-FFF2-40B4-BE49-F238E27FC236}">
                  <a16:creationId xmlns:a16="http://schemas.microsoft.com/office/drawing/2014/main" id="{63351D30-333D-F848-BFC9-FE8BC173C826}"/>
                </a:ext>
              </a:extLst>
            </p:cNvPr>
            <p:cNvSpPr/>
            <p:nvPr/>
          </p:nvSpPr>
          <p:spPr>
            <a:xfrm>
              <a:off x="4890435" y="972753"/>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4" name="Freeform 203">
              <a:extLst>
                <a:ext uri="{FF2B5EF4-FFF2-40B4-BE49-F238E27FC236}">
                  <a16:creationId xmlns:a16="http://schemas.microsoft.com/office/drawing/2014/main" id="{61881564-52BC-AF47-9C3F-0A83E1D5D3C1}"/>
                </a:ext>
              </a:extLst>
            </p:cNvPr>
            <p:cNvSpPr/>
            <p:nvPr/>
          </p:nvSpPr>
          <p:spPr>
            <a:xfrm>
              <a:off x="4892600" y="974377"/>
              <a:ext cx="1443" cy="721"/>
            </a:xfrm>
            <a:custGeom>
              <a:avLst/>
              <a:gdLst>
                <a:gd name="connsiteX0" fmla="*/ 1444 w 1443"/>
                <a:gd name="connsiteY0" fmla="*/ 722 h 721"/>
                <a:gd name="connsiteX1" fmla="*/ 0 w 1443"/>
                <a:gd name="connsiteY1" fmla="*/ 0 h 721"/>
                <a:gd name="connsiteX2" fmla="*/ 1444 w 1443"/>
                <a:gd name="connsiteY2" fmla="*/ 722 h 721"/>
              </a:gdLst>
              <a:ahLst/>
              <a:cxnLst>
                <a:cxn ang="0">
                  <a:pos x="connsiteX0" y="connsiteY0"/>
                </a:cxn>
                <a:cxn ang="0">
                  <a:pos x="connsiteX1" y="connsiteY1"/>
                </a:cxn>
                <a:cxn ang="0">
                  <a:pos x="connsiteX2" y="connsiteY2"/>
                </a:cxn>
              </a:cxnLst>
              <a:rect l="l" t="t" r="r" b="b"/>
              <a:pathLst>
                <a:path w="1443" h="721">
                  <a:moveTo>
                    <a:pt x="1444" y="722"/>
                  </a:moveTo>
                  <a:cubicBezTo>
                    <a:pt x="902" y="541"/>
                    <a:pt x="542" y="180"/>
                    <a:pt x="0" y="0"/>
                  </a:cubicBezTo>
                  <a:cubicBezTo>
                    <a:pt x="542" y="180"/>
                    <a:pt x="902" y="541"/>
                    <a:pt x="1444"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5" name="Freeform 204">
              <a:extLst>
                <a:ext uri="{FF2B5EF4-FFF2-40B4-BE49-F238E27FC236}">
                  <a16:creationId xmlns:a16="http://schemas.microsoft.com/office/drawing/2014/main" id="{110A4EBA-A4E5-7048-A0EC-E6C0333AB49C}"/>
                </a:ext>
              </a:extLst>
            </p:cNvPr>
            <p:cNvSpPr/>
            <p:nvPr/>
          </p:nvSpPr>
          <p:spPr>
            <a:xfrm>
              <a:off x="5003592" y="759252"/>
              <a:ext cx="2526" cy="1804"/>
            </a:xfrm>
            <a:custGeom>
              <a:avLst/>
              <a:gdLst>
                <a:gd name="connsiteX0" fmla="*/ 2527 w 2526"/>
                <a:gd name="connsiteY0" fmla="*/ 0 h 1804"/>
                <a:gd name="connsiteX1" fmla="*/ 0 w 2526"/>
                <a:gd name="connsiteY1" fmla="*/ 0 h 1804"/>
                <a:gd name="connsiteX2" fmla="*/ 2527 w 2526"/>
                <a:gd name="connsiteY2" fmla="*/ 0 h 1804"/>
              </a:gdLst>
              <a:ahLst/>
              <a:cxnLst>
                <a:cxn ang="0">
                  <a:pos x="connsiteX0" y="connsiteY0"/>
                </a:cxn>
                <a:cxn ang="0">
                  <a:pos x="connsiteX1" y="connsiteY1"/>
                </a:cxn>
                <a:cxn ang="0">
                  <a:pos x="connsiteX2" y="connsiteY2"/>
                </a:cxn>
              </a:cxnLst>
              <a:rect l="l" t="t" r="r" b="b"/>
              <a:pathLst>
                <a:path w="2526" h="1804">
                  <a:moveTo>
                    <a:pt x="2527" y="0"/>
                  </a:moveTo>
                  <a:cubicBezTo>
                    <a:pt x="1624" y="0"/>
                    <a:pt x="902" y="0"/>
                    <a:pt x="0" y="0"/>
                  </a:cubicBezTo>
                  <a:cubicBezTo>
                    <a:pt x="902" y="0"/>
                    <a:pt x="1805" y="0"/>
                    <a:pt x="252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6" name="Freeform 205">
              <a:extLst>
                <a:ext uri="{FF2B5EF4-FFF2-40B4-BE49-F238E27FC236}">
                  <a16:creationId xmlns:a16="http://schemas.microsoft.com/office/drawing/2014/main" id="{657187AA-1165-0F45-AEB1-142977134CE8}"/>
                </a:ext>
              </a:extLst>
            </p:cNvPr>
            <p:cNvSpPr/>
            <p:nvPr/>
          </p:nvSpPr>
          <p:spPr>
            <a:xfrm>
              <a:off x="5199225" y="733806"/>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722" y="180"/>
                    <a:pt x="902"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7" name="Freeform 206">
              <a:extLst>
                <a:ext uri="{FF2B5EF4-FFF2-40B4-BE49-F238E27FC236}">
                  <a16:creationId xmlns:a16="http://schemas.microsoft.com/office/drawing/2014/main" id="{6AC6BDA3-228E-2249-AF19-7E6751D0627D}"/>
                </a:ext>
              </a:extLst>
            </p:cNvPr>
            <p:cNvSpPr/>
            <p:nvPr/>
          </p:nvSpPr>
          <p:spPr>
            <a:xfrm>
              <a:off x="5195255" y="732542"/>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1" y="180"/>
                    <a:pt x="902" y="361"/>
                    <a:pt x="1444" y="361"/>
                  </a:cubicBezTo>
                  <a:cubicBezTo>
                    <a:pt x="902" y="361"/>
                    <a:pt x="54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8" name="Freeform 207">
              <a:extLst>
                <a:ext uri="{FF2B5EF4-FFF2-40B4-BE49-F238E27FC236}">
                  <a16:creationId xmlns:a16="http://schemas.microsoft.com/office/drawing/2014/main" id="{7DF25436-F722-E74A-A06E-B96B60E764DC}"/>
                </a:ext>
              </a:extLst>
            </p:cNvPr>
            <p:cNvSpPr/>
            <p:nvPr/>
          </p:nvSpPr>
          <p:spPr>
            <a:xfrm>
              <a:off x="5205722" y="736513"/>
              <a:ext cx="541" cy="360"/>
            </a:xfrm>
            <a:custGeom>
              <a:avLst/>
              <a:gdLst>
                <a:gd name="connsiteX0" fmla="*/ 0 w 541"/>
                <a:gd name="connsiteY0" fmla="*/ 0 h 360"/>
                <a:gd name="connsiteX1" fmla="*/ 542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1" y="180"/>
                    <a:pt x="361" y="180"/>
                    <a:pt x="542" y="361"/>
                  </a:cubicBezTo>
                  <a:cubicBezTo>
                    <a:pt x="361" y="180"/>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9" name="Freeform 208">
              <a:extLst>
                <a:ext uri="{FF2B5EF4-FFF2-40B4-BE49-F238E27FC236}">
                  <a16:creationId xmlns:a16="http://schemas.microsoft.com/office/drawing/2014/main" id="{7B08EC56-75A5-1A43-92F8-59758CA8DF19}"/>
                </a:ext>
              </a:extLst>
            </p:cNvPr>
            <p:cNvSpPr/>
            <p:nvPr/>
          </p:nvSpPr>
          <p:spPr>
            <a:xfrm>
              <a:off x="5202474" y="735069"/>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0" name="Freeform 209">
              <a:extLst>
                <a:ext uri="{FF2B5EF4-FFF2-40B4-BE49-F238E27FC236}">
                  <a16:creationId xmlns:a16="http://schemas.microsoft.com/office/drawing/2014/main" id="{7CA1ADED-AB94-BA45-B7FD-312CF10EA4B2}"/>
                </a:ext>
              </a:extLst>
            </p:cNvPr>
            <p:cNvSpPr/>
            <p:nvPr/>
          </p:nvSpPr>
          <p:spPr>
            <a:xfrm>
              <a:off x="5190923" y="731279"/>
              <a:ext cx="1804" cy="541"/>
            </a:xfrm>
            <a:custGeom>
              <a:avLst/>
              <a:gdLst>
                <a:gd name="connsiteX0" fmla="*/ 0 w 1804"/>
                <a:gd name="connsiteY0" fmla="*/ 0 h 541"/>
                <a:gd name="connsiteX1" fmla="*/ 1805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3" y="361"/>
                    <a:pt x="1805" y="541"/>
                  </a:cubicBezTo>
                  <a:cubicBezTo>
                    <a:pt x="1263"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1" name="Freeform 210">
              <a:extLst>
                <a:ext uri="{FF2B5EF4-FFF2-40B4-BE49-F238E27FC236}">
                  <a16:creationId xmlns:a16="http://schemas.microsoft.com/office/drawing/2014/main" id="{02D97EB7-406E-7948-9904-331BF7F1944C}"/>
                </a:ext>
              </a:extLst>
            </p:cNvPr>
            <p:cNvSpPr/>
            <p:nvPr/>
          </p:nvSpPr>
          <p:spPr>
            <a:xfrm>
              <a:off x="5186231" y="730016"/>
              <a:ext cx="3248" cy="902"/>
            </a:xfrm>
            <a:custGeom>
              <a:avLst/>
              <a:gdLst>
                <a:gd name="connsiteX0" fmla="*/ 0 w 3248"/>
                <a:gd name="connsiteY0" fmla="*/ 0 h 902"/>
                <a:gd name="connsiteX1" fmla="*/ 3248 w 3248"/>
                <a:gd name="connsiteY1" fmla="*/ 902 h 902"/>
                <a:gd name="connsiteX2" fmla="*/ 0 w 3248"/>
                <a:gd name="connsiteY2" fmla="*/ 0 h 902"/>
              </a:gdLst>
              <a:ahLst/>
              <a:cxnLst>
                <a:cxn ang="0">
                  <a:pos x="connsiteX0" y="connsiteY0"/>
                </a:cxn>
                <a:cxn ang="0">
                  <a:pos x="connsiteX1" y="connsiteY1"/>
                </a:cxn>
                <a:cxn ang="0">
                  <a:pos x="connsiteX2" y="connsiteY2"/>
                </a:cxn>
              </a:cxnLst>
              <a:rect l="l" t="t" r="r" b="b"/>
              <a:pathLst>
                <a:path w="3248" h="902">
                  <a:moveTo>
                    <a:pt x="0" y="0"/>
                  </a:moveTo>
                  <a:cubicBezTo>
                    <a:pt x="1083" y="361"/>
                    <a:pt x="2166" y="541"/>
                    <a:pt x="3248" y="902"/>
                  </a:cubicBezTo>
                  <a:cubicBezTo>
                    <a:pt x="2166" y="541"/>
                    <a:pt x="1083"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2" name="Freeform 211">
              <a:extLst>
                <a:ext uri="{FF2B5EF4-FFF2-40B4-BE49-F238E27FC236}">
                  <a16:creationId xmlns:a16="http://schemas.microsoft.com/office/drawing/2014/main" id="{5D345EB5-AC7D-DB4C-A76B-7194105F76C7}"/>
                </a:ext>
              </a:extLst>
            </p:cNvPr>
            <p:cNvSpPr/>
            <p:nvPr/>
          </p:nvSpPr>
          <p:spPr>
            <a:xfrm>
              <a:off x="4928515"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542" y="0"/>
                    <a:pt x="0" y="0"/>
                  </a:cubicBezTo>
                  <a:cubicBezTo>
                    <a:pt x="722" y="0"/>
                    <a:pt x="1263" y="0"/>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3" name="Freeform 212">
              <a:extLst>
                <a:ext uri="{FF2B5EF4-FFF2-40B4-BE49-F238E27FC236}">
                  <a16:creationId xmlns:a16="http://schemas.microsoft.com/office/drawing/2014/main" id="{907058E9-CAAA-F145-AAEA-E65F0DEB8BE6}"/>
                </a:ext>
              </a:extLst>
            </p:cNvPr>
            <p:cNvSpPr/>
            <p:nvPr/>
          </p:nvSpPr>
          <p:spPr>
            <a:xfrm>
              <a:off x="5208790" y="738137"/>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361" y="180"/>
                    <a:pt x="361" y="180"/>
                  </a:cubicBezTo>
                  <a:cubicBezTo>
                    <a:pt x="180" y="18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4" name="Freeform 213">
              <a:extLst>
                <a:ext uri="{FF2B5EF4-FFF2-40B4-BE49-F238E27FC236}">
                  <a16:creationId xmlns:a16="http://schemas.microsoft.com/office/drawing/2014/main" id="{1AE5A4BD-2435-E443-967E-355D909B65D8}"/>
                </a:ext>
              </a:extLst>
            </p:cNvPr>
            <p:cNvSpPr/>
            <p:nvPr/>
          </p:nvSpPr>
          <p:spPr>
            <a:xfrm>
              <a:off x="4897076" y="721087"/>
              <a:ext cx="288072" cy="38165"/>
            </a:xfrm>
            <a:custGeom>
              <a:avLst/>
              <a:gdLst>
                <a:gd name="connsiteX0" fmla="*/ 20250 w 288072"/>
                <a:gd name="connsiteY0" fmla="*/ 37263 h 38165"/>
                <a:gd name="connsiteX1" fmla="*/ 4729 w 288072"/>
                <a:gd name="connsiteY1" fmla="*/ 32571 h 38165"/>
                <a:gd name="connsiteX2" fmla="*/ 42448 w 288072"/>
                <a:gd name="connsiteY2" fmla="*/ 38165 h 38165"/>
                <a:gd name="connsiteX3" fmla="*/ 75294 w 288072"/>
                <a:gd name="connsiteY3" fmla="*/ 37985 h 38165"/>
                <a:gd name="connsiteX4" fmla="*/ 162824 w 288072"/>
                <a:gd name="connsiteY4" fmla="*/ 26795 h 38165"/>
                <a:gd name="connsiteX5" fmla="*/ 275800 w 288072"/>
                <a:gd name="connsiteY5" fmla="*/ 8387 h 38165"/>
                <a:gd name="connsiteX6" fmla="*/ 280493 w 288072"/>
                <a:gd name="connsiteY6" fmla="*/ 7124 h 38165"/>
                <a:gd name="connsiteX7" fmla="*/ 288073 w 288072"/>
                <a:gd name="connsiteY7" fmla="*/ 8748 h 38165"/>
                <a:gd name="connsiteX8" fmla="*/ 36 w 288072"/>
                <a:gd name="connsiteY8" fmla="*/ 24088 h 38165"/>
                <a:gd name="connsiteX9" fmla="*/ 20250 w 288072"/>
                <a:gd name="connsiteY9" fmla="*/ 37263 h 38165"/>
                <a:gd name="connsiteX10" fmla="*/ 15557 w 288072"/>
                <a:gd name="connsiteY10" fmla="*/ 25713 h 38165"/>
                <a:gd name="connsiteX11" fmla="*/ 67534 w 288072"/>
                <a:gd name="connsiteY11" fmla="*/ 15065 h 38165"/>
                <a:gd name="connsiteX12" fmla="*/ 30356 w 288072"/>
                <a:gd name="connsiteY12" fmla="*/ 31127 h 38165"/>
                <a:gd name="connsiteX13" fmla="*/ 15557 w 288072"/>
                <a:gd name="connsiteY13" fmla="*/ 25713 h 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72" h="38165">
                  <a:moveTo>
                    <a:pt x="20250" y="37263"/>
                  </a:moveTo>
                  <a:cubicBezTo>
                    <a:pt x="14294" y="36361"/>
                    <a:pt x="8519" y="34917"/>
                    <a:pt x="4729" y="32571"/>
                  </a:cubicBezTo>
                  <a:cubicBezTo>
                    <a:pt x="17181" y="35819"/>
                    <a:pt x="29815" y="37443"/>
                    <a:pt x="42448" y="38165"/>
                  </a:cubicBezTo>
                  <a:cubicBezTo>
                    <a:pt x="53457" y="38165"/>
                    <a:pt x="64285" y="37985"/>
                    <a:pt x="75294" y="37985"/>
                  </a:cubicBezTo>
                  <a:cubicBezTo>
                    <a:pt x="104350" y="36361"/>
                    <a:pt x="133587" y="30946"/>
                    <a:pt x="162824" y="26795"/>
                  </a:cubicBezTo>
                  <a:cubicBezTo>
                    <a:pt x="200723" y="22103"/>
                    <a:pt x="238623" y="18133"/>
                    <a:pt x="275800" y="8387"/>
                  </a:cubicBezTo>
                  <a:cubicBezTo>
                    <a:pt x="277425" y="8026"/>
                    <a:pt x="278868" y="7485"/>
                    <a:pt x="280493" y="7124"/>
                  </a:cubicBezTo>
                  <a:cubicBezTo>
                    <a:pt x="283019" y="7665"/>
                    <a:pt x="285546" y="8207"/>
                    <a:pt x="288073" y="8748"/>
                  </a:cubicBezTo>
                  <a:cubicBezTo>
                    <a:pt x="205596" y="-10563"/>
                    <a:pt x="5090" y="5500"/>
                    <a:pt x="36" y="24088"/>
                  </a:cubicBezTo>
                  <a:cubicBezTo>
                    <a:pt x="-685" y="32210"/>
                    <a:pt x="9421" y="35819"/>
                    <a:pt x="20250" y="37263"/>
                  </a:cubicBezTo>
                  <a:close/>
                  <a:moveTo>
                    <a:pt x="15557" y="25713"/>
                  </a:moveTo>
                  <a:cubicBezTo>
                    <a:pt x="16099" y="23547"/>
                    <a:pt x="66451" y="13260"/>
                    <a:pt x="67534" y="15065"/>
                  </a:cubicBezTo>
                  <a:cubicBezTo>
                    <a:pt x="68797" y="17050"/>
                    <a:pt x="49667" y="31127"/>
                    <a:pt x="30356" y="31127"/>
                  </a:cubicBezTo>
                  <a:cubicBezTo>
                    <a:pt x="22776" y="30946"/>
                    <a:pt x="15196" y="27878"/>
                    <a:pt x="15557" y="2571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5" name="Freeform 214">
              <a:extLst>
                <a:ext uri="{FF2B5EF4-FFF2-40B4-BE49-F238E27FC236}">
                  <a16:creationId xmlns:a16="http://schemas.microsoft.com/office/drawing/2014/main" id="{B6235B5F-B1DB-EF41-90B5-1812D6BDD7FE}"/>
                </a:ext>
              </a:extLst>
            </p:cNvPr>
            <p:cNvSpPr/>
            <p:nvPr/>
          </p:nvSpPr>
          <p:spPr>
            <a:xfrm>
              <a:off x="4917506" y="758350"/>
              <a:ext cx="4331" cy="541"/>
            </a:xfrm>
            <a:custGeom>
              <a:avLst/>
              <a:gdLst>
                <a:gd name="connsiteX0" fmla="*/ 4331 w 4331"/>
                <a:gd name="connsiteY0" fmla="*/ 541 h 541"/>
                <a:gd name="connsiteX1" fmla="*/ 0 w 4331"/>
                <a:gd name="connsiteY1" fmla="*/ 0 h 541"/>
                <a:gd name="connsiteX2" fmla="*/ 4331 w 4331"/>
                <a:gd name="connsiteY2" fmla="*/ 541 h 541"/>
              </a:gdLst>
              <a:ahLst/>
              <a:cxnLst>
                <a:cxn ang="0">
                  <a:pos x="connsiteX0" y="connsiteY0"/>
                </a:cxn>
                <a:cxn ang="0">
                  <a:pos x="connsiteX1" y="connsiteY1"/>
                </a:cxn>
                <a:cxn ang="0">
                  <a:pos x="connsiteX2" y="connsiteY2"/>
                </a:cxn>
              </a:cxnLst>
              <a:rect l="l" t="t" r="r" b="b"/>
              <a:pathLst>
                <a:path w="4331" h="541">
                  <a:moveTo>
                    <a:pt x="4331" y="541"/>
                  </a:moveTo>
                  <a:cubicBezTo>
                    <a:pt x="2888" y="361"/>
                    <a:pt x="1444" y="180"/>
                    <a:pt x="0" y="0"/>
                  </a:cubicBezTo>
                  <a:cubicBezTo>
                    <a:pt x="1263" y="180"/>
                    <a:pt x="2888" y="361"/>
                    <a:pt x="4331"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6" name="Freeform 215">
              <a:extLst>
                <a:ext uri="{FF2B5EF4-FFF2-40B4-BE49-F238E27FC236}">
                  <a16:creationId xmlns:a16="http://schemas.microsoft.com/office/drawing/2014/main" id="{B111C5E8-2439-9E4C-93ED-A12F3E278087}"/>
                </a:ext>
              </a:extLst>
            </p:cNvPr>
            <p:cNvSpPr/>
            <p:nvPr/>
          </p:nvSpPr>
          <p:spPr>
            <a:xfrm>
              <a:off x="4922018" y="758891"/>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0"/>
                    <a:pt x="0" y="0"/>
                  </a:cubicBezTo>
                  <a:cubicBezTo>
                    <a:pt x="1444" y="180"/>
                    <a:pt x="2707" y="180"/>
                    <a:pt x="415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7" name="Freeform 216">
              <a:extLst>
                <a:ext uri="{FF2B5EF4-FFF2-40B4-BE49-F238E27FC236}">
                  <a16:creationId xmlns:a16="http://schemas.microsoft.com/office/drawing/2014/main" id="{4E320AA8-B792-9E4D-9C6D-5F35405A8926}"/>
                </a:ext>
              </a:extLst>
            </p:cNvPr>
            <p:cNvSpPr/>
            <p:nvPr/>
          </p:nvSpPr>
          <p:spPr>
            <a:xfrm>
              <a:off x="4930681" y="759353"/>
              <a:ext cx="1443" cy="80"/>
            </a:xfrm>
            <a:custGeom>
              <a:avLst/>
              <a:gdLst>
                <a:gd name="connsiteX0" fmla="*/ 1444 w 1443"/>
                <a:gd name="connsiteY0" fmla="*/ 80 h 80"/>
                <a:gd name="connsiteX1" fmla="*/ 0 w 1443"/>
                <a:gd name="connsiteY1" fmla="*/ 80 h 80"/>
                <a:gd name="connsiteX2" fmla="*/ 1444 w 1443"/>
                <a:gd name="connsiteY2" fmla="*/ 80 h 80"/>
              </a:gdLst>
              <a:ahLst/>
              <a:cxnLst>
                <a:cxn ang="0">
                  <a:pos x="connsiteX0" y="connsiteY0"/>
                </a:cxn>
                <a:cxn ang="0">
                  <a:pos x="connsiteX1" y="connsiteY1"/>
                </a:cxn>
                <a:cxn ang="0">
                  <a:pos x="connsiteX2" y="connsiteY2"/>
                </a:cxn>
              </a:cxnLst>
              <a:rect l="l" t="t" r="r" b="b"/>
              <a:pathLst>
                <a:path w="1443" h="80">
                  <a:moveTo>
                    <a:pt x="1444" y="80"/>
                  </a:moveTo>
                  <a:cubicBezTo>
                    <a:pt x="902" y="80"/>
                    <a:pt x="541" y="80"/>
                    <a:pt x="0" y="80"/>
                  </a:cubicBezTo>
                  <a:cubicBezTo>
                    <a:pt x="541" y="-100"/>
                    <a:pt x="1083" y="80"/>
                    <a:pt x="1444" y="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8" name="Freeform 217">
              <a:extLst>
                <a:ext uri="{FF2B5EF4-FFF2-40B4-BE49-F238E27FC236}">
                  <a16:creationId xmlns:a16="http://schemas.microsoft.com/office/drawing/2014/main" id="{AB05DBE9-FBEF-5940-BD34-C79E9D1E7326}"/>
                </a:ext>
              </a:extLst>
            </p:cNvPr>
            <p:cNvSpPr/>
            <p:nvPr/>
          </p:nvSpPr>
          <p:spPr>
            <a:xfrm>
              <a:off x="4932666" y="759433"/>
              <a:ext cx="1624" cy="1804"/>
            </a:xfrm>
            <a:custGeom>
              <a:avLst/>
              <a:gdLst>
                <a:gd name="connsiteX0" fmla="*/ 1624 w 1624"/>
                <a:gd name="connsiteY0" fmla="*/ 0 h 1804"/>
                <a:gd name="connsiteX1" fmla="*/ 0 w 1624"/>
                <a:gd name="connsiteY1" fmla="*/ 0 h 1804"/>
                <a:gd name="connsiteX2" fmla="*/ 1624 w 1624"/>
                <a:gd name="connsiteY2" fmla="*/ 0 h 1804"/>
              </a:gdLst>
              <a:ahLst/>
              <a:cxnLst>
                <a:cxn ang="0">
                  <a:pos x="connsiteX0" y="connsiteY0"/>
                </a:cxn>
                <a:cxn ang="0">
                  <a:pos x="connsiteX1" y="connsiteY1"/>
                </a:cxn>
                <a:cxn ang="0">
                  <a:pos x="connsiteX2" y="connsiteY2"/>
                </a:cxn>
              </a:cxnLst>
              <a:rect l="l" t="t" r="r" b="b"/>
              <a:pathLst>
                <a:path w="1624" h="1804">
                  <a:moveTo>
                    <a:pt x="1624" y="0"/>
                  </a:moveTo>
                  <a:cubicBezTo>
                    <a:pt x="1083" y="0"/>
                    <a:pt x="541" y="0"/>
                    <a:pt x="0" y="0"/>
                  </a:cubicBezTo>
                  <a:cubicBezTo>
                    <a:pt x="541" y="0"/>
                    <a:pt x="1083" y="0"/>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9" name="Freeform 218">
              <a:extLst>
                <a:ext uri="{FF2B5EF4-FFF2-40B4-BE49-F238E27FC236}">
                  <a16:creationId xmlns:a16="http://schemas.microsoft.com/office/drawing/2014/main" id="{7B3B95CD-9DD8-3841-84BC-428FE375DFD9}"/>
                </a:ext>
              </a:extLst>
            </p:cNvPr>
            <p:cNvSpPr/>
            <p:nvPr/>
          </p:nvSpPr>
          <p:spPr>
            <a:xfrm>
              <a:off x="4926349"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722" y="0"/>
                    <a:pt x="0" y="0"/>
                  </a:cubicBezTo>
                  <a:cubicBezTo>
                    <a:pt x="722" y="0"/>
                    <a:pt x="1263" y="0"/>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0" name="Freeform 219">
              <a:extLst>
                <a:ext uri="{FF2B5EF4-FFF2-40B4-BE49-F238E27FC236}">
                  <a16:creationId xmlns:a16="http://schemas.microsoft.com/office/drawing/2014/main" id="{654345F1-FCBC-924B-ABC4-5D1543E55ECF}"/>
                </a:ext>
              </a:extLst>
            </p:cNvPr>
            <p:cNvSpPr/>
            <p:nvPr/>
          </p:nvSpPr>
          <p:spPr>
            <a:xfrm>
              <a:off x="5000163" y="1179034"/>
              <a:ext cx="360" cy="1263"/>
            </a:xfrm>
            <a:custGeom>
              <a:avLst/>
              <a:gdLst>
                <a:gd name="connsiteX0" fmla="*/ 361 w 360"/>
                <a:gd name="connsiteY0" fmla="*/ 1263 h 1263"/>
                <a:gd name="connsiteX1" fmla="*/ 0 w 360"/>
                <a:gd name="connsiteY1" fmla="*/ 0 h 1263"/>
                <a:gd name="connsiteX2" fmla="*/ 361 w 360"/>
                <a:gd name="connsiteY2" fmla="*/ 1263 h 1263"/>
              </a:gdLst>
              <a:ahLst/>
              <a:cxnLst>
                <a:cxn ang="0">
                  <a:pos x="connsiteX0" y="connsiteY0"/>
                </a:cxn>
                <a:cxn ang="0">
                  <a:pos x="connsiteX1" y="connsiteY1"/>
                </a:cxn>
                <a:cxn ang="0">
                  <a:pos x="connsiteX2" y="connsiteY2"/>
                </a:cxn>
              </a:cxnLst>
              <a:rect l="l" t="t" r="r" b="b"/>
              <a:pathLst>
                <a:path w="360" h="1263">
                  <a:moveTo>
                    <a:pt x="361" y="1263"/>
                  </a:moveTo>
                  <a:cubicBezTo>
                    <a:pt x="180" y="902"/>
                    <a:pt x="180" y="361"/>
                    <a:pt x="0" y="0"/>
                  </a:cubicBezTo>
                  <a:cubicBezTo>
                    <a:pt x="0" y="361"/>
                    <a:pt x="180" y="722"/>
                    <a:pt x="361"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1" name="Freeform 220">
              <a:extLst>
                <a:ext uri="{FF2B5EF4-FFF2-40B4-BE49-F238E27FC236}">
                  <a16:creationId xmlns:a16="http://schemas.microsoft.com/office/drawing/2014/main" id="{9CF68CB8-921D-0F48-8CD0-6B8E059E9B98}"/>
                </a:ext>
              </a:extLst>
            </p:cNvPr>
            <p:cNvSpPr/>
            <p:nvPr/>
          </p:nvSpPr>
          <p:spPr>
            <a:xfrm>
              <a:off x="5144722" y="1125975"/>
              <a:ext cx="5053" cy="15881"/>
            </a:xfrm>
            <a:custGeom>
              <a:avLst/>
              <a:gdLst>
                <a:gd name="connsiteX0" fmla="*/ 0 w 5053"/>
                <a:gd name="connsiteY0" fmla="*/ 0 h 15881"/>
                <a:gd name="connsiteX1" fmla="*/ 5053 w 5053"/>
                <a:gd name="connsiteY1" fmla="*/ 15882 h 15881"/>
                <a:gd name="connsiteX2" fmla="*/ 0 w 5053"/>
                <a:gd name="connsiteY2" fmla="*/ 0 h 15881"/>
              </a:gdLst>
              <a:ahLst/>
              <a:cxnLst>
                <a:cxn ang="0">
                  <a:pos x="connsiteX0" y="connsiteY0"/>
                </a:cxn>
                <a:cxn ang="0">
                  <a:pos x="connsiteX1" y="connsiteY1"/>
                </a:cxn>
                <a:cxn ang="0">
                  <a:pos x="connsiteX2" y="connsiteY2"/>
                </a:cxn>
              </a:cxnLst>
              <a:rect l="l" t="t" r="r" b="b"/>
              <a:pathLst>
                <a:path w="5053" h="15881">
                  <a:moveTo>
                    <a:pt x="0" y="0"/>
                  </a:moveTo>
                  <a:cubicBezTo>
                    <a:pt x="2166" y="4873"/>
                    <a:pt x="3790" y="10287"/>
                    <a:pt x="5053" y="15882"/>
                  </a:cubicBezTo>
                  <a:cubicBezTo>
                    <a:pt x="3970" y="10287"/>
                    <a:pt x="2166" y="505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2" name="Freeform 221">
              <a:extLst>
                <a:ext uri="{FF2B5EF4-FFF2-40B4-BE49-F238E27FC236}">
                  <a16:creationId xmlns:a16="http://schemas.microsoft.com/office/drawing/2014/main" id="{F23B66F0-6C3A-5A42-9CE5-1BF6C607B32B}"/>
                </a:ext>
              </a:extLst>
            </p:cNvPr>
            <p:cNvSpPr/>
            <p:nvPr/>
          </p:nvSpPr>
          <p:spPr>
            <a:xfrm>
              <a:off x="5001246" y="1183005"/>
              <a:ext cx="360" cy="721"/>
            </a:xfrm>
            <a:custGeom>
              <a:avLst/>
              <a:gdLst>
                <a:gd name="connsiteX0" fmla="*/ 361 w 360"/>
                <a:gd name="connsiteY0" fmla="*/ 722 h 721"/>
                <a:gd name="connsiteX1" fmla="*/ 0 w 360"/>
                <a:gd name="connsiteY1" fmla="*/ 0 h 721"/>
                <a:gd name="connsiteX2" fmla="*/ 361 w 360"/>
                <a:gd name="connsiteY2" fmla="*/ 722 h 721"/>
              </a:gdLst>
              <a:ahLst/>
              <a:cxnLst>
                <a:cxn ang="0">
                  <a:pos x="connsiteX0" y="connsiteY0"/>
                </a:cxn>
                <a:cxn ang="0">
                  <a:pos x="connsiteX1" y="connsiteY1"/>
                </a:cxn>
                <a:cxn ang="0">
                  <a:pos x="connsiteX2" y="connsiteY2"/>
                </a:cxn>
              </a:cxnLst>
              <a:rect l="l" t="t" r="r" b="b"/>
              <a:pathLst>
                <a:path w="360" h="721">
                  <a:moveTo>
                    <a:pt x="361" y="722"/>
                  </a:moveTo>
                  <a:cubicBezTo>
                    <a:pt x="180" y="541"/>
                    <a:pt x="180" y="180"/>
                    <a:pt x="0" y="0"/>
                  </a:cubicBezTo>
                  <a:cubicBezTo>
                    <a:pt x="180" y="180"/>
                    <a:pt x="361" y="361"/>
                    <a:pt x="361"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3" name="Freeform 222">
              <a:extLst>
                <a:ext uri="{FF2B5EF4-FFF2-40B4-BE49-F238E27FC236}">
                  <a16:creationId xmlns:a16="http://schemas.microsoft.com/office/drawing/2014/main" id="{A44E5B92-CD34-074C-BA95-169F38226954}"/>
                </a:ext>
              </a:extLst>
            </p:cNvPr>
            <p:cNvSpPr/>
            <p:nvPr/>
          </p:nvSpPr>
          <p:spPr>
            <a:xfrm>
              <a:off x="5000704" y="1180839"/>
              <a:ext cx="361" cy="1082"/>
            </a:xfrm>
            <a:custGeom>
              <a:avLst/>
              <a:gdLst>
                <a:gd name="connsiteX0" fmla="*/ 361 w 361"/>
                <a:gd name="connsiteY0" fmla="*/ 1083 h 1082"/>
                <a:gd name="connsiteX1" fmla="*/ 0 w 361"/>
                <a:gd name="connsiteY1" fmla="*/ 0 h 1082"/>
                <a:gd name="connsiteX2" fmla="*/ 361 w 361"/>
                <a:gd name="connsiteY2" fmla="*/ 1083 h 1082"/>
              </a:gdLst>
              <a:ahLst/>
              <a:cxnLst>
                <a:cxn ang="0">
                  <a:pos x="connsiteX0" y="connsiteY0"/>
                </a:cxn>
                <a:cxn ang="0">
                  <a:pos x="connsiteX1" y="connsiteY1"/>
                </a:cxn>
                <a:cxn ang="0">
                  <a:pos x="connsiteX2" y="connsiteY2"/>
                </a:cxn>
              </a:cxnLst>
              <a:rect l="l" t="t" r="r" b="b"/>
              <a:pathLst>
                <a:path w="361" h="1082">
                  <a:moveTo>
                    <a:pt x="361" y="1083"/>
                  </a:moveTo>
                  <a:cubicBezTo>
                    <a:pt x="180" y="722"/>
                    <a:pt x="180" y="361"/>
                    <a:pt x="0" y="0"/>
                  </a:cubicBezTo>
                  <a:cubicBezTo>
                    <a:pt x="0" y="361"/>
                    <a:pt x="180" y="722"/>
                    <a:pt x="361"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4" name="Freeform 223">
              <a:extLst>
                <a:ext uri="{FF2B5EF4-FFF2-40B4-BE49-F238E27FC236}">
                  <a16:creationId xmlns:a16="http://schemas.microsoft.com/office/drawing/2014/main" id="{0460AABE-8FE3-DB43-9A17-BA217B5D4EE4}"/>
                </a:ext>
              </a:extLst>
            </p:cNvPr>
            <p:cNvSpPr/>
            <p:nvPr/>
          </p:nvSpPr>
          <p:spPr>
            <a:xfrm>
              <a:off x="4998773" y="1087611"/>
              <a:ext cx="146129" cy="116148"/>
            </a:xfrm>
            <a:custGeom>
              <a:avLst/>
              <a:gdLst>
                <a:gd name="connsiteX0" fmla="*/ 16730 w 146129"/>
                <a:gd name="connsiteY0" fmla="*/ 103154 h 116148"/>
                <a:gd name="connsiteX1" fmla="*/ 60946 w 146129"/>
                <a:gd name="connsiteY1" fmla="*/ 116148 h 116148"/>
                <a:gd name="connsiteX2" fmla="*/ 142339 w 146129"/>
                <a:gd name="connsiteY2" fmla="*/ 53343 h 116148"/>
                <a:gd name="connsiteX3" fmla="*/ 146129 w 146129"/>
                <a:gd name="connsiteY3" fmla="*/ 38545 h 116148"/>
                <a:gd name="connsiteX4" fmla="*/ 114005 w 146129"/>
                <a:gd name="connsiteY4" fmla="*/ 6781 h 116148"/>
                <a:gd name="connsiteX5" fmla="*/ 24851 w 146129"/>
                <a:gd name="connsiteY5" fmla="*/ 15985 h 116148"/>
                <a:gd name="connsiteX6" fmla="*/ 1390 w 146129"/>
                <a:gd name="connsiteY6" fmla="*/ 91604 h 116148"/>
                <a:gd name="connsiteX7" fmla="*/ 1931 w 146129"/>
                <a:gd name="connsiteY7" fmla="*/ 91965 h 116148"/>
                <a:gd name="connsiteX8" fmla="*/ 16730 w 146129"/>
                <a:gd name="connsiteY8" fmla="*/ 103154 h 11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29" h="116148">
                  <a:moveTo>
                    <a:pt x="16730" y="103154"/>
                  </a:moveTo>
                  <a:cubicBezTo>
                    <a:pt x="30446" y="111275"/>
                    <a:pt x="44703" y="116148"/>
                    <a:pt x="60946" y="116148"/>
                  </a:cubicBezTo>
                  <a:cubicBezTo>
                    <a:pt x="100109" y="116148"/>
                    <a:pt x="130248" y="88716"/>
                    <a:pt x="142339" y="53343"/>
                  </a:cubicBezTo>
                  <a:cubicBezTo>
                    <a:pt x="143964" y="48651"/>
                    <a:pt x="145227" y="43598"/>
                    <a:pt x="146129" y="38545"/>
                  </a:cubicBezTo>
                  <a:cubicBezTo>
                    <a:pt x="139632" y="23746"/>
                    <a:pt x="128804" y="12376"/>
                    <a:pt x="114005" y="6781"/>
                  </a:cubicBezTo>
                  <a:cubicBezTo>
                    <a:pt x="82422" y="-5311"/>
                    <a:pt x="50659" y="-618"/>
                    <a:pt x="24851" y="15985"/>
                  </a:cubicBezTo>
                  <a:cubicBezTo>
                    <a:pt x="6082" y="27897"/>
                    <a:pt x="-3844" y="70127"/>
                    <a:pt x="1390" y="91604"/>
                  </a:cubicBezTo>
                  <a:cubicBezTo>
                    <a:pt x="1570" y="91784"/>
                    <a:pt x="1750" y="91784"/>
                    <a:pt x="1931" y="91965"/>
                  </a:cubicBezTo>
                  <a:cubicBezTo>
                    <a:pt x="6443" y="95755"/>
                    <a:pt x="11135" y="99906"/>
                    <a:pt x="16730" y="10315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5" name="Freeform 224">
              <a:extLst>
                <a:ext uri="{FF2B5EF4-FFF2-40B4-BE49-F238E27FC236}">
                  <a16:creationId xmlns:a16="http://schemas.microsoft.com/office/drawing/2014/main" id="{5C49F5CA-ED0A-5A46-A4A5-2E37502D00BE}"/>
                </a:ext>
              </a:extLst>
            </p:cNvPr>
            <p:cNvSpPr/>
            <p:nvPr/>
          </p:nvSpPr>
          <p:spPr>
            <a:xfrm>
              <a:off x="5150858" y="1148895"/>
              <a:ext cx="360" cy="2526"/>
            </a:xfrm>
            <a:custGeom>
              <a:avLst/>
              <a:gdLst>
                <a:gd name="connsiteX0" fmla="*/ 0 w 360"/>
                <a:gd name="connsiteY0" fmla="*/ 0 h 2526"/>
                <a:gd name="connsiteX1" fmla="*/ 361 w 360"/>
                <a:gd name="connsiteY1" fmla="*/ 2527 h 2526"/>
                <a:gd name="connsiteX2" fmla="*/ 0 w 360"/>
                <a:gd name="connsiteY2" fmla="*/ 0 h 2526"/>
              </a:gdLst>
              <a:ahLst/>
              <a:cxnLst>
                <a:cxn ang="0">
                  <a:pos x="connsiteX0" y="connsiteY0"/>
                </a:cxn>
                <a:cxn ang="0">
                  <a:pos x="connsiteX1" y="connsiteY1"/>
                </a:cxn>
                <a:cxn ang="0">
                  <a:pos x="connsiteX2" y="connsiteY2"/>
                </a:cxn>
              </a:cxnLst>
              <a:rect l="l" t="t" r="r" b="b"/>
              <a:pathLst>
                <a:path w="360"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6" name="Freeform 225">
              <a:extLst>
                <a:ext uri="{FF2B5EF4-FFF2-40B4-BE49-F238E27FC236}">
                  <a16:creationId xmlns:a16="http://schemas.microsoft.com/office/drawing/2014/main" id="{B6919A96-0D40-4B49-8131-593021C31707}"/>
                </a:ext>
              </a:extLst>
            </p:cNvPr>
            <p:cNvSpPr/>
            <p:nvPr/>
          </p:nvSpPr>
          <p:spPr>
            <a:xfrm>
              <a:off x="5150136" y="1143661"/>
              <a:ext cx="541" cy="2887"/>
            </a:xfrm>
            <a:custGeom>
              <a:avLst/>
              <a:gdLst>
                <a:gd name="connsiteX0" fmla="*/ 0 w 541"/>
                <a:gd name="connsiteY0" fmla="*/ 0 h 2887"/>
                <a:gd name="connsiteX1" fmla="*/ 541 w 541"/>
                <a:gd name="connsiteY1" fmla="*/ 2888 h 2887"/>
                <a:gd name="connsiteX2" fmla="*/ 0 w 541"/>
                <a:gd name="connsiteY2" fmla="*/ 0 h 2887"/>
              </a:gdLst>
              <a:ahLst/>
              <a:cxnLst>
                <a:cxn ang="0">
                  <a:pos x="connsiteX0" y="connsiteY0"/>
                </a:cxn>
                <a:cxn ang="0">
                  <a:pos x="connsiteX1" y="connsiteY1"/>
                </a:cxn>
                <a:cxn ang="0">
                  <a:pos x="connsiteX2" y="connsiteY2"/>
                </a:cxn>
              </a:cxnLst>
              <a:rect l="l" t="t" r="r" b="b"/>
              <a:pathLst>
                <a:path w="541" h="2887">
                  <a:moveTo>
                    <a:pt x="0" y="0"/>
                  </a:moveTo>
                  <a:cubicBezTo>
                    <a:pt x="180" y="902"/>
                    <a:pt x="361" y="1985"/>
                    <a:pt x="541" y="2888"/>
                  </a:cubicBezTo>
                  <a:cubicBezTo>
                    <a:pt x="361" y="198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7" name="Freeform 226">
              <a:extLst>
                <a:ext uri="{FF2B5EF4-FFF2-40B4-BE49-F238E27FC236}">
                  <a16:creationId xmlns:a16="http://schemas.microsoft.com/office/drawing/2014/main" id="{A4B239DF-79AD-614E-ADBC-D41C14C720EC}"/>
                </a:ext>
              </a:extLst>
            </p:cNvPr>
            <p:cNvSpPr/>
            <p:nvPr/>
          </p:nvSpPr>
          <p:spPr>
            <a:xfrm>
              <a:off x="5151400" y="1154670"/>
              <a:ext cx="180" cy="1985"/>
            </a:xfrm>
            <a:custGeom>
              <a:avLst/>
              <a:gdLst>
                <a:gd name="connsiteX0" fmla="*/ 0 w 180"/>
                <a:gd name="connsiteY0" fmla="*/ 0 h 1985"/>
                <a:gd name="connsiteX1" fmla="*/ 180 w 180"/>
                <a:gd name="connsiteY1" fmla="*/ 1985 h 1985"/>
                <a:gd name="connsiteX2" fmla="*/ 0 w 180"/>
                <a:gd name="connsiteY2" fmla="*/ 0 h 1985"/>
              </a:gdLst>
              <a:ahLst/>
              <a:cxnLst>
                <a:cxn ang="0">
                  <a:pos x="connsiteX0" y="connsiteY0"/>
                </a:cxn>
                <a:cxn ang="0">
                  <a:pos x="connsiteX1" y="connsiteY1"/>
                </a:cxn>
                <a:cxn ang="0">
                  <a:pos x="connsiteX2" y="connsiteY2"/>
                </a:cxn>
              </a:cxnLst>
              <a:rect l="l" t="t" r="r" b="b"/>
              <a:pathLst>
                <a:path w="180" h="1985">
                  <a:moveTo>
                    <a:pt x="0" y="0"/>
                  </a:moveTo>
                  <a:cubicBezTo>
                    <a:pt x="0" y="722"/>
                    <a:pt x="180" y="1263"/>
                    <a:pt x="180" y="1985"/>
                  </a:cubicBezTo>
                  <a:cubicBezTo>
                    <a:pt x="180" y="1444"/>
                    <a:pt x="18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8" name="Freeform 227">
              <a:extLst>
                <a:ext uri="{FF2B5EF4-FFF2-40B4-BE49-F238E27FC236}">
                  <a16:creationId xmlns:a16="http://schemas.microsoft.com/office/drawing/2014/main" id="{FDF17515-4046-7E48-9B5D-C9E48614492B}"/>
                </a:ext>
              </a:extLst>
            </p:cNvPr>
            <p:cNvSpPr/>
            <p:nvPr/>
          </p:nvSpPr>
          <p:spPr>
            <a:xfrm>
              <a:off x="4871666" y="1045709"/>
              <a:ext cx="1985" cy="135"/>
            </a:xfrm>
            <a:custGeom>
              <a:avLst/>
              <a:gdLst>
                <a:gd name="connsiteX0" fmla="*/ 1985 w 1985"/>
                <a:gd name="connsiteY0" fmla="*/ 135 h 135"/>
                <a:gd name="connsiteX1" fmla="*/ 0 w 1985"/>
                <a:gd name="connsiteY1" fmla="*/ 135 h 135"/>
                <a:gd name="connsiteX2" fmla="*/ 1985 w 1985"/>
                <a:gd name="connsiteY2" fmla="*/ 135 h 135"/>
              </a:gdLst>
              <a:ahLst/>
              <a:cxnLst>
                <a:cxn ang="0">
                  <a:pos x="connsiteX0" y="connsiteY0"/>
                </a:cxn>
                <a:cxn ang="0">
                  <a:pos x="connsiteX1" y="connsiteY1"/>
                </a:cxn>
                <a:cxn ang="0">
                  <a:pos x="connsiteX2" y="connsiteY2"/>
                </a:cxn>
              </a:cxnLst>
              <a:rect l="l" t="t" r="r" b="b"/>
              <a:pathLst>
                <a:path w="1985" h="135">
                  <a:moveTo>
                    <a:pt x="1985" y="135"/>
                  </a:moveTo>
                  <a:cubicBezTo>
                    <a:pt x="1263" y="135"/>
                    <a:pt x="722" y="135"/>
                    <a:pt x="0" y="135"/>
                  </a:cubicBezTo>
                  <a:cubicBezTo>
                    <a:pt x="722" y="-45"/>
                    <a:pt x="1444" y="-45"/>
                    <a:pt x="1985" y="13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9" name="Freeform 228">
              <a:extLst>
                <a:ext uri="{FF2B5EF4-FFF2-40B4-BE49-F238E27FC236}">
                  <a16:creationId xmlns:a16="http://schemas.microsoft.com/office/drawing/2014/main" id="{3C0ED00C-3875-9540-9D62-9D2E3BB85DB5}"/>
                </a:ext>
              </a:extLst>
            </p:cNvPr>
            <p:cNvSpPr/>
            <p:nvPr/>
          </p:nvSpPr>
          <p:spPr>
            <a:xfrm>
              <a:off x="4874012" y="1045664"/>
              <a:ext cx="2346" cy="1804"/>
            </a:xfrm>
            <a:custGeom>
              <a:avLst/>
              <a:gdLst>
                <a:gd name="connsiteX0" fmla="*/ 2346 w 2346"/>
                <a:gd name="connsiteY0" fmla="*/ 0 h 1804"/>
                <a:gd name="connsiteX1" fmla="*/ 0 w 2346"/>
                <a:gd name="connsiteY1" fmla="*/ 0 h 1804"/>
                <a:gd name="connsiteX2" fmla="*/ 2346 w 2346"/>
                <a:gd name="connsiteY2" fmla="*/ 0 h 1804"/>
              </a:gdLst>
              <a:ahLst/>
              <a:cxnLst>
                <a:cxn ang="0">
                  <a:pos x="connsiteX0" y="connsiteY0"/>
                </a:cxn>
                <a:cxn ang="0">
                  <a:pos x="connsiteX1" y="connsiteY1"/>
                </a:cxn>
                <a:cxn ang="0">
                  <a:pos x="connsiteX2" y="connsiteY2"/>
                </a:cxn>
              </a:cxnLst>
              <a:rect l="l" t="t" r="r" b="b"/>
              <a:pathLst>
                <a:path w="2346" h="1804">
                  <a:moveTo>
                    <a:pt x="2346" y="0"/>
                  </a:moveTo>
                  <a:cubicBezTo>
                    <a:pt x="1624" y="0"/>
                    <a:pt x="722" y="0"/>
                    <a:pt x="0" y="0"/>
                  </a:cubicBezTo>
                  <a:cubicBezTo>
                    <a:pt x="902" y="0"/>
                    <a:pt x="1624" y="0"/>
                    <a:pt x="234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0" name="Freeform 229">
              <a:extLst>
                <a:ext uri="{FF2B5EF4-FFF2-40B4-BE49-F238E27FC236}">
                  <a16:creationId xmlns:a16="http://schemas.microsoft.com/office/drawing/2014/main" id="{5FCAE5A6-3C70-674A-8AEF-0777934E3EC2}"/>
                </a:ext>
              </a:extLst>
            </p:cNvPr>
            <p:cNvSpPr/>
            <p:nvPr/>
          </p:nvSpPr>
          <p:spPr>
            <a:xfrm>
              <a:off x="5208610" y="998380"/>
              <a:ext cx="721" cy="1985"/>
            </a:xfrm>
            <a:custGeom>
              <a:avLst/>
              <a:gdLst>
                <a:gd name="connsiteX0" fmla="*/ 0 w 721"/>
                <a:gd name="connsiteY0" fmla="*/ 0 h 1985"/>
                <a:gd name="connsiteX1" fmla="*/ 722 w 721"/>
                <a:gd name="connsiteY1" fmla="*/ 1985 h 1985"/>
                <a:gd name="connsiteX2" fmla="*/ 0 w 721"/>
                <a:gd name="connsiteY2" fmla="*/ 0 h 1985"/>
              </a:gdLst>
              <a:ahLst/>
              <a:cxnLst>
                <a:cxn ang="0">
                  <a:pos x="connsiteX0" y="connsiteY0"/>
                </a:cxn>
                <a:cxn ang="0">
                  <a:pos x="connsiteX1" y="connsiteY1"/>
                </a:cxn>
                <a:cxn ang="0">
                  <a:pos x="connsiteX2" y="connsiteY2"/>
                </a:cxn>
              </a:cxnLst>
              <a:rect l="l" t="t" r="r" b="b"/>
              <a:pathLst>
                <a:path w="721" h="1985">
                  <a:moveTo>
                    <a:pt x="0" y="0"/>
                  </a:moveTo>
                  <a:cubicBezTo>
                    <a:pt x="180" y="541"/>
                    <a:pt x="541" y="1263"/>
                    <a:pt x="722" y="1985"/>
                  </a:cubicBezTo>
                  <a:cubicBezTo>
                    <a:pt x="541" y="1263"/>
                    <a:pt x="361"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1" name="Freeform 230">
              <a:extLst>
                <a:ext uri="{FF2B5EF4-FFF2-40B4-BE49-F238E27FC236}">
                  <a16:creationId xmlns:a16="http://schemas.microsoft.com/office/drawing/2014/main" id="{05C48A88-FB4E-E244-B4A4-9DCFF2B31A2A}"/>
                </a:ext>
              </a:extLst>
            </p:cNvPr>
            <p:cNvSpPr/>
            <p:nvPr/>
          </p:nvSpPr>
          <p:spPr>
            <a:xfrm>
              <a:off x="4876899" y="1045484"/>
              <a:ext cx="2165" cy="180"/>
            </a:xfrm>
            <a:custGeom>
              <a:avLst/>
              <a:gdLst>
                <a:gd name="connsiteX0" fmla="*/ 2166 w 2165"/>
                <a:gd name="connsiteY0" fmla="*/ 0 h 180"/>
                <a:gd name="connsiteX1" fmla="*/ 0 w 2165"/>
                <a:gd name="connsiteY1" fmla="*/ 181 h 180"/>
                <a:gd name="connsiteX2" fmla="*/ 2166 w 2165"/>
                <a:gd name="connsiteY2" fmla="*/ 0 h 180"/>
              </a:gdLst>
              <a:ahLst/>
              <a:cxnLst>
                <a:cxn ang="0">
                  <a:pos x="connsiteX0" y="connsiteY0"/>
                </a:cxn>
                <a:cxn ang="0">
                  <a:pos x="connsiteX1" y="connsiteY1"/>
                </a:cxn>
                <a:cxn ang="0">
                  <a:pos x="connsiteX2" y="connsiteY2"/>
                </a:cxn>
              </a:cxnLst>
              <a:rect l="l" t="t" r="r" b="b"/>
              <a:pathLst>
                <a:path w="2165" h="180">
                  <a:moveTo>
                    <a:pt x="2166" y="0"/>
                  </a:moveTo>
                  <a:cubicBezTo>
                    <a:pt x="1444" y="0"/>
                    <a:pt x="722" y="181"/>
                    <a:pt x="0" y="181"/>
                  </a:cubicBezTo>
                  <a:cubicBezTo>
                    <a:pt x="722" y="181"/>
                    <a:pt x="1444" y="0"/>
                    <a:pt x="216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2" name="Freeform 231">
              <a:extLst>
                <a:ext uri="{FF2B5EF4-FFF2-40B4-BE49-F238E27FC236}">
                  <a16:creationId xmlns:a16="http://schemas.microsoft.com/office/drawing/2014/main" id="{1CA6751B-53E5-3F4F-9453-0F021F3A05EB}"/>
                </a:ext>
              </a:extLst>
            </p:cNvPr>
            <p:cNvSpPr/>
            <p:nvPr/>
          </p:nvSpPr>
          <p:spPr>
            <a:xfrm>
              <a:off x="4865529" y="1044581"/>
              <a:ext cx="1624" cy="541"/>
            </a:xfrm>
            <a:custGeom>
              <a:avLst/>
              <a:gdLst>
                <a:gd name="connsiteX0" fmla="*/ 1624 w 1624"/>
                <a:gd name="connsiteY0" fmla="*/ 541 h 541"/>
                <a:gd name="connsiteX1" fmla="*/ 0 w 1624"/>
                <a:gd name="connsiteY1" fmla="*/ 0 h 541"/>
                <a:gd name="connsiteX2" fmla="*/ 1624 w 1624"/>
                <a:gd name="connsiteY2" fmla="*/ 541 h 541"/>
              </a:gdLst>
              <a:ahLst/>
              <a:cxnLst>
                <a:cxn ang="0">
                  <a:pos x="connsiteX0" y="connsiteY0"/>
                </a:cxn>
                <a:cxn ang="0">
                  <a:pos x="connsiteX1" y="connsiteY1"/>
                </a:cxn>
                <a:cxn ang="0">
                  <a:pos x="connsiteX2" y="connsiteY2"/>
                </a:cxn>
              </a:cxnLst>
              <a:rect l="l" t="t" r="r" b="b"/>
              <a:pathLst>
                <a:path w="1624" h="541">
                  <a:moveTo>
                    <a:pt x="1624" y="541"/>
                  </a:moveTo>
                  <a:cubicBezTo>
                    <a:pt x="1083" y="361"/>
                    <a:pt x="542" y="181"/>
                    <a:pt x="0" y="0"/>
                  </a:cubicBezTo>
                  <a:cubicBezTo>
                    <a:pt x="542" y="181"/>
                    <a:pt x="1083" y="361"/>
                    <a:pt x="1624"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3" name="Freeform 232">
              <a:extLst>
                <a:ext uri="{FF2B5EF4-FFF2-40B4-BE49-F238E27FC236}">
                  <a16:creationId xmlns:a16="http://schemas.microsoft.com/office/drawing/2014/main" id="{A9EC93F2-D741-4044-A394-7242E360E572}"/>
                </a:ext>
              </a:extLst>
            </p:cNvPr>
            <p:cNvSpPr/>
            <p:nvPr/>
          </p:nvSpPr>
          <p:spPr>
            <a:xfrm>
              <a:off x="5210054" y="1003072"/>
              <a:ext cx="361" cy="2526"/>
            </a:xfrm>
            <a:custGeom>
              <a:avLst/>
              <a:gdLst>
                <a:gd name="connsiteX0" fmla="*/ 0 w 361"/>
                <a:gd name="connsiteY0" fmla="*/ 0 h 2526"/>
                <a:gd name="connsiteX1" fmla="*/ 361 w 361"/>
                <a:gd name="connsiteY1" fmla="*/ 2527 h 2526"/>
                <a:gd name="connsiteX2" fmla="*/ 0 w 361"/>
                <a:gd name="connsiteY2" fmla="*/ 0 h 2526"/>
              </a:gdLst>
              <a:ahLst/>
              <a:cxnLst>
                <a:cxn ang="0">
                  <a:pos x="connsiteX0" y="connsiteY0"/>
                </a:cxn>
                <a:cxn ang="0">
                  <a:pos x="connsiteX1" y="connsiteY1"/>
                </a:cxn>
                <a:cxn ang="0">
                  <a:pos x="connsiteX2" y="connsiteY2"/>
                </a:cxn>
              </a:cxnLst>
              <a:rect l="l" t="t" r="r" b="b"/>
              <a:pathLst>
                <a:path w="361"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4" name="Freeform 233">
              <a:extLst>
                <a:ext uri="{FF2B5EF4-FFF2-40B4-BE49-F238E27FC236}">
                  <a16:creationId xmlns:a16="http://schemas.microsoft.com/office/drawing/2014/main" id="{8C0BE26F-40FD-1847-A0B2-860E382FEE58}"/>
                </a:ext>
              </a:extLst>
            </p:cNvPr>
            <p:cNvSpPr/>
            <p:nvPr/>
          </p:nvSpPr>
          <p:spPr>
            <a:xfrm>
              <a:off x="4879426" y="1045123"/>
              <a:ext cx="2707" cy="360"/>
            </a:xfrm>
            <a:custGeom>
              <a:avLst/>
              <a:gdLst>
                <a:gd name="connsiteX0" fmla="*/ 2707 w 2707"/>
                <a:gd name="connsiteY0" fmla="*/ 0 h 360"/>
                <a:gd name="connsiteX1" fmla="*/ 0 w 2707"/>
                <a:gd name="connsiteY1" fmla="*/ 361 h 360"/>
                <a:gd name="connsiteX2" fmla="*/ 2707 w 2707"/>
                <a:gd name="connsiteY2" fmla="*/ 0 h 360"/>
              </a:gdLst>
              <a:ahLst/>
              <a:cxnLst>
                <a:cxn ang="0">
                  <a:pos x="connsiteX0" y="connsiteY0"/>
                </a:cxn>
                <a:cxn ang="0">
                  <a:pos x="connsiteX1" y="connsiteY1"/>
                </a:cxn>
                <a:cxn ang="0">
                  <a:pos x="connsiteX2" y="connsiteY2"/>
                </a:cxn>
              </a:cxnLst>
              <a:rect l="l" t="t" r="r" b="b"/>
              <a:pathLst>
                <a:path w="2707" h="360">
                  <a:moveTo>
                    <a:pt x="2707" y="0"/>
                  </a:moveTo>
                  <a:cubicBezTo>
                    <a:pt x="1805" y="181"/>
                    <a:pt x="902" y="181"/>
                    <a:pt x="0" y="361"/>
                  </a:cubicBezTo>
                  <a:cubicBezTo>
                    <a:pt x="902" y="181"/>
                    <a:pt x="1805" y="181"/>
                    <a:pt x="270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5" name="Freeform 234">
              <a:extLst>
                <a:ext uri="{FF2B5EF4-FFF2-40B4-BE49-F238E27FC236}">
                  <a16:creationId xmlns:a16="http://schemas.microsoft.com/office/drawing/2014/main" id="{2E2886A8-07D9-DE46-BFD8-D1222F04E62B}"/>
                </a:ext>
              </a:extLst>
            </p:cNvPr>
            <p:cNvSpPr/>
            <p:nvPr/>
          </p:nvSpPr>
          <p:spPr>
            <a:xfrm>
              <a:off x="4867334" y="1045123"/>
              <a:ext cx="1804" cy="360"/>
            </a:xfrm>
            <a:custGeom>
              <a:avLst/>
              <a:gdLst>
                <a:gd name="connsiteX0" fmla="*/ 1805 w 1804"/>
                <a:gd name="connsiteY0" fmla="*/ 361 h 360"/>
                <a:gd name="connsiteX1" fmla="*/ 0 w 1804"/>
                <a:gd name="connsiteY1" fmla="*/ 0 h 360"/>
                <a:gd name="connsiteX2" fmla="*/ 1805 w 1804"/>
                <a:gd name="connsiteY2" fmla="*/ 361 h 360"/>
              </a:gdLst>
              <a:ahLst/>
              <a:cxnLst>
                <a:cxn ang="0">
                  <a:pos x="connsiteX0" y="connsiteY0"/>
                </a:cxn>
                <a:cxn ang="0">
                  <a:pos x="connsiteX1" y="connsiteY1"/>
                </a:cxn>
                <a:cxn ang="0">
                  <a:pos x="connsiteX2" y="connsiteY2"/>
                </a:cxn>
              </a:cxnLst>
              <a:rect l="l" t="t" r="r" b="b"/>
              <a:pathLst>
                <a:path w="1804" h="360">
                  <a:moveTo>
                    <a:pt x="1805" y="361"/>
                  </a:moveTo>
                  <a:cubicBezTo>
                    <a:pt x="1263" y="361"/>
                    <a:pt x="542" y="181"/>
                    <a:pt x="0" y="0"/>
                  </a:cubicBezTo>
                  <a:cubicBezTo>
                    <a:pt x="542" y="181"/>
                    <a:pt x="1083" y="181"/>
                    <a:pt x="1805"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6" name="Freeform 235">
              <a:extLst>
                <a:ext uri="{FF2B5EF4-FFF2-40B4-BE49-F238E27FC236}">
                  <a16:creationId xmlns:a16="http://schemas.microsoft.com/office/drawing/2014/main" id="{E3C54BE2-4CDA-A54E-B77E-2D841D600BEE}"/>
                </a:ext>
              </a:extLst>
            </p:cNvPr>
            <p:cNvSpPr/>
            <p:nvPr/>
          </p:nvSpPr>
          <p:spPr>
            <a:xfrm>
              <a:off x="4882674" y="1044581"/>
              <a:ext cx="2887" cy="360"/>
            </a:xfrm>
            <a:custGeom>
              <a:avLst/>
              <a:gdLst>
                <a:gd name="connsiteX0" fmla="*/ 2888 w 2887"/>
                <a:gd name="connsiteY0" fmla="*/ 0 h 360"/>
                <a:gd name="connsiteX1" fmla="*/ 0 w 2887"/>
                <a:gd name="connsiteY1" fmla="*/ 361 h 360"/>
                <a:gd name="connsiteX2" fmla="*/ 2888 w 2887"/>
                <a:gd name="connsiteY2" fmla="*/ 0 h 360"/>
              </a:gdLst>
              <a:ahLst/>
              <a:cxnLst>
                <a:cxn ang="0">
                  <a:pos x="connsiteX0" y="connsiteY0"/>
                </a:cxn>
                <a:cxn ang="0">
                  <a:pos x="connsiteX1" y="connsiteY1"/>
                </a:cxn>
                <a:cxn ang="0">
                  <a:pos x="connsiteX2" y="connsiteY2"/>
                </a:cxn>
              </a:cxnLst>
              <a:rect l="l" t="t" r="r" b="b"/>
              <a:pathLst>
                <a:path w="2887" h="360">
                  <a:moveTo>
                    <a:pt x="2888" y="0"/>
                  </a:moveTo>
                  <a:cubicBezTo>
                    <a:pt x="1985" y="181"/>
                    <a:pt x="902" y="361"/>
                    <a:pt x="0" y="361"/>
                  </a:cubicBezTo>
                  <a:cubicBezTo>
                    <a:pt x="1083" y="361"/>
                    <a:pt x="1985" y="181"/>
                    <a:pt x="2888"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7" name="Freeform 236">
              <a:extLst>
                <a:ext uri="{FF2B5EF4-FFF2-40B4-BE49-F238E27FC236}">
                  <a16:creationId xmlns:a16="http://schemas.microsoft.com/office/drawing/2014/main" id="{D8DDE1DC-C74C-D943-8767-5F6531E700EA}"/>
                </a:ext>
              </a:extLst>
            </p:cNvPr>
            <p:cNvSpPr/>
            <p:nvPr/>
          </p:nvSpPr>
          <p:spPr>
            <a:xfrm>
              <a:off x="4851400" y="987781"/>
              <a:ext cx="357390" cy="48487"/>
            </a:xfrm>
            <a:custGeom>
              <a:avLst/>
              <a:gdLst>
                <a:gd name="connsiteX0" fmla="*/ 3843 w 357390"/>
                <a:gd name="connsiteY0" fmla="*/ 45430 h 48487"/>
                <a:gd name="connsiteX1" fmla="*/ 108337 w 357390"/>
                <a:gd name="connsiteY1" fmla="*/ 46513 h 48487"/>
                <a:gd name="connsiteX2" fmla="*/ 187565 w 357390"/>
                <a:gd name="connsiteY2" fmla="*/ 43445 h 48487"/>
                <a:gd name="connsiteX3" fmla="*/ 291518 w 357390"/>
                <a:gd name="connsiteY3" fmla="*/ 28466 h 48487"/>
                <a:gd name="connsiteX4" fmla="*/ 356308 w 357390"/>
                <a:gd name="connsiteY4" fmla="*/ 8253 h 48487"/>
                <a:gd name="connsiteX5" fmla="*/ 357391 w 357390"/>
                <a:gd name="connsiteY5" fmla="*/ 10238 h 48487"/>
                <a:gd name="connsiteX6" fmla="*/ 331583 w 357390"/>
                <a:gd name="connsiteY6" fmla="*/ 312 h 48487"/>
                <a:gd name="connsiteX7" fmla="*/ 161938 w 357390"/>
                <a:gd name="connsiteY7" fmla="*/ 6087 h 48487"/>
                <a:gd name="connsiteX8" fmla="*/ 27665 w 357390"/>
                <a:gd name="connsiteY8" fmla="*/ 4283 h 48487"/>
                <a:gd name="connsiteX9" fmla="*/ 955 w 357390"/>
                <a:gd name="connsiteY9" fmla="*/ 32797 h 48487"/>
                <a:gd name="connsiteX10" fmla="*/ 3843 w 357390"/>
                <a:gd name="connsiteY10" fmla="*/ 45430 h 48487"/>
                <a:gd name="connsiteX11" fmla="*/ 16837 w 357390"/>
                <a:gd name="connsiteY11" fmla="*/ 15111 h 48487"/>
                <a:gd name="connsiteX12" fmla="*/ 58707 w 357390"/>
                <a:gd name="connsiteY12" fmla="*/ 16735 h 48487"/>
                <a:gd name="connsiteX13" fmla="*/ 57443 w 357390"/>
                <a:gd name="connsiteY13" fmla="*/ 26481 h 48487"/>
                <a:gd name="connsiteX14" fmla="*/ 20446 w 357390"/>
                <a:gd name="connsiteY14" fmla="*/ 32978 h 48487"/>
                <a:gd name="connsiteX15" fmla="*/ 16837 w 357390"/>
                <a:gd name="connsiteY15" fmla="*/ 1511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390" h="48487">
                  <a:moveTo>
                    <a:pt x="3843" y="45430"/>
                  </a:moveTo>
                  <a:cubicBezTo>
                    <a:pt x="38133" y="50303"/>
                    <a:pt x="73686" y="48318"/>
                    <a:pt x="108337" y="46513"/>
                  </a:cubicBezTo>
                  <a:cubicBezTo>
                    <a:pt x="134686" y="45070"/>
                    <a:pt x="161216" y="45250"/>
                    <a:pt x="187565" y="43445"/>
                  </a:cubicBezTo>
                  <a:cubicBezTo>
                    <a:pt x="222396" y="40919"/>
                    <a:pt x="257408" y="36407"/>
                    <a:pt x="291518" y="28466"/>
                  </a:cubicBezTo>
                  <a:cubicBezTo>
                    <a:pt x="313536" y="23413"/>
                    <a:pt x="335192" y="16555"/>
                    <a:pt x="356308" y="8253"/>
                  </a:cubicBezTo>
                  <a:cubicBezTo>
                    <a:pt x="356669" y="8794"/>
                    <a:pt x="357030" y="9516"/>
                    <a:pt x="357391" y="10238"/>
                  </a:cubicBezTo>
                  <a:cubicBezTo>
                    <a:pt x="353962" y="2478"/>
                    <a:pt x="346021" y="-1132"/>
                    <a:pt x="331583" y="312"/>
                  </a:cubicBezTo>
                  <a:cubicBezTo>
                    <a:pt x="275817" y="6268"/>
                    <a:pt x="219509" y="492"/>
                    <a:pt x="161938" y="6087"/>
                  </a:cubicBezTo>
                  <a:cubicBezTo>
                    <a:pt x="118444" y="4283"/>
                    <a:pt x="72964" y="9516"/>
                    <a:pt x="27665" y="4283"/>
                  </a:cubicBezTo>
                  <a:cubicBezTo>
                    <a:pt x="3482" y="1395"/>
                    <a:pt x="-2654" y="8614"/>
                    <a:pt x="955" y="32797"/>
                  </a:cubicBezTo>
                  <a:cubicBezTo>
                    <a:pt x="1677" y="37851"/>
                    <a:pt x="2580" y="42001"/>
                    <a:pt x="3843" y="45430"/>
                  </a:cubicBezTo>
                  <a:close/>
                  <a:moveTo>
                    <a:pt x="16837" y="15111"/>
                  </a:moveTo>
                  <a:lnTo>
                    <a:pt x="58707" y="16735"/>
                  </a:lnTo>
                  <a:cubicBezTo>
                    <a:pt x="70257" y="16735"/>
                    <a:pt x="69174" y="26481"/>
                    <a:pt x="57443" y="26481"/>
                  </a:cubicBezTo>
                  <a:lnTo>
                    <a:pt x="20446" y="32978"/>
                  </a:lnTo>
                  <a:cubicBezTo>
                    <a:pt x="8716" y="33158"/>
                    <a:pt x="5106" y="15111"/>
                    <a:pt x="16837" y="1511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8" name="Freeform 237">
              <a:extLst>
                <a:ext uri="{FF2B5EF4-FFF2-40B4-BE49-F238E27FC236}">
                  <a16:creationId xmlns:a16="http://schemas.microsoft.com/office/drawing/2014/main" id="{D617673F-C4CA-254E-B835-8BFF72C52165}"/>
                </a:ext>
              </a:extLst>
            </p:cNvPr>
            <p:cNvSpPr/>
            <p:nvPr/>
          </p:nvSpPr>
          <p:spPr>
            <a:xfrm>
              <a:off x="4855242" y="1033211"/>
              <a:ext cx="721" cy="1985"/>
            </a:xfrm>
            <a:custGeom>
              <a:avLst/>
              <a:gdLst>
                <a:gd name="connsiteX0" fmla="*/ 722 w 721"/>
                <a:gd name="connsiteY0" fmla="*/ 1985 h 1985"/>
                <a:gd name="connsiteX1" fmla="*/ 0 w 721"/>
                <a:gd name="connsiteY1" fmla="*/ 0 h 1985"/>
                <a:gd name="connsiteX2" fmla="*/ 722 w 721"/>
                <a:gd name="connsiteY2" fmla="*/ 1985 h 1985"/>
              </a:gdLst>
              <a:ahLst/>
              <a:cxnLst>
                <a:cxn ang="0">
                  <a:pos x="connsiteX0" y="connsiteY0"/>
                </a:cxn>
                <a:cxn ang="0">
                  <a:pos x="connsiteX1" y="connsiteY1"/>
                </a:cxn>
                <a:cxn ang="0">
                  <a:pos x="connsiteX2" y="connsiteY2"/>
                </a:cxn>
              </a:cxnLst>
              <a:rect l="l" t="t" r="r" b="b"/>
              <a:pathLst>
                <a:path w="721" h="1985">
                  <a:moveTo>
                    <a:pt x="722" y="1985"/>
                  </a:moveTo>
                  <a:cubicBezTo>
                    <a:pt x="542" y="1444"/>
                    <a:pt x="180" y="722"/>
                    <a:pt x="0" y="0"/>
                  </a:cubicBezTo>
                  <a:cubicBezTo>
                    <a:pt x="180" y="722"/>
                    <a:pt x="542" y="1263"/>
                    <a:pt x="722"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9" name="Freeform 238">
              <a:extLst>
                <a:ext uri="{FF2B5EF4-FFF2-40B4-BE49-F238E27FC236}">
                  <a16:creationId xmlns:a16="http://schemas.microsoft.com/office/drawing/2014/main" id="{32D15196-8C32-D146-86BD-C51FDBC70109}"/>
                </a:ext>
              </a:extLst>
            </p:cNvPr>
            <p:cNvSpPr/>
            <p:nvPr/>
          </p:nvSpPr>
          <p:spPr>
            <a:xfrm>
              <a:off x="4863544" y="1043679"/>
              <a:ext cx="1624" cy="721"/>
            </a:xfrm>
            <a:custGeom>
              <a:avLst/>
              <a:gdLst>
                <a:gd name="connsiteX0" fmla="*/ 1624 w 1624"/>
                <a:gd name="connsiteY0" fmla="*/ 722 h 721"/>
                <a:gd name="connsiteX1" fmla="*/ 0 w 1624"/>
                <a:gd name="connsiteY1" fmla="*/ 0 h 721"/>
                <a:gd name="connsiteX2" fmla="*/ 1624 w 1624"/>
                <a:gd name="connsiteY2" fmla="*/ 722 h 721"/>
              </a:gdLst>
              <a:ahLst/>
              <a:cxnLst>
                <a:cxn ang="0">
                  <a:pos x="connsiteX0" y="connsiteY0"/>
                </a:cxn>
                <a:cxn ang="0">
                  <a:pos x="connsiteX1" y="connsiteY1"/>
                </a:cxn>
                <a:cxn ang="0">
                  <a:pos x="connsiteX2" y="connsiteY2"/>
                </a:cxn>
              </a:cxnLst>
              <a:rect l="l" t="t" r="r" b="b"/>
              <a:pathLst>
                <a:path w="1624" h="721">
                  <a:moveTo>
                    <a:pt x="1624" y="722"/>
                  </a:moveTo>
                  <a:cubicBezTo>
                    <a:pt x="1083" y="541"/>
                    <a:pt x="542" y="361"/>
                    <a:pt x="0" y="0"/>
                  </a:cubicBezTo>
                  <a:cubicBezTo>
                    <a:pt x="542" y="361"/>
                    <a:pt x="1083" y="541"/>
                    <a:pt x="1624"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0" name="Freeform 239">
              <a:extLst>
                <a:ext uri="{FF2B5EF4-FFF2-40B4-BE49-F238E27FC236}">
                  <a16:creationId xmlns:a16="http://schemas.microsoft.com/office/drawing/2014/main" id="{4AF1BA3C-251E-834A-8214-7B14FA3226AE}"/>
                </a:ext>
              </a:extLst>
            </p:cNvPr>
            <p:cNvSpPr/>
            <p:nvPr/>
          </p:nvSpPr>
          <p:spPr>
            <a:xfrm>
              <a:off x="4858130" y="1039167"/>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1" name="Freeform 240">
              <a:extLst>
                <a:ext uri="{FF2B5EF4-FFF2-40B4-BE49-F238E27FC236}">
                  <a16:creationId xmlns:a16="http://schemas.microsoft.com/office/drawing/2014/main" id="{7A1665A8-B0DB-F44F-B09B-BE7DFAA68841}"/>
                </a:ext>
              </a:extLst>
            </p:cNvPr>
            <p:cNvSpPr/>
            <p:nvPr/>
          </p:nvSpPr>
          <p:spPr>
            <a:xfrm>
              <a:off x="4857047" y="1037362"/>
              <a:ext cx="902" cy="1443"/>
            </a:xfrm>
            <a:custGeom>
              <a:avLst/>
              <a:gdLst>
                <a:gd name="connsiteX0" fmla="*/ 902 w 902"/>
                <a:gd name="connsiteY0" fmla="*/ 1444 h 1443"/>
                <a:gd name="connsiteX1" fmla="*/ 0 w 902"/>
                <a:gd name="connsiteY1" fmla="*/ 0 h 1443"/>
                <a:gd name="connsiteX2" fmla="*/ 902 w 902"/>
                <a:gd name="connsiteY2" fmla="*/ 1444 h 1443"/>
              </a:gdLst>
              <a:ahLst/>
              <a:cxnLst>
                <a:cxn ang="0">
                  <a:pos x="connsiteX0" y="connsiteY0"/>
                </a:cxn>
                <a:cxn ang="0">
                  <a:pos x="connsiteX1" y="connsiteY1"/>
                </a:cxn>
                <a:cxn ang="0">
                  <a:pos x="connsiteX2" y="connsiteY2"/>
                </a:cxn>
              </a:cxnLst>
              <a:rect l="l" t="t" r="r" b="b"/>
              <a:pathLst>
                <a:path w="902" h="1443">
                  <a:moveTo>
                    <a:pt x="902" y="1444"/>
                  </a:moveTo>
                  <a:cubicBezTo>
                    <a:pt x="542" y="1083"/>
                    <a:pt x="361" y="541"/>
                    <a:pt x="0" y="0"/>
                  </a:cubicBezTo>
                  <a:cubicBezTo>
                    <a:pt x="361" y="541"/>
                    <a:pt x="722" y="1083"/>
                    <a:pt x="902"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2" name="Freeform 241">
              <a:extLst>
                <a:ext uri="{FF2B5EF4-FFF2-40B4-BE49-F238E27FC236}">
                  <a16:creationId xmlns:a16="http://schemas.microsoft.com/office/drawing/2014/main" id="{9F533F52-699F-3F4C-B9E4-CDA16F9A6427}"/>
                </a:ext>
              </a:extLst>
            </p:cNvPr>
            <p:cNvSpPr/>
            <p:nvPr/>
          </p:nvSpPr>
          <p:spPr>
            <a:xfrm>
              <a:off x="4856145" y="1035557"/>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361" y="722"/>
                    <a:pt x="0" y="0"/>
                  </a:cubicBezTo>
                  <a:cubicBezTo>
                    <a:pt x="361" y="541"/>
                    <a:pt x="542" y="1263"/>
                    <a:pt x="902"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3" name="Freeform 242">
              <a:extLst>
                <a:ext uri="{FF2B5EF4-FFF2-40B4-BE49-F238E27FC236}">
                  <a16:creationId xmlns:a16="http://schemas.microsoft.com/office/drawing/2014/main" id="{46F593F6-6928-3F46-9B40-F1B2835DF095}"/>
                </a:ext>
              </a:extLst>
            </p:cNvPr>
            <p:cNvSpPr/>
            <p:nvPr/>
          </p:nvSpPr>
          <p:spPr>
            <a:xfrm>
              <a:off x="4862281" y="1043137"/>
              <a:ext cx="1263" cy="721"/>
            </a:xfrm>
            <a:custGeom>
              <a:avLst/>
              <a:gdLst>
                <a:gd name="connsiteX0" fmla="*/ 1263 w 1263"/>
                <a:gd name="connsiteY0" fmla="*/ 722 h 721"/>
                <a:gd name="connsiteX1" fmla="*/ 0 w 1263"/>
                <a:gd name="connsiteY1" fmla="*/ 0 h 721"/>
                <a:gd name="connsiteX2" fmla="*/ 1263 w 1263"/>
                <a:gd name="connsiteY2" fmla="*/ 722 h 721"/>
              </a:gdLst>
              <a:ahLst/>
              <a:cxnLst>
                <a:cxn ang="0">
                  <a:pos x="connsiteX0" y="connsiteY0"/>
                </a:cxn>
                <a:cxn ang="0">
                  <a:pos x="connsiteX1" y="connsiteY1"/>
                </a:cxn>
                <a:cxn ang="0">
                  <a:pos x="connsiteX2" y="connsiteY2"/>
                </a:cxn>
              </a:cxnLst>
              <a:rect l="l" t="t" r="r" b="b"/>
              <a:pathLst>
                <a:path w="1263" h="721">
                  <a:moveTo>
                    <a:pt x="1263" y="722"/>
                  </a:moveTo>
                  <a:cubicBezTo>
                    <a:pt x="722" y="541"/>
                    <a:pt x="361" y="180"/>
                    <a:pt x="0" y="0"/>
                  </a:cubicBezTo>
                  <a:cubicBezTo>
                    <a:pt x="361" y="180"/>
                    <a:pt x="722" y="361"/>
                    <a:pt x="126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4" name="Freeform 243">
              <a:extLst>
                <a:ext uri="{FF2B5EF4-FFF2-40B4-BE49-F238E27FC236}">
                  <a16:creationId xmlns:a16="http://schemas.microsoft.com/office/drawing/2014/main" id="{88FD6F3D-EC8E-6645-BC56-62D4652FC12D}"/>
                </a:ext>
              </a:extLst>
            </p:cNvPr>
            <p:cNvSpPr/>
            <p:nvPr/>
          </p:nvSpPr>
          <p:spPr>
            <a:xfrm>
              <a:off x="4860657" y="1041874"/>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361"/>
                    <a:pt x="902" y="722"/>
                    <a:pt x="1263"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5" name="Freeform 244">
              <a:extLst>
                <a:ext uri="{FF2B5EF4-FFF2-40B4-BE49-F238E27FC236}">
                  <a16:creationId xmlns:a16="http://schemas.microsoft.com/office/drawing/2014/main" id="{33B770CE-76BC-4B46-90B8-C3BA533DF8C4}"/>
                </a:ext>
              </a:extLst>
            </p:cNvPr>
            <p:cNvSpPr/>
            <p:nvPr/>
          </p:nvSpPr>
          <p:spPr>
            <a:xfrm>
              <a:off x="4869500" y="1045484"/>
              <a:ext cx="1985" cy="180"/>
            </a:xfrm>
            <a:custGeom>
              <a:avLst/>
              <a:gdLst>
                <a:gd name="connsiteX0" fmla="*/ 1985 w 1985"/>
                <a:gd name="connsiteY0" fmla="*/ 181 h 180"/>
                <a:gd name="connsiteX1" fmla="*/ 0 w 1985"/>
                <a:gd name="connsiteY1" fmla="*/ 0 h 180"/>
                <a:gd name="connsiteX2" fmla="*/ 1985 w 1985"/>
                <a:gd name="connsiteY2" fmla="*/ 181 h 180"/>
              </a:gdLst>
              <a:ahLst/>
              <a:cxnLst>
                <a:cxn ang="0">
                  <a:pos x="connsiteX0" y="connsiteY0"/>
                </a:cxn>
                <a:cxn ang="0">
                  <a:pos x="connsiteX1" y="connsiteY1"/>
                </a:cxn>
                <a:cxn ang="0">
                  <a:pos x="connsiteX2" y="connsiteY2"/>
                </a:cxn>
              </a:cxnLst>
              <a:rect l="l" t="t" r="r" b="b"/>
              <a:pathLst>
                <a:path w="1985" h="180">
                  <a:moveTo>
                    <a:pt x="1985" y="181"/>
                  </a:moveTo>
                  <a:cubicBezTo>
                    <a:pt x="1263" y="181"/>
                    <a:pt x="722" y="0"/>
                    <a:pt x="0" y="0"/>
                  </a:cubicBezTo>
                  <a:cubicBezTo>
                    <a:pt x="541" y="181"/>
                    <a:pt x="1263" y="181"/>
                    <a:pt x="1985"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6" name="Freeform 245">
              <a:extLst>
                <a:ext uri="{FF2B5EF4-FFF2-40B4-BE49-F238E27FC236}">
                  <a16:creationId xmlns:a16="http://schemas.microsoft.com/office/drawing/2014/main" id="{CE05F448-DCB5-7E49-A449-F74EABA3C737}"/>
                </a:ext>
              </a:extLst>
            </p:cNvPr>
            <p:cNvSpPr/>
            <p:nvPr/>
          </p:nvSpPr>
          <p:spPr>
            <a:xfrm>
              <a:off x="4859393" y="1040611"/>
              <a:ext cx="1082" cy="1082"/>
            </a:xfrm>
            <a:custGeom>
              <a:avLst/>
              <a:gdLst>
                <a:gd name="connsiteX0" fmla="*/ 1083 w 1082"/>
                <a:gd name="connsiteY0" fmla="*/ 1083 h 1082"/>
                <a:gd name="connsiteX1" fmla="*/ 0 w 1082"/>
                <a:gd name="connsiteY1" fmla="*/ 0 h 1082"/>
                <a:gd name="connsiteX2" fmla="*/ 1083 w 1082"/>
                <a:gd name="connsiteY2" fmla="*/ 1083 h 1082"/>
              </a:gdLst>
              <a:ahLst/>
              <a:cxnLst>
                <a:cxn ang="0">
                  <a:pos x="connsiteX0" y="connsiteY0"/>
                </a:cxn>
                <a:cxn ang="0">
                  <a:pos x="connsiteX1" y="connsiteY1"/>
                </a:cxn>
                <a:cxn ang="0">
                  <a:pos x="connsiteX2" y="connsiteY2"/>
                </a:cxn>
              </a:cxnLst>
              <a:rect l="l" t="t" r="r" b="b"/>
              <a:pathLst>
                <a:path w="1082" h="1082">
                  <a:moveTo>
                    <a:pt x="1083" y="1083"/>
                  </a:moveTo>
                  <a:cubicBezTo>
                    <a:pt x="722" y="722"/>
                    <a:pt x="361" y="361"/>
                    <a:pt x="0" y="0"/>
                  </a:cubicBezTo>
                  <a:cubicBezTo>
                    <a:pt x="361" y="361"/>
                    <a:pt x="722" y="722"/>
                    <a:pt x="1083"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7" name="Freeform 246">
              <a:extLst>
                <a:ext uri="{FF2B5EF4-FFF2-40B4-BE49-F238E27FC236}">
                  <a16:creationId xmlns:a16="http://schemas.microsoft.com/office/drawing/2014/main" id="{FB57254D-EC3C-CC42-95C3-7D9CA492AE54}"/>
                </a:ext>
              </a:extLst>
            </p:cNvPr>
            <p:cNvSpPr/>
            <p:nvPr/>
          </p:nvSpPr>
          <p:spPr>
            <a:xfrm>
              <a:off x="5209512" y="1000726"/>
              <a:ext cx="541" cy="1985"/>
            </a:xfrm>
            <a:custGeom>
              <a:avLst/>
              <a:gdLst>
                <a:gd name="connsiteX0" fmla="*/ 0 w 541"/>
                <a:gd name="connsiteY0" fmla="*/ 0 h 1985"/>
                <a:gd name="connsiteX1" fmla="*/ 541 w 541"/>
                <a:gd name="connsiteY1" fmla="*/ 1985 h 1985"/>
                <a:gd name="connsiteX2" fmla="*/ 0 w 541"/>
                <a:gd name="connsiteY2" fmla="*/ 0 h 1985"/>
              </a:gdLst>
              <a:ahLst/>
              <a:cxnLst>
                <a:cxn ang="0">
                  <a:pos x="connsiteX0" y="connsiteY0"/>
                </a:cxn>
                <a:cxn ang="0">
                  <a:pos x="connsiteX1" y="connsiteY1"/>
                </a:cxn>
                <a:cxn ang="0">
                  <a:pos x="connsiteX2" y="connsiteY2"/>
                </a:cxn>
              </a:cxnLst>
              <a:rect l="l" t="t" r="r" b="b"/>
              <a:pathLst>
                <a:path w="541" h="1985">
                  <a:moveTo>
                    <a:pt x="0" y="0"/>
                  </a:moveTo>
                  <a:cubicBezTo>
                    <a:pt x="180" y="541"/>
                    <a:pt x="361" y="1263"/>
                    <a:pt x="541" y="1985"/>
                  </a:cubicBezTo>
                  <a:cubicBezTo>
                    <a:pt x="361" y="1263"/>
                    <a:pt x="18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8" name="Freeform 247">
              <a:extLst>
                <a:ext uri="{FF2B5EF4-FFF2-40B4-BE49-F238E27FC236}">
                  <a16:creationId xmlns:a16="http://schemas.microsoft.com/office/drawing/2014/main" id="{DDB8C0D5-E851-1E48-AE75-0E031F21C832}"/>
                </a:ext>
              </a:extLst>
            </p:cNvPr>
            <p:cNvSpPr/>
            <p:nvPr/>
          </p:nvSpPr>
          <p:spPr>
            <a:xfrm>
              <a:off x="5298305" y="1026534"/>
              <a:ext cx="1263" cy="1804"/>
            </a:xfrm>
            <a:custGeom>
              <a:avLst/>
              <a:gdLst>
                <a:gd name="connsiteX0" fmla="*/ 0 w 1263"/>
                <a:gd name="connsiteY0" fmla="*/ 0 h 1804"/>
                <a:gd name="connsiteX1" fmla="*/ 1263 w 1263"/>
                <a:gd name="connsiteY1" fmla="*/ 0 h 1804"/>
                <a:gd name="connsiteX2" fmla="*/ 0 w 1263"/>
                <a:gd name="connsiteY2" fmla="*/ 0 h 1804"/>
              </a:gdLst>
              <a:ahLst/>
              <a:cxnLst>
                <a:cxn ang="0">
                  <a:pos x="connsiteX0" y="connsiteY0"/>
                </a:cxn>
                <a:cxn ang="0">
                  <a:pos x="connsiteX1" y="connsiteY1"/>
                </a:cxn>
                <a:cxn ang="0">
                  <a:pos x="connsiteX2" y="connsiteY2"/>
                </a:cxn>
              </a:cxnLst>
              <a:rect l="l" t="t" r="r" b="b"/>
              <a:pathLst>
                <a:path w="1263" h="1804">
                  <a:moveTo>
                    <a:pt x="0" y="0"/>
                  </a:moveTo>
                  <a:cubicBezTo>
                    <a:pt x="361" y="0"/>
                    <a:pt x="902" y="0"/>
                    <a:pt x="1263" y="0"/>
                  </a:cubicBezTo>
                  <a:cubicBezTo>
                    <a:pt x="902" y="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9" name="Freeform 248">
              <a:extLst>
                <a:ext uri="{FF2B5EF4-FFF2-40B4-BE49-F238E27FC236}">
                  <a16:creationId xmlns:a16="http://schemas.microsoft.com/office/drawing/2014/main" id="{2C154189-39A1-CD44-BE5B-E70050022E4B}"/>
                </a:ext>
              </a:extLst>
            </p:cNvPr>
            <p:cNvSpPr/>
            <p:nvPr/>
          </p:nvSpPr>
          <p:spPr>
            <a:xfrm>
              <a:off x="5295598" y="1026714"/>
              <a:ext cx="1624" cy="180"/>
            </a:xfrm>
            <a:custGeom>
              <a:avLst/>
              <a:gdLst>
                <a:gd name="connsiteX0" fmla="*/ 0 w 1624"/>
                <a:gd name="connsiteY0" fmla="*/ 180 h 180"/>
                <a:gd name="connsiteX1" fmla="*/ 1624 w 1624"/>
                <a:gd name="connsiteY1" fmla="*/ 0 h 180"/>
                <a:gd name="connsiteX2" fmla="*/ 0 w 1624"/>
                <a:gd name="connsiteY2" fmla="*/ 180 h 180"/>
              </a:gdLst>
              <a:ahLst/>
              <a:cxnLst>
                <a:cxn ang="0">
                  <a:pos x="connsiteX0" y="connsiteY0"/>
                </a:cxn>
                <a:cxn ang="0">
                  <a:pos x="connsiteX1" y="connsiteY1"/>
                </a:cxn>
                <a:cxn ang="0">
                  <a:pos x="connsiteX2" y="connsiteY2"/>
                </a:cxn>
              </a:cxnLst>
              <a:rect l="l" t="t" r="r" b="b"/>
              <a:pathLst>
                <a:path w="1624" h="180">
                  <a:moveTo>
                    <a:pt x="0" y="180"/>
                  </a:moveTo>
                  <a:cubicBezTo>
                    <a:pt x="542" y="180"/>
                    <a:pt x="1083" y="0"/>
                    <a:pt x="1624" y="0"/>
                  </a:cubicBezTo>
                  <a:cubicBezTo>
                    <a:pt x="1083" y="0"/>
                    <a:pt x="542"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0" name="Freeform 249">
              <a:extLst>
                <a:ext uri="{FF2B5EF4-FFF2-40B4-BE49-F238E27FC236}">
                  <a16:creationId xmlns:a16="http://schemas.microsoft.com/office/drawing/2014/main" id="{6D82C4DA-8FD7-424E-BBA4-6915B4FF9C7D}"/>
                </a:ext>
              </a:extLst>
            </p:cNvPr>
            <p:cNvSpPr/>
            <p:nvPr/>
          </p:nvSpPr>
          <p:spPr>
            <a:xfrm>
              <a:off x="5293072" y="1026895"/>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2" y="180"/>
                    <a:pt x="1083" y="180"/>
                    <a:pt x="1805" y="0"/>
                  </a:cubicBezTo>
                  <a:cubicBezTo>
                    <a:pt x="1263" y="180"/>
                    <a:pt x="722"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1" name="Freeform 250">
              <a:extLst>
                <a:ext uri="{FF2B5EF4-FFF2-40B4-BE49-F238E27FC236}">
                  <a16:creationId xmlns:a16="http://schemas.microsoft.com/office/drawing/2014/main" id="{89836C66-FED1-1946-B214-55F493D6F99D}"/>
                </a:ext>
              </a:extLst>
            </p:cNvPr>
            <p:cNvSpPr/>
            <p:nvPr/>
          </p:nvSpPr>
          <p:spPr>
            <a:xfrm>
              <a:off x="5290726" y="1027256"/>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1" y="180"/>
                    <a:pt x="1263" y="0"/>
                    <a:pt x="1805" y="0"/>
                  </a:cubicBezTo>
                  <a:cubicBezTo>
                    <a:pt x="1263" y="180"/>
                    <a:pt x="541" y="36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2" name="Freeform 251">
              <a:extLst>
                <a:ext uri="{FF2B5EF4-FFF2-40B4-BE49-F238E27FC236}">
                  <a16:creationId xmlns:a16="http://schemas.microsoft.com/office/drawing/2014/main" id="{5E25C338-BBE7-844B-98DF-FA579665D749}"/>
                </a:ext>
              </a:extLst>
            </p:cNvPr>
            <p:cNvSpPr/>
            <p:nvPr/>
          </p:nvSpPr>
          <p:spPr>
            <a:xfrm>
              <a:off x="5286033" y="1028339"/>
              <a:ext cx="2165" cy="541"/>
            </a:xfrm>
            <a:custGeom>
              <a:avLst/>
              <a:gdLst>
                <a:gd name="connsiteX0" fmla="*/ 0 w 2165"/>
                <a:gd name="connsiteY0" fmla="*/ 541 h 541"/>
                <a:gd name="connsiteX1" fmla="*/ 2166 w 2165"/>
                <a:gd name="connsiteY1" fmla="*/ 0 h 541"/>
                <a:gd name="connsiteX2" fmla="*/ 0 w 2165"/>
                <a:gd name="connsiteY2" fmla="*/ 541 h 541"/>
              </a:gdLst>
              <a:ahLst/>
              <a:cxnLst>
                <a:cxn ang="0">
                  <a:pos x="connsiteX0" y="connsiteY0"/>
                </a:cxn>
                <a:cxn ang="0">
                  <a:pos x="connsiteX1" y="connsiteY1"/>
                </a:cxn>
                <a:cxn ang="0">
                  <a:pos x="connsiteX2" y="connsiteY2"/>
                </a:cxn>
              </a:cxnLst>
              <a:rect l="l" t="t" r="r" b="b"/>
              <a:pathLst>
                <a:path w="2165" h="541">
                  <a:moveTo>
                    <a:pt x="0" y="541"/>
                  </a:moveTo>
                  <a:cubicBezTo>
                    <a:pt x="722" y="361"/>
                    <a:pt x="1444" y="181"/>
                    <a:pt x="2166" y="0"/>
                  </a:cubicBezTo>
                  <a:cubicBezTo>
                    <a:pt x="1444" y="181"/>
                    <a:pt x="722" y="361"/>
                    <a:pt x="0"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3" name="Freeform 252">
              <a:extLst>
                <a:ext uri="{FF2B5EF4-FFF2-40B4-BE49-F238E27FC236}">
                  <a16:creationId xmlns:a16="http://schemas.microsoft.com/office/drawing/2014/main" id="{9A7DCB66-9B77-DA4F-A3F7-7FDAC0D6CBEE}"/>
                </a:ext>
              </a:extLst>
            </p:cNvPr>
            <p:cNvSpPr/>
            <p:nvPr/>
          </p:nvSpPr>
          <p:spPr>
            <a:xfrm>
              <a:off x="5148151" y="1106845"/>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4" name="Freeform 253">
              <a:extLst>
                <a:ext uri="{FF2B5EF4-FFF2-40B4-BE49-F238E27FC236}">
                  <a16:creationId xmlns:a16="http://schemas.microsoft.com/office/drawing/2014/main" id="{76EAD34C-5912-CE41-946D-4CD73CD6101C}"/>
                </a:ext>
              </a:extLst>
            </p:cNvPr>
            <p:cNvSpPr/>
            <p:nvPr/>
          </p:nvSpPr>
          <p:spPr>
            <a:xfrm>
              <a:off x="5150317" y="1109552"/>
              <a:ext cx="1443" cy="1804"/>
            </a:xfrm>
            <a:custGeom>
              <a:avLst/>
              <a:gdLst>
                <a:gd name="connsiteX0" fmla="*/ 1444 w 1443"/>
                <a:gd name="connsiteY0" fmla="*/ 1805 h 1804"/>
                <a:gd name="connsiteX1" fmla="*/ 0 w 1443"/>
                <a:gd name="connsiteY1" fmla="*/ 0 h 1804"/>
                <a:gd name="connsiteX2" fmla="*/ 1444 w 1443"/>
                <a:gd name="connsiteY2" fmla="*/ 1805 h 1804"/>
              </a:gdLst>
              <a:ahLst/>
              <a:cxnLst>
                <a:cxn ang="0">
                  <a:pos x="connsiteX0" y="connsiteY0"/>
                </a:cxn>
                <a:cxn ang="0">
                  <a:pos x="connsiteX1" y="connsiteY1"/>
                </a:cxn>
                <a:cxn ang="0">
                  <a:pos x="connsiteX2" y="connsiteY2"/>
                </a:cxn>
              </a:cxnLst>
              <a:rect l="l" t="t" r="r" b="b"/>
              <a:pathLst>
                <a:path w="1443" h="1804">
                  <a:moveTo>
                    <a:pt x="1444" y="1805"/>
                  </a:moveTo>
                  <a:cubicBezTo>
                    <a:pt x="902" y="1263"/>
                    <a:pt x="542" y="541"/>
                    <a:pt x="0" y="0"/>
                  </a:cubicBezTo>
                  <a:cubicBezTo>
                    <a:pt x="542" y="541"/>
                    <a:pt x="1083" y="1263"/>
                    <a:pt x="1444"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5" name="Freeform 254">
              <a:extLst>
                <a:ext uri="{FF2B5EF4-FFF2-40B4-BE49-F238E27FC236}">
                  <a16:creationId xmlns:a16="http://schemas.microsoft.com/office/drawing/2014/main" id="{482260E3-69DA-4242-9472-DFEA24C7ADE6}"/>
                </a:ext>
              </a:extLst>
            </p:cNvPr>
            <p:cNvSpPr/>
            <p:nvPr/>
          </p:nvSpPr>
          <p:spPr>
            <a:xfrm>
              <a:off x="5152663" y="1112439"/>
              <a:ext cx="2346" cy="3248"/>
            </a:xfrm>
            <a:custGeom>
              <a:avLst/>
              <a:gdLst>
                <a:gd name="connsiteX0" fmla="*/ 2346 w 2346"/>
                <a:gd name="connsiteY0" fmla="*/ 3249 h 3248"/>
                <a:gd name="connsiteX1" fmla="*/ 0 w 2346"/>
                <a:gd name="connsiteY1" fmla="*/ 0 h 3248"/>
                <a:gd name="connsiteX2" fmla="*/ 2346 w 2346"/>
                <a:gd name="connsiteY2" fmla="*/ 3249 h 3248"/>
              </a:gdLst>
              <a:ahLst/>
              <a:cxnLst>
                <a:cxn ang="0">
                  <a:pos x="connsiteX0" y="connsiteY0"/>
                </a:cxn>
                <a:cxn ang="0">
                  <a:pos x="connsiteX1" y="connsiteY1"/>
                </a:cxn>
                <a:cxn ang="0">
                  <a:pos x="connsiteX2" y="connsiteY2"/>
                </a:cxn>
              </a:cxnLst>
              <a:rect l="l" t="t" r="r" b="b"/>
              <a:pathLst>
                <a:path w="2346" h="3248">
                  <a:moveTo>
                    <a:pt x="2346" y="3249"/>
                  </a:moveTo>
                  <a:cubicBezTo>
                    <a:pt x="1624" y="2166"/>
                    <a:pt x="722" y="1083"/>
                    <a:pt x="0" y="0"/>
                  </a:cubicBezTo>
                  <a:cubicBezTo>
                    <a:pt x="902" y="1083"/>
                    <a:pt x="1624" y="2166"/>
                    <a:pt x="2346" y="324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6" name="Freeform 255">
              <a:extLst>
                <a:ext uri="{FF2B5EF4-FFF2-40B4-BE49-F238E27FC236}">
                  <a16:creationId xmlns:a16="http://schemas.microsoft.com/office/drawing/2014/main" id="{6A74B5D0-F377-684D-86E8-84F6753339F8}"/>
                </a:ext>
              </a:extLst>
            </p:cNvPr>
            <p:cNvSpPr/>
            <p:nvPr/>
          </p:nvSpPr>
          <p:spPr>
            <a:xfrm>
              <a:off x="5301012" y="1026534"/>
              <a:ext cx="1082" cy="1804"/>
            </a:xfrm>
            <a:custGeom>
              <a:avLst/>
              <a:gdLst>
                <a:gd name="connsiteX0" fmla="*/ 0 w 1082"/>
                <a:gd name="connsiteY0" fmla="*/ 0 h 1804"/>
                <a:gd name="connsiteX1" fmla="*/ 1083 w 1082"/>
                <a:gd name="connsiteY1" fmla="*/ 0 h 1804"/>
                <a:gd name="connsiteX2" fmla="*/ 0 w 1082"/>
                <a:gd name="connsiteY2" fmla="*/ 0 h 1804"/>
              </a:gdLst>
              <a:ahLst/>
              <a:cxnLst>
                <a:cxn ang="0">
                  <a:pos x="connsiteX0" y="connsiteY0"/>
                </a:cxn>
                <a:cxn ang="0">
                  <a:pos x="connsiteX1" y="connsiteY1"/>
                </a:cxn>
                <a:cxn ang="0">
                  <a:pos x="connsiteX2" y="connsiteY2"/>
                </a:cxn>
              </a:cxnLst>
              <a:rect l="l" t="t" r="r" b="b"/>
              <a:pathLst>
                <a:path w="1082" h="1804">
                  <a:moveTo>
                    <a:pt x="0" y="0"/>
                  </a:moveTo>
                  <a:cubicBezTo>
                    <a:pt x="361" y="0"/>
                    <a:pt x="722" y="0"/>
                    <a:pt x="1083" y="0"/>
                  </a:cubicBezTo>
                  <a:cubicBezTo>
                    <a:pt x="722" y="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7" name="Freeform 256">
              <a:extLst>
                <a:ext uri="{FF2B5EF4-FFF2-40B4-BE49-F238E27FC236}">
                  <a16:creationId xmlns:a16="http://schemas.microsoft.com/office/drawing/2014/main" id="{22BA620B-C51D-F14B-B595-722A9FD33E73}"/>
                </a:ext>
              </a:extLst>
            </p:cNvPr>
            <p:cNvSpPr/>
            <p:nvPr/>
          </p:nvSpPr>
          <p:spPr>
            <a:xfrm>
              <a:off x="4762298" y="1099265"/>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361"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8" name="Freeform 257">
              <a:extLst>
                <a:ext uri="{FF2B5EF4-FFF2-40B4-BE49-F238E27FC236}">
                  <a16:creationId xmlns:a16="http://schemas.microsoft.com/office/drawing/2014/main" id="{DBEFBCA3-ABE3-D44C-BCDA-6BDA9E2E93DF}"/>
                </a:ext>
              </a:extLst>
            </p:cNvPr>
            <p:cNvSpPr/>
            <p:nvPr/>
          </p:nvSpPr>
          <p:spPr>
            <a:xfrm>
              <a:off x="4758689" y="1096377"/>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9" name="Freeform 258">
              <a:extLst>
                <a:ext uri="{FF2B5EF4-FFF2-40B4-BE49-F238E27FC236}">
                  <a16:creationId xmlns:a16="http://schemas.microsoft.com/office/drawing/2014/main" id="{AEC20496-FC5F-1C41-89F9-E9819C8F83EA}"/>
                </a:ext>
              </a:extLst>
            </p:cNvPr>
            <p:cNvSpPr/>
            <p:nvPr/>
          </p:nvSpPr>
          <p:spPr>
            <a:xfrm>
              <a:off x="4753816" y="1092768"/>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541"/>
                    <a:pt x="0" y="0"/>
                  </a:cubicBezTo>
                  <a:cubicBezTo>
                    <a:pt x="541" y="361"/>
                    <a:pt x="1083" y="722"/>
                    <a:pt x="162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0" name="Freeform 259">
              <a:extLst>
                <a:ext uri="{FF2B5EF4-FFF2-40B4-BE49-F238E27FC236}">
                  <a16:creationId xmlns:a16="http://schemas.microsoft.com/office/drawing/2014/main" id="{C5113F5B-B1AB-9B4C-9983-6423F0AF1001}"/>
                </a:ext>
              </a:extLst>
            </p:cNvPr>
            <p:cNvSpPr/>
            <p:nvPr/>
          </p:nvSpPr>
          <p:spPr>
            <a:xfrm>
              <a:off x="4774932" y="1108830"/>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180"/>
                    <a:pt x="902" y="541"/>
                    <a:pt x="1263"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1" name="Freeform 260">
              <a:extLst>
                <a:ext uri="{FF2B5EF4-FFF2-40B4-BE49-F238E27FC236}">
                  <a16:creationId xmlns:a16="http://schemas.microsoft.com/office/drawing/2014/main" id="{D6AFE19B-06C1-E04F-90D0-89A1DE1B0082}"/>
                </a:ext>
              </a:extLst>
            </p:cNvPr>
            <p:cNvSpPr/>
            <p:nvPr/>
          </p:nvSpPr>
          <p:spPr>
            <a:xfrm>
              <a:off x="4711766" y="1028519"/>
              <a:ext cx="574447" cy="84642"/>
            </a:xfrm>
            <a:custGeom>
              <a:avLst/>
              <a:gdLst>
                <a:gd name="connsiteX0" fmla="*/ 0 w 574447"/>
                <a:gd name="connsiteY0" fmla="*/ 29598 h 84642"/>
                <a:gd name="connsiteX1" fmla="*/ 35553 w 574447"/>
                <a:gd name="connsiteY1" fmla="*/ 59015 h 84642"/>
                <a:gd name="connsiteX2" fmla="*/ 35373 w 574447"/>
                <a:gd name="connsiteY2" fmla="*/ 58834 h 84642"/>
                <a:gd name="connsiteX3" fmla="*/ 158456 w 574447"/>
                <a:gd name="connsiteY3" fmla="*/ 77062 h 84642"/>
                <a:gd name="connsiteX4" fmla="*/ 284788 w 574447"/>
                <a:gd name="connsiteY4" fmla="*/ 84642 h 84642"/>
                <a:gd name="connsiteX5" fmla="*/ 330628 w 574447"/>
                <a:gd name="connsiteY5" fmla="*/ 50352 h 84642"/>
                <a:gd name="connsiteX6" fmla="*/ 425737 w 574447"/>
                <a:gd name="connsiteY6" fmla="*/ 66775 h 84642"/>
                <a:gd name="connsiteX7" fmla="*/ 440175 w 574447"/>
                <a:gd name="connsiteY7" fmla="*/ 63166 h 84642"/>
                <a:gd name="connsiteX8" fmla="*/ 513628 w 574447"/>
                <a:gd name="connsiteY8" fmla="*/ 36095 h 84642"/>
                <a:gd name="connsiteX9" fmla="*/ 574448 w 574447"/>
                <a:gd name="connsiteY9" fmla="*/ 0 h 84642"/>
                <a:gd name="connsiteX10" fmla="*/ 556581 w 574447"/>
                <a:gd name="connsiteY10" fmla="*/ 6136 h 84642"/>
                <a:gd name="connsiteX11" fmla="*/ 484391 w 574447"/>
                <a:gd name="connsiteY11" fmla="*/ 24364 h 84642"/>
                <a:gd name="connsiteX12" fmla="*/ 281719 w 574447"/>
                <a:gd name="connsiteY12" fmla="*/ 27973 h 84642"/>
                <a:gd name="connsiteX13" fmla="*/ 207184 w 574447"/>
                <a:gd name="connsiteY13" fmla="*/ 28876 h 84642"/>
                <a:gd name="connsiteX14" fmla="*/ 0 w 574447"/>
                <a:gd name="connsiteY14" fmla="*/ 29598 h 8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447" h="84642">
                  <a:moveTo>
                    <a:pt x="0" y="29598"/>
                  </a:moveTo>
                  <a:cubicBezTo>
                    <a:pt x="9024" y="37899"/>
                    <a:pt x="21837" y="48367"/>
                    <a:pt x="35553" y="59015"/>
                  </a:cubicBezTo>
                  <a:cubicBezTo>
                    <a:pt x="35553" y="59015"/>
                    <a:pt x="35373" y="58834"/>
                    <a:pt x="35373" y="58834"/>
                  </a:cubicBezTo>
                  <a:cubicBezTo>
                    <a:pt x="75799" y="67858"/>
                    <a:pt x="117308" y="73092"/>
                    <a:pt x="158456" y="77062"/>
                  </a:cubicBezTo>
                  <a:cubicBezTo>
                    <a:pt x="200326" y="81033"/>
                    <a:pt x="242557" y="84101"/>
                    <a:pt x="284788" y="84642"/>
                  </a:cubicBezTo>
                  <a:cubicBezTo>
                    <a:pt x="295796" y="67317"/>
                    <a:pt x="310776" y="57391"/>
                    <a:pt x="330628" y="50352"/>
                  </a:cubicBezTo>
                  <a:cubicBezTo>
                    <a:pt x="371776" y="39704"/>
                    <a:pt x="401554" y="45118"/>
                    <a:pt x="425737" y="66775"/>
                  </a:cubicBezTo>
                  <a:cubicBezTo>
                    <a:pt x="430610" y="65512"/>
                    <a:pt x="435302" y="64429"/>
                    <a:pt x="440175" y="63166"/>
                  </a:cubicBezTo>
                  <a:cubicBezTo>
                    <a:pt x="465442" y="56488"/>
                    <a:pt x="490166" y="47826"/>
                    <a:pt x="513628" y="36095"/>
                  </a:cubicBezTo>
                  <a:cubicBezTo>
                    <a:pt x="534563" y="25627"/>
                    <a:pt x="554596" y="12453"/>
                    <a:pt x="574448" y="0"/>
                  </a:cubicBezTo>
                  <a:cubicBezTo>
                    <a:pt x="568312" y="1805"/>
                    <a:pt x="562536" y="4331"/>
                    <a:pt x="556581" y="6136"/>
                  </a:cubicBezTo>
                  <a:cubicBezTo>
                    <a:pt x="532758" y="13355"/>
                    <a:pt x="509477" y="23642"/>
                    <a:pt x="484391" y="24364"/>
                  </a:cubicBezTo>
                  <a:cubicBezTo>
                    <a:pt x="416894" y="26349"/>
                    <a:pt x="349217" y="28154"/>
                    <a:pt x="281719" y="27973"/>
                  </a:cubicBezTo>
                  <a:cubicBezTo>
                    <a:pt x="256814" y="27973"/>
                    <a:pt x="232089" y="27432"/>
                    <a:pt x="207184" y="28876"/>
                  </a:cubicBezTo>
                  <a:cubicBezTo>
                    <a:pt x="177767" y="31222"/>
                    <a:pt x="39524" y="25988"/>
                    <a:pt x="0" y="29598"/>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262" name="Freeform 261">
              <a:extLst>
                <a:ext uri="{FF2B5EF4-FFF2-40B4-BE49-F238E27FC236}">
                  <a16:creationId xmlns:a16="http://schemas.microsoft.com/office/drawing/2014/main" id="{D06AD811-726E-D04C-9005-16151E0A7E4B}"/>
                </a:ext>
              </a:extLst>
            </p:cNvPr>
            <p:cNvSpPr/>
            <p:nvPr/>
          </p:nvSpPr>
          <p:spPr>
            <a:xfrm>
              <a:off x="4750207" y="1089880"/>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361"/>
                    <a:pt x="0" y="0"/>
                  </a:cubicBezTo>
                  <a:cubicBezTo>
                    <a:pt x="541" y="541"/>
                    <a:pt x="1083" y="902"/>
                    <a:pt x="162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3" name="Freeform 262">
              <a:extLst>
                <a:ext uri="{FF2B5EF4-FFF2-40B4-BE49-F238E27FC236}">
                  <a16:creationId xmlns:a16="http://schemas.microsoft.com/office/drawing/2014/main" id="{67545129-680B-524A-ABFA-5B99A9B454DA}"/>
                </a:ext>
              </a:extLst>
            </p:cNvPr>
            <p:cNvSpPr/>
            <p:nvPr/>
          </p:nvSpPr>
          <p:spPr>
            <a:xfrm>
              <a:off x="5145985" y="1104318"/>
              <a:ext cx="721" cy="721"/>
            </a:xfrm>
            <a:custGeom>
              <a:avLst/>
              <a:gdLst>
                <a:gd name="connsiteX0" fmla="*/ 722 w 721"/>
                <a:gd name="connsiteY0" fmla="*/ 722 h 721"/>
                <a:gd name="connsiteX1" fmla="*/ 0 w 721"/>
                <a:gd name="connsiteY1" fmla="*/ 0 h 721"/>
                <a:gd name="connsiteX2" fmla="*/ 722 w 721"/>
                <a:gd name="connsiteY2" fmla="*/ 722 h 721"/>
              </a:gdLst>
              <a:ahLst/>
              <a:cxnLst>
                <a:cxn ang="0">
                  <a:pos x="connsiteX0" y="connsiteY0"/>
                </a:cxn>
                <a:cxn ang="0">
                  <a:pos x="connsiteX1" y="connsiteY1"/>
                </a:cxn>
                <a:cxn ang="0">
                  <a:pos x="connsiteX2" y="connsiteY2"/>
                </a:cxn>
              </a:cxnLst>
              <a:rect l="l" t="t" r="r" b="b"/>
              <a:pathLst>
                <a:path w="721" h="721">
                  <a:moveTo>
                    <a:pt x="722" y="722"/>
                  </a:moveTo>
                  <a:cubicBezTo>
                    <a:pt x="542" y="541"/>
                    <a:pt x="361" y="180"/>
                    <a:pt x="0" y="0"/>
                  </a:cubicBezTo>
                  <a:cubicBezTo>
                    <a:pt x="180" y="361"/>
                    <a:pt x="361" y="541"/>
                    <a:pt x="722"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4" name="Freeform 263">
              <a:extLst>
                <a:ext uri="{FF2B5EF4-FFF2-40B4-BE49-F238E27FC236}">
                  <a16:creationId xmlns:a16="http://schemas.microsoft.com/office/drawing/2014/main" id="{2C73044F-512C-2345-A753-9F2F70EFB334}"/>
                </a:ext>
              </a:extLst>
            </p:cNvPr>
            <p:cNvSpPr/>
            <p:nvPr/>
          </p:nvSpPr>
          <p:spPr>
            <a:xfrm>
              <a:off x="4770420" y="1105401"/>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5" name="Freeform 264">
              <a:extLst>
                <a:ext uri="{FF2B5EF4-FFF2-40B4-BE49-F238E27FC236}">
                  <a16:creationId xmlns:a16="http://schemas.microsoft.com/office/drawing/2014/main" id="{E8A19F42-287D-574C-87BE-0370B8E068AC}"/>
                </a:ext>
              </a:extLst>
            </p:cNvPr>
            <p:cNvSpPr/>
            <p:nvPr/>
          </p:nvSpPr>
          <p:spPr>
            <a:xfrm>
              <a:off x="4766810" y="1102694"/>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6" name="Freeform 265">
              <a:extLst>
                <a:ext uri="{FF2B5EF4-FFF2-40B4-BE49-F238E27FC236}">
                  <a16:creationId xmlns:a16="http://schemas.microsoft.com/office/drawing/2014/main" id="{0F37680F-33B8-EE47-BF46-449A71A96B45}"/>
                </a:ext>
              </a:extLst>
            </p:cNvPr>
            <p:cNvSpPr/>
            <p:nvPr/>
          </p:nvSpPr>
          <p:spPr>
            <a:xfrm>
              <a:off x="5288379" y="1027797"/>
              <a:ext cx="1985" cy="541"/>
            </a:xfrm>
            <a:custGeom>
              <a:avLst/>
              <a:gdLst>
                <a:gd name="connsiteX0" fmla="*/ 0 w 1985"/>
                <a:gd name="connsiteY0" fmla="*/ 541 h 541"/>
                <a:gd name="connsiteX1" fmla="*/ 1985 w 1985"/>
                <a:gd name="connsiteY1" fmla="*/ 0 h 541"/>
                <a:gd name="connsiteX2" fmla="*/ 0 w 1985"/>
                <a:gd name="connsiteY2" fmla="*/ 541 h 541"/>
              </a:gdLst>
              <a:ahLst/>
              <a:cxnLst>
                <a:cxn ang="0">
                  <a:pos x="connsiteX0" y="connsiteY0"/>
                </a:cxn>
                <a:cxn ang="0">
                  <a:pos x="connsiteX1" y="connsiteY1"/>
                </a:cxn>
                <a:cxn ang="0">
                  <a:pos x="connsiteX2" y="connsiteY2"/>
                </a:cxn>
              </a:cxnLst>
              <a:rect l="l" t="t" r="r" b="b"/>
              <a:pathLst>
                <a:path w="1985" h="541">
                  <a:moveTo>
                    <a:pt x="0" y="541"/>
                  </a:moveTo>
                  <a:cubicBezTo>
                    <a:pt x="722" y="361"/>
                    <a:pt x="1444" y="180"/>
                    <a:pt x="1985" y="0"/>
                  </a:cubicBezTo>
                  <a:cubicBezTo>
                    <a:pt x="1263" y="180"/>
                    <a:pt x="542" y="361"/>
                    <a:pt x="0"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7" name="Freeform 266">
              <a:extLst>
                <a:ext uri="{FF2B5EF4-FFF2-40B4-BE49-F238E27FC236}">
                  <a16:creationId xmlns:a16="http://schemas.microsoft.com/office/drawing/2014/main" id="{0408B308-DB8C-8B43-B306-883A419D0A34}"/>
                </a:ext>
              </a:extLst>
            </p:cNvPr>
            <p:cNvSpPr/>
            <p:nvPr/>
          </p:nvSpPr>
          <p:spPr>
            <a:xfrm>
              <a:off x="4805071" y="1130306"/>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181"/>
                    <a:pt x="361" y="181"/>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8" name="Freeform 267">
              <a:extLst>
                <a:ext uri="{FF2B5EF4-FFF2-40B4-BE49-F238E27FC236}">
                  <a16:creationId xmlns:a16="http://schemas.microsoft.com/office/drawing/2014/main" id="{2C0EC6F1-F11E-F745-BF23-1BC70C7A83E7}"/>
                </a:ext>
              </a:extLst>
            </p:cNvPr>
            <p:cNvSpPr/>
            <p:nvPr/>
          </p:nvSpPr>
          <p:spPr>
            <a:xfrm>
              <a:off x="4813292" y="1135405"/>
              <a:ext cx="80" cy="135"/>
            </a:xfrm>
            <a:custGeom>
              <a:avLst/>
              <a:gdLst>
                <a:gd name="connsiteX0" fmla="*/ 80 w 80"/>
                <a:gd name="connsiteY0" fmla="*/ 135 h 135"/>
                <a:gd name="connsiteX1" fmla="*/ 80 w 80"/>
                <a:gd name="connsiteY1" fmla="*/ 135 h 135"/>
                <a:gd name="connsiteX2" fmla="*/ 80 w 80"/>
                <a:gd name="connsiteY2" fmla="*/ 135 h 135"/>
              </a:gdLst>
              <a:ahLst/>
              <a:cxnLst>
                <a:cxn ang="0">
                  <a:pos x="connsiteX0" y="connsiteY0"/>
                </a:cxn>
                <a:cxn ang="0">
                  <a:pos x="connsiteX1" y="connsiteY1"/>
                </a:cxn>
                <a:cxn ang="0">
                  <a:pos x="connsiteX2" y="connsiteY2"/>
                </a:cxn>
              </a:cxnLst>
              <a:rect l="l" t="t" r="r" b="b"/>
              <a:pathLst>
                <a:path w="80" h="135">
                  <a:moveTo>
                    <a:pt x="80" y="135"/>
                  </a:moveTo>
                  <a:cubicBezTo>
                    <a:pt x="80" y="-45"/>
                    <a:pt x="-100" y="-45"/>
                    <a:pt x="80" y="135"/>
                  </a:cubicBezTo>
                  <a:cubicBezTo>
                    <a:pt x="-100" y="-45"/>
                    <a:pt x="80" y="-45"/>
                    <a:pt x="80" y="13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9" name="Freeform 268">
              <a:extLst>
                <a:ext uri="{FF2B5EF4-FFF2-40B4-BE49-F238E27FC236}">
                  <a16:creationId xmlns:a16="http://schemas.microsoft.com/office/drawing/2014/main" id="{6A0987EA-F9AD-EA4A-9D66-57D220A98AD3}"/>
                </a:ext>
              </a:extLst>
            </p:cNvPr>
            <p:cNvSpPr/>
            <p:nvPr/>
          </p:nvSpPr>
          <p:spPr>
            <a:xfrm>
              <a:off x="4809763" y="113337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180" y="0"/>
                    <a:pt x="0" y="0"/>
                  </a:cubicBezTo>
                  <a:cubicBezTo>
                    <a:pt x="0" y="0"/>
                    <a:pt x="180" y="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0" name="Freeform 269">
              <a:extLst>
                <a:ext uri="{FF2B5EF4-FFF2-40B4-BE49-F238E27FC236}">
                  <a16:creationId xmlns:a16="http://schemas.microsoft.com/office/drawing/2014/main" id="{E809BECE-CF81-BF44-B3E1-902BACD1A7C7}"/>
                </a:ext>
              </a:extLst>
            </p:cNvPr>
            <p:cNvSpPr/>
            <p:nvPr/>
          </p:nvSpPr>
          <p:spPr>
            <a:xfrm>
              <a:off x="4807236" y="1131750"/>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1"/>
                    <a:pt x="180" y="181"/>
                    <a:pt x="0" y="0"/>
                  </a:cubicBezTo>
                  <a:cubicBezTo>
                    <a:pt x="361" y="181"/>
                    <a:pt x="541" y="181"/>
                    <a:pt x="54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1" name="Freeform 270">
              <a:extLst>
                <a:ext uri="{FF2B5EF4-FFF2-40B4-BE49-F238E27FC236}">
                  <a16:creationId xmlns:a16="http://schemas.microsoft.com/office/drawing/2014/main" id="{732A2B55-0655-7843-B469-F07A58577AB6}"/>
                </a:ext>
              </a:extLst>
            </p:cNvPr>
            <p:cNvSpPr/>
            <p:nvPr/>
          </p:nvSpPr>
          <p:spPr>
            <a:xfrm>
              <a:off x="4811387" y="1134457"/>
              <a:ext cx="361" cy="180"/>
            </a:xfrm>
            <a:custGeom>
              <a:avLst/>
              <a:gdLst>
                <a:gd name="connsiteX0" fmla="*/ 361 w 361"/>
                <a:gd name="connsiteY0" fmla="*/ 181 h 180"/>
                <a:gd name="connsiteX1" fmla="*/ 0 w 361"/>
                <a:gd name="connsiteY1" fmla="*/ 0 h 180"/>
                <a:gd name="connsiteX2" fmla="*/ 361 w 361"/>
                <a:gd name="connsiteY2" fmla="*/ 181 h 180"/>
              </a:gdLst>
              <a:ahLst/>
              <a:cxnLst>
                <a:cxn ang="0">
                  <a:pos x="connsiteX0" y="connsiteY0"/>
                </a:cxn>
                <a:cxn ang="0">
                  <a:pos x="connsiteX1" y="connsiteY1"/>
                </a:cxn>
                <a:cxn ang="0">
                  <a:pos x="connsiteX2" y="connsiteY2"/>
                </a:cxn>
              </a:cxnLst>
              <a:rect l="l" t="t" r="r" b="b"/>
              <a:pathLst>
                <a:path w="361" h="180">
                  <a:moveTo>
                    <a:pt x="361" y="181"/>
                  </a:moveTo>
                  <a:cubicBezTo>
                    <a:pt x="181" y="181"/>
                    <a:pt x="181" y="0"/>
                    <a:pt x="0" y="0"/>
                  </a:cubicBezTo>
                  <a:cubicBezTo>
                    <a:pt x="181" y="0"/>
                    <a:pt x="361" y="0"/>
                    <a:pt x="361"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2" name="Freeform 271">
              <a:extLst>
                <a:ext uri="{FF2B5EF4-FFF2-40B4-BE49-F238E27FC236}">
                  <a16:creationId xmlns:a16="http://schemas.microsoft.com/office/drawing/2014/main" id="{4ABB0623-B305-6F4B-9AF2-439F696A08CB}"/>
                </a:ext>
              </a:extLst>
            </p:cNvPr>
            <p:cNvSpPr/>
            <p:nvPr/>
          </p:nvSpPr>
          <p:spPr>
            <a:xfrm>
              <a:off x="4992763" y="1118034"/>
              <a:ext cx="1083" cy="2165"/>
            </a:xfrm>
            <a:custGeom>
              <a:avLst/>
              <a:gdLst>
                <a:gd name="connsiteX0" fmla="*/ 1083 w 1083"/>
                <a:gd name="connsiteY0" fmla="*/ 0 h 2165"/>
                <a:gd name="connsiteX1" fmla="*/ 0 w 1083"/>
                <a:gd name="connsiteY1" fmla="*/ 2166 h 2165"/>
                <a:gd name="connsiteX2" fmla="*/ 1083 w 1083"/>
                <a:gd name="connsiteY2" fmla="*/ 0 h 2165"/>
              </a:gdLst>
              <a:ahLst/>
              <a:cxnLst>
                <a:cxn ang="0">
                  <a:pos x="connsiteX0" y="connsiteY0"/>
                </a:cxn>
                <a:cxn ang="0">
                  <a:pos x="connsiteX1" y="connsiteY1"/>
                </a:cxn>
                <a:cxn ang="0">
                  <a:pos x="connsiteX2" y="connsiteY2"/>
                </a:cxn>
              </a:cxnLst>
              <a:rect l="l" t="t" r="r" b="b"/>
              <a:pathLst>
                <a:path w="1083" h="2165">
                  <a:moveTo>
                    <a:pt x="1083" y="0"/>
                  </a:moveTo>
                  <a:cubicBezTo>
                    <a:pt x="722" y="722"/>
                    <a:pt x="361" y="1444"/>
                    <a:pt x="0" y="2166"/>
                  </a:cubicBezTo>
                  <a:cubicBezTo>
                    <a:pt x="181" y="1444"/>
                    <a:pt x="722" y="722"/>
                    <a:pt x="108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3" name="Freeform 272">
              <a:extLst>
                <a:ext uri="{FF2B5EF4-FFF2-40B4-BE49-F238E27FC236}">
                  <a16:creationId xmlns:a16="http://schemas.microsoft.com/office/drawing/2014/main" id="{B29E1CE6-2386-4C46-B8F3-F876ABFF2F75}"/>
                </a:ext>
              </a:extLst>
            </p:cNvPr>
            <p:cNvSpPr/>
            <p:nvPr/>
          </p:nvSpPr>
          <p:spPr>
            <a:xfrm>
              <a:off x="4990056" y="1121643"/>
              <a:ext cx="1804" cy="3970"/>
            </a:xfrm>
            <a:custGeom>
              <a:avLst/>
              <a:gdLst>
                <a:gd name="connsiteX0" fmla="*/ 1805 w 1804"/>
                <a:gd name="connsiteY0" fmla="*/ 0 h 3970"/>
                <a:gd name="connsiteX1" fmla="*/ 0 w 1804"/>
                <a:gd name="connsiteY1" fmla="*/ 3970 h 3970"/>
                <a:gd name="connsiteX2" fmla="*/ 1805 w 1804"/>
                <a:gd name="connsiteY2" fmla="*/ 0 h 3970"/>
              </a:gdLst>
              <a:ahLst/>
              <a:cxnLst>
                <a:cxn ang="0">
                  <a:pos x="connsiteX0" y="connsiteY0"/>
                </a:cxn>
                <a:cxn ang="0">
                  <a:pos x="connsiteX1" y="connsiteY1"/>
                </a:cxn>
                <a:cxn ang="0">
                  <a:pos x="connsiteX2" y="connsiteY2"/>
                </a:cxn>
              </a:cxnLst>
              <a:rect l="l" t="t" r="r" b="b"/>
              <a:pathLst>
                <a:path w="1804" h="3970">
                  <a:moveTo>
                    <a:pt x="1805" y="0"/>
                  </a:moveTo>
                  <a:cubicBezTo>
                    <a:pt x="1083" y="1263"/>
                    <a:pt x="542" y="2527"/>
                    <a:pt x="0" y="3970"/>
                  </a:cubicBezTo>
                  <a:cubicBezTo>
                    <a:pt x="542" y="2527"/>
                    <a:pt x="1263" y="1263"/>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4" name="Freeform 273">
              <a:extLst>
                <a:ext uri="{FF2B5EF4-FFF2-40B4-BE49-F238E27FC236}">
                  <a16:creationId xmlns:a16="http://schemas.microsoft.com/office/drawing/2014/main" id="{D8333CC9-C2B8-0A44-BA70-FA29510A9796}"/>
                </a:ext>
              </a:extLst>
            </p:cNvPr>
            <p:cNvSpPr/>
            <p:nvPr/>
          </p:nvSpPr>
          <p:spPr>
            <a:xfrm>
              <a:off x="4814455" y="1135901"/>
              <a:ext cx="180" cy="180"/>
            </a:xfrm>
            <a:custGeom>
              <a:avLst/>
              <a:gdLst>
                <a:gd name="connsiteX0" fmla="*/ 180 w 180"/>
                <a:gd name="connsiteY0" fmla="*/ 180 h 180"/>
                <a:gd name="connsiteX1" fmla="*/ 0 w 180"/>
                <a:gd name="connsiteY1" fmla="*/ 0 h 180"/>
                <a:gd name="connsiteX2" fmla="*/ 180 w 180"/>
                <a:gd name="connsiteY2" fmla="*/ 180 h 180"/>
              </a:gdLst>
              <a:ahLst/>
              <a:cxnLst>
                <a:cxn ang="0">
                  <a:pos x="connsiteX0" y="connsiteY0"/>
                </a:cxn>
                <a:cxn ang="0">
                  <a:pos x="connsiteX1" y="connsiteY1"/>
                </a:cxn>
                <a:cxn ang="0">
                  <a:pos x="connsiteX2" y="connsiteY2"/>
                </a:cxn>
              </a:cxnLst>
              <a:rect l="l" t="t" r="r" b="b"/>
              <a:pathLst>
                <a:path w="180" h="180">
                  <a:moveTo>
                    <a:pt x="180" y="180"/>
                  </a:moveTo>
                  <a:cubicBezTo>
                    <a:pt x="180" y="180"/>
                    <a:pt x="0" y="180"/>
                    <a:pt x="0" y="0"/>
                  </a:cubicBezTo>
                  <a:cubicBezTo>
                    <a:pt x="0" y="180"/>
                    <a:pt x="0" y="180"/>
                    <a:pt x="18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5" name="Freeform 274">
              <a:extLst>
                <a:ext uri="{FF2B5EF4-FFF2-40B4-BE49-F238E27FC236}">
                  <a16:creationId xmlns:a16="http://schemas.microsoft.com/office/drawing/2014/main" id="{0D6A978C-F542-E54F-B777-9F805241C8E4}"/>
                </a:ext>
              </a:extLst>
            </p:cNvPr>
            <p:cNvSpPr/>
            <p:nvPr/>
          </p:nvSpPr>
          <p:spPr>
            <a:xfrm>
              <a:off x="4793159" y="1122004"/>
              <a:ext cx="902" cy="721"/>
            </a:xfrm>
            <a:custGeom>
              <a:avLst/>
              <a:gdLst>
                <a:gd name="connsiteX0" fmla="*/ 902 w 902"/>
                <a:gd name="connsiteY0" fmla="*/ 722 h 721"/>
                <a:gd name="connsiteX1" fmla="*/ 0 w 902"/>
                <a:gd name="connsiteY1" fmla="*/ 0 h 721"/>
                <a:gd name="connsiteX2" fmla="*/ 902 w 902"/>
                <a:gd name="connsiteY2" fmla="*/ 722 h 721"/>
              </a:gdLst>
              <a:ahLst/>
              <a:cxnLst>
                <a:cxn ang="0">
                  <a:pos x="connsiteX0" y="connsiteY0"/>
                </a:cxn>
                <a:cxn ang="0">
                  <a:pos x="connsiteX1" y="connsiteY1"/>
                </a:cxn>
                <a:cxn ang="0">
                  <a:pos x="connsiteX2" y="connsiteY2"/>
                </a:cxn>
              </a:cxnLst>
              <a:rect l="l" t="t" r="r" b="b"/>
              <a:pathLst>
                <a:path w="902" h="721">
                  <a:moveTo>
                    <a:pt x="902" y="722"/>
                  </a:moveTo>
                  <a:cubicBezTo>
                    <a:pt x="542" y="541"/>
                    <a:pt x="361" y="361"/>
                    <a:pt x="0" y="0"/>
                  </a:cubicBezTo>
                  <a:cubicBezTo>
                    <a:pt x="361" y="180"/>
                    <a:pt x="542" y="541"/>
                    <a:pt x="902"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6" name="Freeform 275">
              <a:extLst>
                <a:ext uri="{FF2B5EF4-FFF2-40B4-BE49-F238E27FC236}">
                  <a16:creationId xmlns:a16="http://schemas.microsoft.com/office/drawing/2014/main" id="{1E813521-A6C7-B643-BEA9-412E9A9BFA4A}"/>
                </a:ext>
              </a:extLst>
            </p:cNvPr>
            <p:cNvSpPr/>
            <p:nvPr/>
          </p:nvSpPr>
          <p:spPr>
            <a:xfrm>
              <a:off x="4786121" y="1116951"/>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541"/>
                    <a:pt x="108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7" name="Freeform 276">
              <a:extLst>
                <a:ext uri="{FF2B5EF4-FFF2-40B4-BE49-F238E27FC236}">
                  <a16:creationId xmlns:a16="http://schemas.microsoft.com/office/drawing/2014/main" id="{B327A25C-683F-2548-8AEC-EEF9861C1A40}"/>
                </a:ext>
              </a:extLst>
            </p:cNvPr>
            <p:cNvSpPr/>
            <p:nvPr/>
          </p:nvSpPr>
          <p:spPr>
            <a:xfrm>
              <a:off x="4782511" y="1114425"/>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361"/>
                    <a:pt x="108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8" name="Freeform 277">
              <a:extLst>
                <a:ext uri="{FF2B5EF4-FFF2-40B4-BE49-F238E27FC236}">
                  <a16:creationId xmlns:a16="http://schemas.microsoft.com/office/drawing/2014/main" id="{67E567D2-F2DC-494A-8459-D3F8AB37386B}"/>
                </a:ext>
              </a:extLst>
            </p:cNvPr>
            <p:cNvSpPr/>
            <p:nvPr/>
          </p:nvSpPr>
          <p:spPr>
            <a:xfrm>
              <a:off x="4789730" y="1119658"/>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0"/>
                    <a:pt x="181" y="0"/>
                    <a:pt x="0" y="0"/>
                  </a:cubicBezTo>
                  <a:cubicBezTo>
                    <a:pt x="181" y="0"/>
                    <a:pt x="361" y="180"/>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9" name="Freeform 278">
              <a:extLst>
                <a:ext uri="{FF2B5EF4-FFF2-40B4-BE49-F238E27FC236}">
                  <a16:creationId xmlns:a16="http://schemas.microsoft.com/office/drawing/2014/main" id="{6148401A-3E89-DD47-870F-7CB7502A09A1}"/>
                </a:ext>
              </a:extLst>
            </p:cNvPr>
            <p:cNvSpPr/>
            <p:nvPr/>
          </p:nvSpPr>
          <p:spPr>
            <a:xfrm>
              <a:off x="4778541" y="1111176"/>
              <a:ext cx="1263" cy="1082"/>
            </a:xfrm>
            <a:custGeom>
              <a:avLst/>
              <a:gdLst>
                <a:gd name="connsiteX0" fmla="*/ 1263 w 1263"/>
                <a:gd name="connsiteY0" fmla="*/ 1083 h 1082"/>
                <a:gd name="connsiteX1" fmla="*/ 0 w 1263"/>
                <a:gd name="connsiteY1" fmla="*/ 0 h 1082"/>
                <a:gd name="connsiteX2" fmla="*/ 1263 w 1263"/>
                <a:gd name="connsiteY2" fmla="*/ 1083 h 1082"/>
              </a:gdLst>
              <a:ahLst/>
              <a:cxnLst>
                <a:cxn ang="0">
                  <a:pos x="connsiteX0" y="connsiteY0"/>
                </a:cxn>
                <a:cxn ang="0">
                  <a:pos x="connsiteX1" y="connsiteY1"/>
                </a:cxn>
                <a:cxn ang="0">
                  <a:pos x="connsiteX2" y="connsiteY2"/>
                </a:cxn>
              </a:cxnLst>
              <a:rect l="l" t="t" r="r" b="b"/>
              <a:pathLst>
                <a:path w="1263" h="1082">
                  <a:moveTo>
                    <a:pt x="1263" y="1083"/>
                  </a:moveTo>
                  <a:cubicBezTo>
                    <a:pt x="902" y="722"/>
                    <a:pt x="361" y="361"/>
                    <a:pt x="0" y="0"/>
                  </a:cubicBezTo>
                  <a:cubicBezTo>
                    <a:pt x="361" y="541"/>
                    <a:pt x="722" y="722"/>
                    <a:pt x="1263"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0" name="Freeform 279">
              <a:extLst>
                <a:ext uri="{FF2B5EF4-FFF2-40B4-BE49-F238E27FC236}">
                  <a16:creationId xmlns:a16="http://schemas.microsoft.com/office/drawing/2014/main" id="{6EA0ABA5-54B4-514F-852E-C7918ED26A86}"/>
                </a:ext>
              </a:extLst>
            </p:cNvPr>
            <p:cNvSpPr/>
            <p:nvPr/>
          </p:nvSpPr>
          <p:spPr>
            <a:xfrm>
              <a:off x="4799476" y="1126516"/>
              <a:ext cx="721" cy="541"/>
            </a:xfrm>
            <a:custGeom>
              <a:avLst/>
              <a:gdLst>
                <a:gd name="connsiteX0" fmla="*/ 722 w 721"/>
                <a:gd name="connsiteY0" fmla="*/ 541 h 541"/>
                <a:gd name="connsiteX1" fmla="*/ 0 w 721"/>
                <a:gd name="connsiteY1" fmla="*/ 0 h 541"/>
                <a:gd name="connsiteX2" fmla="*/ 722 w 721"/>
                <a:gd name="connsiteY2" fmla="*/ 541 h 541"/>
              </a:gdLst>
              <a:ahLst/>
              <a:cxnLst>
                <a:cxn ang="0">
                  <a:pos x="connsiteX0" y="connsiteY0"/>
                </a:cxn>
                <a:cxn ang="0">
                  <a:pos x="connsiteX1" y="connsiteY1"/>
                </a:cxn>
                <a:cxn ang="0">
                  <a:pos x="connsiteX2" y="connsiteY2"/>
                </a:cxn>
              </a:cxnLst>
              <a:rect l="l" t="t" r="r" b="b"/>
              <a:pathLst>
                <a:path w="721" h="541">
                  <a:moveTo>
                    <a:pt x="722" y="541"/>
                  </a:moveTo>
                  <a:cubicBezTo>
                    <a:pt x="542" y="361"/>
                    <a:pt x="180" y="180"/>
                    <a:pt x="0" y="0"/>
                  </a:cubicBezTo>
                  <a:cubicBezTo>
                    <a:pt x="361" y="180"/>
                    <a:pt x="542" y="361"/>
                    <a:pt x="722"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1" name="Freeform 280">
              <a:extLst>
                <a:ext uri="{FF2B5EF4-FFF2-40B4-BE49-F238E27FC236}">
                  <a16:creationId xmlns:a16="http://schemas.microsoft.com/office/drawing/2014/main" id="{8A13EFEB-64B3-E24F-9F56-7FC98C25CB8E}"/>
                </a:ext>
              </a:extLst>
            </p:cNvPr>
            <p:cNvSpPr/>
            <p:nvPr/>
          </p:nvSpPr>
          <p:spPr>
            <a:xfrm>
              <a:off x="4802364" y="1128501"/>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0"/>
                    <a:pt x="361" y="181"/>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2" name="Freeform 281">
              <a:extLst>
                <a:ext uri="{FF2B5EF4-FFF2-40B4-BE49-F238E27FC236}">
                  <a16:creationId xmlns:a16="http://schemas.microsoft.com/office/drawing/2014/main" id="{CBCBF6C6-DAA7-9A4F-91FF-8DBCA90E0D10}"/>
                </a:ext>
              </a:extLst>
            </p:cNvPr>
            <p:cNvSpPr/>
            <p:nvPr/>
          </p:nvSpPr>
          <p:spPr>
            <a:xfrm>
              <a:off x="4796408" y="1124351"/>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0"/>
                    <a:pt x="180" y="0"/>
                    <a:pt x="0" y="0"/>
                  </a:cubicBezTo>
                  <a:cubicBezTo>
                    <a:pt x="180" y="0"/>
                    <a:pt x="361" y="180"/>
                    <a:pt x="54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3" name="Freeform 282">
              <a:extLst>
                <a:ext uri="{FF2B5EF4-FFF2-40B4-BE49-F238E27FC236}">
                  <a16:creationId xmlns:a16="http://schemas.microsoft.com/office/drawing/2014/main" id="{3BF95CA4-7794-C34B-8481-B78C8A967E65}"/>
                </a:ext>
              </a:extLst>
            </p:cNvPr>
            <p:cNvSpPr/>
            <p:nvPr/>
          </p:nvSpPr>
          <p:spPr>
            <a:xfrm>
              <a:off x="5188577" y="84732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4" name="Freeform 283">
              <a:extLst>
                <a:ext uri="{FF2B5EF4-FFF2-40B4-BE49-F238E27FC236}">
                  <a16:creationId xmlns:a16="http://schemas.microsoft.com/office/drawing/2014/main" id="{72D04C81-3A84-5449-A1C5-07AF2FB2E6C2}"/>
                </a:ext>
              </a:extLst>
            </p:cNvPr>
            <p:cNvSpPr/>
            <p:nvPr/>
          </p:nvSpPr>
          <p:spPr>
            <a:xfrm>
              <a:off x="5185329" y="845880"/>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180" y="0"/>
                    <a:pt x="361" y="180"/>
                  </a:cubicBezTo>
                  <a:cubicBezTo>
                    <a:pt x="361" y="180"/>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5" name="Freeform 284">
              <a:extLst>
                <a:ext uri="{FF2B5EF4-FFF2-40B4-BE49-F238E27FC236}">
                  <a16:creationId xmlns:a16="http://schemas.microsoft.com/office/drawing/2014/main" id="{77480913-118D-1A40-9ADE-A3E31E168299}"/>
                </a:ext>
              </a:extLst>
            </p:cNvPr>
            <p:cNvSpPr/>
            <p:nvPr/>
          </p:nvSpPr>
          <p:spPr>
            <a:xfrm>
              <a:off x="5186953" y="846421"/>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0"/>
                    <a:pt x="180" y="180"/>
                  </a:cubicBezTo>
                  <a:cubicBezTo>
                    <a:pt x="180" y="18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6" name="Freeform 285">
              <a:extLst>
                <a:ext uri="{FF2B5EF4-FFF2-40B4-BE49-F238E27FC236}">
                  <a16:creationId xmlns:a16="http://schemas.microsoft.com/office/drawing/2014/main" id="{5D114E22-AE2D-9548-A1F9-DD359948EA7C}"/>
                </a:ext>
              </a:extLst>
            </p:cNvPr>
            <p:cNvSpPr/>
            <p:nvPr/>
          </p:nvSpPr>
          <p:spPr>
            <a:xfrm>
              <a:off x="5183705" y="845699"/>
              <a:ext cx="360" cy="1804"/>
            </a:xfrm>
            <a:custGeom>
              <a:avLst/>
              <a:gdLst>
                <a:gd name="connsiteX0" fmla="*/ 0 w 360"/>
                <a:gd name="connsiteY0" fmla="*/ 0 h 1804"/>
                <a:gd name="connsiteX1" fmla="*/ 361 w 360"/>
                <a:gd name="connsiteY1" fmla="*/ 0 h 1804"/>
                <a:gd name="connsiteX2" fmla="*/ 0 w 360"/>
                <a:gd name="connsiteY2" fmla="*/ 0 h 1804"/>
              </a:gdLst>
              <a:ahLst/>
              <a:cxnLst>
                <a:cxn ang="0">
                  <a:pos x="connsiteX0" y="connsiteY0"/>
                </a:cxn>
                <a:cxn ang="0">
                  <a:pos x="connsiteX1" y="connsiteY1"/>
                </a:cxn>
                <a:cxn ang="0">
                  <a:pos x="connsiteX2" y="connsiteY2"/>
                </a:cxn>
              </a:cxnLst>
              <a:rect l="l" t="t" r="r" b="b"/>
              <a:pathLst>
                <a:path w="360" h="1804">
                  <a:moveTo>
                    <a:pt x="0" y="0"/>
                  </a:moveTo>
                  <a:cubicBezTo>
                    <a:pt x="180" y="0"/>
                    <a:pt x="180" y="0"/>
                    <a:pt x="361" y="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7" name="Freeform 286">
              <a:extLst>
                <a:ext uri="{FF2B5EF4-FFF2-40B4-BE49-F238E27FC236}">
                  <a16:creationId xmlns:a16="http://schemas.microsoft.com/office/drawing/2014/main" id="{88BFF777-5AEE-454E-BA25-A38DBCDB9F3F}"/>
                </a:ext>
              </a:extLst>
            </p:cNvPr>
            <p:cNvSpPr/>
            <p:nvPr/>
          </p:nvSpPr>
          <p:spPr>
            <a:xfrm>
              <a:off x="4847843" y="887389"/>
              <a:ext cx="1263" cy="1624"/>
            </a:xfrm>
            <a:custGeom>
              <a:avLst/>
              <a:gdLst>
                <a:gd name="connsiteX0" fmla="*/ 1263 w 1263"/>
                <a:gd name="connsiteY0" fmla="*/ 1624 h 1624"/>
                <a:gd name="connsiteX1" fmla="*/ 0 w 1263"/>
                <a:gd name="connsiteY1" fmla="*/ 0 h 1624"/>
                <a:gd name="connsiteX2" fmla="*/ 1263 w 1263"/>
                <a:gd name="connsiteY2" fmla="*/ 1624 h 1624"/>
              </a:gdLst>
              <a:ahLst/>
              <a:cxnLst>
                <a:cxn ang="0">
                  <a:pos x="connsiteX0" y="connsiteY0"/>
                </a:cxn>
                <a:cxn ang="0">
                  <a:pos x="connsiteX1" y="connsiteY1"/>
                </a:cxn>
                <a:cxn ang="0">
                  <a:pos x="connsiteX2" y="connsiteY2"/>
                </a:cxn>
              </a:cxnLst>
              <a:rect l="l" t="t" r="r" b="b"/>
              <a:pathLst>
                <a:path w="1263" h="1624">
                  <a:moveTo>
                    <a:pt x="1263" y="1624"/>
                  </a:moveTo>
                  <a:cubicBezTo>
                    <a:pt x="722" y="1083"/>
                    <a:pt x="361" y="541"/>
                    <a:pt x="0" y="0"/>
                  </a:cubicBezTo>
                  <a:cubicBezTo>
                    <a:pt x="361" y="541"/>
                    <a:pt x="722" y="1083"/>
                    <a:pt x="1263" y="162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8" name="Freeform 287">
              <a:extLst>
                <a:ext uri="{FF2B5EF4-FFF2-40B4-BE49-F238E27FC236}">
                  <a16:creationId xmlns:a16="http://schemas.microsoft.com/office/drawing/2014/main" id="{D9D9C8F5-A584-6E4F-8748-C953572AFD26}"/>
                </a:ext>
              </a:extLst>
            </p:cNvPr>
            <p:cNvSpPr/>
            <p:nvPr/>
          </p:nvSpPr>
          <p:spPr>
            <a:xfrm>
              <a:off x="4852896" y="892622"/>
              <a:ext cx="1804" cy="1263"/>
            </a:xfrm>
            <a:custGeom>
              <a:avLst/>
              <a:gdLst>
                <a:gd name="connsiteX0" fmla="*/ 1805 w 1804"/>
                <a:gd name="connsiteY0" fmla="*/ 1263 h 1263"/>
                <a:gd name="connsiteX1" fmla="*/ 0 w 1804"/>
                <a:gd name="connsiteY1" fmla="*/ 0 h 1263"/>
                <a:gd name="connsiteX2" fmla="*/ 1805 w 1804"/>
                <a:gd name="connsiteY2" fmla="*/ 1263 h 1263"/>
              </a:gdLst>
              <a:ahLst/>
              <a:cxnLst>
                <a:cxn ang="0">
                  <a:pos x="connsiteX0" y="connsiteY0"/>
                </a:cxn>
                <a:cxn ang="0">
                  <a:pos x="connsiteX1" y="connsiteY1"/>
                </a:cxn>
                <a:cxn ang="0">
                  <a:pos x="connsiteX2" y="connsiteY2"/>
                </a:cxn>
              </a:cxnLst>
              <a:rect l="l" t="t" r="r" b="b"/>
              <a:pathLst>
                <a:path w="1804" h="1263">
                  <a:moveTo>
                    <a:pt x="1805" y="1263"/>
                  </a:moveTo>
                  <a:cubicBezTo>
                    <a:pt x="1263" y="902"/>
                    <a:pt x="542" y="541"/>
                    <a:pt x="0" y="0"/>
                  </a:cubicBezTo>
                  <a:cubicBezTo>
                    <a:pt x="542" y="361"/>
                    <a:pt x="1083" y="902"/>
                    <a:pt x="1805"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9" name="Freeform 288">
              <a:extLst>
                <a:ext uri="{FF2B5EF4-FFF2-40B4-BE49-F238E27FC236}">
                  <a16:creationId xmlns:a16="http://schemas.microsoft.com/office/drawing/2014/main" id="{5A6C836A-159F-BB4A-8FC9-96DCFBF5C519}"/>
                </a:ext>
              </a:extLst>
            </p:cNvPr>
            <p:cNvSpPr/>
            <p:nvPr/>
          </p:nvSpPr>
          <p:spPr>
            <a:xfrm>
              <a:off x="4855062" y="894066"/>
              <a:ext cx="1624" cy="902"/>
            </a:xfrm>
            <a:custGeom>
              <a:avLst/>
              <a:gdLst>
                <a:gd name="connsiteX0" fmla="*/ 1624 w 1624"/>
                <a:gd name="connsiteY0" fmla="*/ 902 h 902"/>
                <a:gd name="connsiteX1" fmla="*/ 0 w 1624"/>
                <a:gd name="connsiteY1" fmla="*/ 0 h 902"/>
                <a:gd name="connsiteX2" fmla="*/ 1624 w 1624"/>
                <a:gd name="connsiteY2" fmla="*/ 902 h 902"/>
              </a:gdLst>
              <a:ahLst/>
              <a:cxnLst>
                <a:cxn ang="0">
                  <a:pos x="connsiteX0" y="connsiteY0"/>
                </a:cxn>
                <a:cxn ang="0">
                  <a:pos x="connsiteX1" y="connsiteY1"/>
                </a:cxn>
                <a:cxn ang="0">
                  <a:pos x="connsiteX2" y="connsiteY2"/>
                </a:cxn>
              </a:cxnLst>
              <a:rect l="l" t="t" r="r" b="b"/>
              <a:pathLst>
                <a:path w="1624" h="902">
                  <a:moveTo>
                    <a:pt x="1624" y="902"/>
                  </a:moveTo>
                  <a:cubicBezTo>
                    <a:pt x="1083" y="722"/>
                    <a:pt x="541" y="361"/>
                    <a:pt x="0" y="0"/>
                  </a:cubicBezTo>
                  <a:cubicBezTo>
                    <a:pt x="541" y="361"/>
                    <a:pt x="1083" y="541"/>
                    <a:pt x="1624"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0" name="Freeform 289">
              <a:extLst>
                <a:ext uri="{FF2B5EF4-FFF2-40B4-BE49-F238E27FC236}">
                  <a16:creationId xmlns:a16="http://schemas.microsoft.com/office/drawing/2014/main" id="{5BB1AB92-9AC4-4048-B0BC-32FC11BD1D0A}"/>
                </a:ext>
              </a:extLst>
            </p:cNvPr>
            <p:cNvSpPr/>
            <p:nvPr/>
          </p:nvSpPr>
          <p:spPr>
            <a:xfrm>
              <a:off x="4851091" y="890998"/>
              <a:ext cx="1443" cy="1263"/>
            </a:xfrm>
            <a:custGeom>
              <a:avLst/>
              <a:gdLst>
                <a:gd name="connsiteX0" fmla="*/ 1444 w 1443"/>
                <a:gd name="connsiteY0" fmla="*/ 1263 h 1263"/>
                <a:gd name="connsiteX1" fmla="*/ 0 w 1443"/>
                <a:gd name="connsiteY1" fmla="*/ 0 h 1263"/>
                <a:gd name="connsiteX2" fmla="*/ 1444 w 1443"/>
                <a:gd name="connsiteY2" fmla="*/ 1263 h 1263"/>
              </a:gdLst>
              <a:ahLst/>
              <a:cxnLst>
                <a:cxn ang="0">
                  <a:pos x="connsiteX0" y="connsiteY0"/>
                </a:cxn>
                <a:cxn ang="0">
                  <a:pos x="connsiteX1" y="connsiteY1"/>
                </a:cxn>
                <a:cxn ang="0">
                  <a:pos x="connsiteX2" y="connsiteY2"/>
                </a:cxn>
              </a:cxnLst>
              <a:rect l="l" t="t" r="r" b="b"/>
              <a:pathLst>
                <a:path w="1443" h="1263">
                  <a:moveTo>
                    <a:pt x="1444" y="1263"/>
                  </a:moveTo>
                  <a:cubicBezTo>
                    <a:pt x="902" y="902"/>
                    <a:pt x="542" y="541"/>
                    <a:pt x="0" y="0"/>
                  </a:cubicBezTo>
                  <a:cubicBezTo>
                    <a:pt x="542" y="541"/>
                    <a:pt x="902" y="902"/>
                    <a:pt x="144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1" name="Freeform 290">
              <a:extLst>
                <a:ext uri="{FF2B5EF4-FFF2-40B4-BE49-F238E27FC236}">
                  <a16:creationId xmlns:a16="http://schemas.microsoft.com/office/drawing/2014/main" id="{1D2A3FF9-58FE-9243-BBD2-1BB3093BD9F1}"/>
                </a:ext>
              </a:extLst>
            </p:cNvPr>
            <p:cNvSpPr/>
            <p:nvPr/>
          </p:nvSpPr>
          <p:spPr>
            <a:xfrm>
              <a:off x="4857047" y="895149"/>
              <a:ext cx="1985" cy="902"/>
            </a:xfrm>
            <a:custGeom>
              <a:avLst/>
              <a:gdLst>
                <a:gd name="connsiteX0" fmla="*/ 1985 w 1985"/>
                <a:gd name="connsiteY0" fmla="*/ 902 h 902"/>
                <a:gd name="connsiteX1" fmla="*/ 0 w 1985"/>
                <a:gd name="connsiteY1" fmla="*/ 0 h 902"/>
                <a:gd name="connsiteX2" fmla="*/ 1985 w 1985"/>
                <a:gd name="connsiteY2" fmla="*/ 902 h 902"/>
              </a:gdLst>
              <a:ahLst/>
              <a:cxnLst>
                <a:cxn ang="0">
                  <a:pos x="connsiteX0" y="connsiteY0"/>
                </a:cxn>
                <a:cxn ang="0">
                  <a:pos x="connsiteX1" y="connsiteY1"/>
                </a:cxn>
                <a:cxn ang="0">
                  <a:pos x="connsiteX2" y="connsiteY2"/>
                </a:cxn>
              </a:cxnLst>
              <a:rect l="l" t="t" r="r" b="b"/>
              <a:pathLst>
                <a:path w="1985" h="902">
                  <a:moveTo>
                    <a:pt x="1985" y="902"/>
                  </a:moveTo>
                  <a:cubicBezTo>
                    <a:pt x="1263" y="722"/>
                    <a:pt x="722" y="361"/>
                    <a:pt x="0" y="0"/>
                  </a:cubicBezTo>
                  <a:cubicBezTo>
                    <a:pt x="722" y="361"/>
                    <a:pt x="1444" y="722"/>
                    <a:pt x="1985"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2" name="Freeform 291">
              <a:extLst>
                <a:ext uri="{FF2B5EF4-FFF2-40B4-BE49-F238E27FC236}">
                  <a16:creationId xmlns:a16="http://schemas.microsoft.com/office/drawing/2014/main" id="{9CD3F624-B71B-D345-9FD1-ACCDB7F4E6D4}"/>
                </a:ext>
              </a:extLst>
            </p:cNvPr>
            <p:cNvSpPr/>
            <p:nvPr/>
          </p:nvSpPr>
          <p:spPr>
            <a:xfrm>
              <a:off x="4849106" y="889193"/>
              <a:ext cx="1624" cy="1624"/>
            </a:xfrm>
            <a:custGeom>
              <a:avLst/>
              <a:gdLst>
                <a:gd name="connsiteX0" fmla="*/ 1624 w 1624"/>
                <a:gd name="connsiteY0" fmla="*/ 1624 h 1624"/>
                <a:gd name="connsiteX1" fmla="*/ 0 w 1624"/>
                <a:gd name="connsiteY1" fmla="*/ 0 h 1624"/>
                <a:gd name="connsiteX2" fmla="*/ 1624 w 1624"/>
                <a:gd name="connsiteY2" fmla="*/ 1624 h 1624"/>
              </a:gdLst>
              <a:ahLst/>
              <a:cxnLst>
                <a:cxn ang="0">
                  <a:pos x="connsiteX0" y="connsiteY0"/>
                </a:cxn>
                <a:cxn ang="0">
                  <a:pos x="connsiteX1" y="connsiteY1"/>
                </a:cxn>
                <a:cxn ang="0">
                  <a:pos x="connsiteX2" y="connsiteY2"/>
                </a:cxn>
              </a:cxnLst>
              <a:rect l="l" t="t" r="r" b="b"/>
              <a:pathLst>
                <a:path w="1624" h="1624">
                  <a:moveTo>
                    <a:pt x="1624" y="1624"/>
                  </a:moveTo>
                  <a:cubicBezTo>
                    <a:pt x="1083" y="1083"/>
                    <a:pt x="542" y="541"/>
                    <a:pt x="0" y="0"/>
                  </a:cubicBezTo>
                  <a:cubicBezTo>
                    <a:pt x="542" y="541"/>
                    <a:pt x="1083" y="1083"/>
                    <a:pt x="1624" y="162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3" name="Freeform 292">
              <a:extLst>
                <a:ext uri="{FF2B5EF4-FFF2-40B4-BE49-F238E27FC236}">
                  <a16:creationId xmlns:a16="http://schemas.microsoft.com/office/drawing/2014/main" id="{59DECB42-E46B-1848-BDAE-1D5B39C60149}"/>
                </a:ext>
              </a:extLst>
            </p:cNvPr>
            <p:cNvSpPr/>
            <p:nvPr/>
          </p:nvSpPr>
          <p:spPr>
            <a:xfrm>
              <a:off x="4859393" y="896232"/>
              <a:ext cx="1804" cy="541"/>
            </a:xfrm>
            <a:custGeom>
              <a:avLst/>
              <a:gdLst>
                <a:gd name="connsiteX0" fmla="*/ 1805 w 1804"/>
                <a:gd name="connsiteY0" fmla="*/ 541 h 541"/>
                <a:gd name="connsiteX1" fmla="*/ 0 w 1804"/>
                <a:gd name="connsiteY1" fmla="*/ 0 h 541"/>
                <a:gd name="connsiteX2" fmla="*/ 1805 w 1804"/>
                <a:gd name="connsiteY2" fmla="*/ 541 h 541"/>
              </a:gdLst>
              <a:ahLst/>
              <a:cxnLst>
                <a:cxn ang="0">
                  <a:pos x="connsiteX0" y="connsiteY0"/>
                </a:cxn>
                <a:cxn ang="0">
                  <a:pos x="connsiteX1" y="connsiteY1"/>
                </a:cxn>
                <a:cxn ang="0">
                  <a:pos x="connsiteX2" y="connsiteY2"/>
                </a:cxn>
              </a:cxnLst>
              <a:rect l="l" t="t" r="r" b="b"/>
              <a:pathLst>
                <a:path w="1804" h="541">
                  <a:moveTo>
                    <a:pt x="1805" y="541"/>
                  </a:moveTo>
                  <a:cubicBezTo>
                    <a:pt x="1263" y="361"/>
                    <a:pt x="541" y="180"/>
                    <a:pt x="0" y="0"/>
                  </a:cubicBezTo>
                  <a:cubicBezTo>
                    <a:pt x="722" y="180"/>
                    <a:pt x="1263" y="361"/>
                    <a:pt x="1805"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4" name="Freeform 293">
              <a:extLst>
                <a:ext uri="{FF2B5EF4-FFF2-40B4-BE49-F238E27FC236}">
                  <a16:creationId xmlns:a16="http://schemas.microsoft.com/office/drawing/2014/main" id="{41E67BA3-3E24-7344-A1E8-276562D7A8F1}"/>
                </a:ext>
              </a:extLst>
            </p:cNvPr>
            <p:cNvSpPr/>
            <p:nvPr/>
          </p:nvSpPr>
          <p:spPr>
            <a:xfrm>
              <a:off x="4841346" y="873312"/>
              <a:ext cx="541" cy="2346"/>
            </a:xfrm>
            <a:custGeom>
              <a:avLst/>
              <a:gdLst>
                <a:gd name="connsiteX0" fmla="*/ 541 w 541"/>
                <a:gd name="connsiteY0" fmla="*/ 2346 h 2346"/>
                <a:gd name="connsiteX1" fmla="*/ 0 w 541"/>
                <a:gd name="connsiteY1" fmla="*/ 0 h 2346"/>
                <a:gd name="connsiteX2" fmla="*/ 541 w 541"/>
                <a:gd name="connsiteY2" fmla="*/ 2346 h 2346"/>
              </a:gdLst>
              <a:ahLst/>
              <a:cxnLst>
                <a:cxn ang="0">
                  <a:pos x="connsiteX0" y="connsiteY0"/>
                </a:cxn>
                <a:cxn ang="0">
                  <a:pos x="connsiteX1" y="connsiteY1"/>
                </a:cxn>
                <a:cxn ang="0">
                  <a:pos x="connsiteX2" y="connsiteY2"/>
                </a:cxn>
              </a:cxnLst>
              <a:rect l="l" t="t" r="r" b="b"/>
              <a:pathLst>
                <a:path w="541" h="2346">
                  <a:moveTo>
                    <a:pt x="541" y="2346"/>
                  </a:moveTo>
                  <a:cubicBezTo>
                    <a:pt x="361" y="1624"/>
                    <a:pt x="180" y="722"/>
                    <a:pt x="0" y="0"/>
                  </a:cubicBezTo>
                  <a:cubicBezTo>
                    <a:pt x="180" y="902"/>
                    <a:pt x="361" y="1624"/>
                    <a:pt x="541"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5" name="Freeform 294">
              <a:extLst>
                <a:ext uri="{FF2B5EF4-FFF2-40B4-BE49-F238E27FC236}">
                  <a16:creationId xmlns:a16="http://schemas.microsoft.com/office/drawing/2014/main" id="{DC0FB2CF-84BD-0F47-95F8-FB658A0B431C}"/>
                </a:ext>
              </a:extLst>
            </p:cNvPr>
            <p:cNvSpPr/>
            <p:nvPr/>
          </p:nvSpPr>
          <p:spPr>
            <a:xfrm>
              <a:off x="4842068" y="876019"/>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181" y="722"/>
                    <a:pt x="361" y="1444"/>
                    <a:pt x="542"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6" name="Freeform 295">
              <a:extLst>
                <a:ext uri="{FF2B5EF4-FFF2-40B4-BE49-F238E27FC236}">
                  <a16:creationId xmlns:a16="http://schemas.microsoft.com/office/drawing/2014/main" id="{3FECF1C9-B2F3-DE45-9347-BC055DD95CE2}"/>
                </a:ext>
              </a:extLst>
            </p:cNvPr>
            <p:cNvSpPr/>
            <p:nvPr/>
          </p:nvSpPr>
          <p:spPr>
            <a:xfrm>
              <a:off x="4842790" y="878365"/>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361" y="722"/>
                    <a:pt x="542" y="1444"/>
                    <a:pt x="902"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7" name="Freeform 296">
              <a:extLst>
                <a:ext uri="{FF2B5EF4-FFF2-40B4-BE49-F238E27FC236}">
                  <a16:creationId xmlns:a16="http://schemas.microsoft.com/office/drawing/2014/main" id="{CC3D96F1-4C3A-9540-8AB4-4AE16A4BFB02}"/>
                </a:ext>
              </a:extLst>
            </p:cNvPr>
            <p:cNvSpPr/>
            <p:nvPr/>
          </p:nvSpPr>
          <p:spPr>
            <a:xfrm>
              <a:off x="4840985" y="870966"/>
              <a:ext cx="361" cy="2165"/>
            </a:xfrm>
            <a:custGeom>
              <a:avLst/>
              <a:gdLst>
                <a:gd name="connsiteX0" fmla="*/ 361 w 361"/>
                <a:gd name="connsiteY0" fmla="*/ 2166 h 2165"/>
                <a:gd name="connsiteX1" fmla="*/ 0 w 361"/>
                <a:gd name="connsiteY1" fmla="*/ 0 h 2165"/>
                <a:gd name="connsiteX2" fmla="*/ 361 w 361"/>
                <a:gd name="connsiteY2" fmla="*/ 2166 h 2165"/>
              </a:gdLst>
              <a:ahLst/>
              <a:cxnLst>
                <a:cxn ang="0">
                  <a:pos x="connsiteX0" y="connsiteY0"/>
                </a:cxn>
                <a:cxn ang="0">
                  <a:pos x="connsiteX1" y="connsiteY1"/>
                </a:cxn>
                <a:cxn ang="0">
                  <a:pos x="connsiteX2" y="connsiteY2"/>
                </a:cxn>
              </a:cxnLst>
              <a:rect l="l" t="t" r="r" b="b"/>
              <a:pathLst>
                <a:path w="361" h="2165">
                  <a:moveTo>
                    <a:pt x="361" y="2166"/>
                  </a:moveTo>
                  <a:cubicBezTo>
                    <a:pt x="180" y="1444"/>
                    <a:pt x="180" y="722"/>
                    <a:pt x="0" y="0"/>
                  </a:cubicBezTo>
                  <a:cubicBezTo>
                    <a:pt x="180" y="722"/>
                    <a:pt x="180" y="1444"/>
                    <a:pt x="361"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8" name="Freeform 297">
              <a:extLst>
                <a:ext uri="{FF2B5EF4-FFF2-40B4-BE49-F238E27FC236}">
                  <a16:creationId xmlns:a16="http://schemas.microsoft.com/office/drawing/2014/main" id="{D85843C5-0DE4-C245-9A98-8A90AAB4A3D7}"/>
                </a:ext>
              </a:extLst>
            </p:cNvPr>
            <p:cNvSpPr/>
            <p:nvPr/>
          </p:nvSpPr>
          <p:spPr>
            <a:xfrm>
              <a:off x="5189841" y="848226"/>
              <a:ext cx="135" cy="1804"/>
            </a:xfrm>
            <a:custGeom>
              <a:avLst/>
              <a:gdLst>
                <a:gd name="connsiteX0" fmla="*/ 0 w 135"/>
                <a:gd name="connsiteY0" fmla="*/ 0 h 1804"/>
                <a:gd name="connsiteX1" fmla="*/ 0 w 135"/>
                <a:gd name="connsiteY1" fmla="*/ 0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180" y="0"/>
                    <a:pt x="180" y="0"/>
                    <a:pt x="0" y="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9" name="Freeform 298">
              <a:extLst>
                <a:ext uri="{FF2B5EF4-FFF2-40B4-BE49-F238E27FC236}">
                  <a16:creationId xmlns:a16="http://schemas.microsoft.com/office/drawing/2014/main" id="{1541D37C-DED5-4043-BC35-2622BCDE7008}"/>
                </a:ext>
              </a:extLst>
            </p:cNvPr>
            <p:cNvSpPr/>
            <p:nvPr/>
          </p:nvSpPr>
          <p:spPr>
            <a:xfrm>
              <a:off x="4843873" y="880892"/>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181" y="541"/>
                    <a:pt x="0" y="0"/>
                  </a:cubicBezTo>
                  <a:cubicBezTo>
                    <a:pt x="181" y="541"/>
                    <a:pt x="542" y="1263"/>
                    <a:pt x="902"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0" name="Freeform 299">
              <a:extLst>
                <a:ext uri="{FF2B5EF4-FFF2-40B4-BE49-F238E27FC236}">
                  <a16:creationId xmlns:a16="http://schemas.microsoft.com/office/drawing/2014/main" id="{17E80EA3-CD90-CC4C-9F65-5EDE5AB3E64F}"/>
                </a:ext>
              </a:extLst>
            </p:cNvPr>
            <p:cNvSpPr/>
            <p:nvPr/>
          </p:nvSpPr>
          <p:spPr>
            <a:xfrm>
              <a:off x="4844956" y="883238"/>
              <a:ext cx="2526" cy="3789"/>
            </a:xfrm>
            <a:custGeom>
              <a:avLst/>
              <a:gdLst>
                <a:gd name="connsiteX0" fmla="*/ 2526 w 2526"/>
                <a:gd name="connsiteY0" fmla="*/ 3790 h 3789"/>
                <a:gd name="connsiteX1" fmla="*/ 0 w 2526"/>
                <a:gd name="connsiteY1" fmla="*/ 0 h 3789"/>
                <a:gd name="connsiteX2" fmla="*/ 2526 w 2526"/>
                <a:gd name="connsiteY2" fmla="*/ 3790 h 3789"/>
              </a:gdLst>
              <a:ahLst/>
              <a:cxnLst>
                <a:cxn ang="0">
                  <a:pos x="connsiteX0" y="connsiteY0"/>
                </a:cxn>
                <a:cxn ang="0">
                  <a:pos x="connsiteX1" y="connsiteY1"/>
                </a:cxn>
                <a:cxn ang="0">
                  <a:pos x="connsiteX2" y="connsiteY2"/>
                </a:cxn>
              </a:cxnLst>
              <a:rect l="l" t="t" r="r" b="b"/>
              <a:pathLst>
                <a:path w="2526" h="3789">
                  <a:moveTo>
                    <a:pt x="2526" y="3790"/>
                  </a:moveTo>
                  <a:cubicBezTo>
                    <a:pt x="1624" y="2527"/>
                    <a:pt x="722" y="1263"/>
                    <a:pt x="0" y="0"/>
                  </a:cubicBezTo>
                  <a:cubicBezTo>
                    <a:pt x="722" y="1263"/>
                    <a:pt x="1624" y="2527"/>
                    <a:pt x="2526" y="37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1" name="Freeform 300">
              <a:extLst>
                <a:ext uri="{FF2B5EF4-FFF2-40B4-BE49-F238E27FC236}">
                  <a16:creationId xmlns:a16="http://schemas.microsoft.com/office/drawing/2014/main" id="{E3F4B9B6-9AEC-C24A-AFBA-8283FDC9324B}"/>
                </a:ext>
              </a:extLst>
            </p:cNvPr>
            <p:cNvSpPr/>
            <p:nvPr/>
          </p:nvSpPr>
          <p:spPr>
            <a:xfrm>
              <a:off x="4861920" y="896954"/>
              <a:ext cx="2165" cy="360"/>
            </a:xfrm>
            <a:custGeom>
              <a:avLst/>
              <a:gdLst>
                <a:gd name="connsiteX0" fmla="*/ 2166 w 2165"/>
                <a:gd name="connsiteY0" fmla="*/ 361 h 360"/>
                <a:gd name="connsiteX1" fmla="*/ 0 w 2165"/>
                <a:gd name="connsiteY1" fmla="*/ 0 h 360"/>
                <a:gd name="connsiteX2" fmla="*/ 2166 w 2165"/>
                <a:gd name="connsiteY2" fmla="*/ 361 h 360"/>
              </a:gdLst>
              <a:ahLst/>
              <a:cxnLst>
                <a:cxn ang="0">
                  <a:pos x="connsiteX0" y="connsiteY0"/>
                </a:cxn>
                <a:cxn ang="0">
                  <a:pos x="connsiteX1" y="connsiteY1"/>
                </a:cxn>
                <a:cxn ang="0">
                  <a:pos x="connsiteX2" y="connsiteY2"/>
                </a:cxn>
              </a:cxnLst>
              <a:rect l="l" t="t" r="r" b="b"/>
              <a:pathLst>
                <a:path w="2165" h="360">
                  <a:moveTo>
                    <a:pt x="2166" y="361"/>
                  </a:moveTo>
                  <a:cubicBezTo>
                    <a:pt x="1444" y="180"/>
                    <a:pt x="722" y="180"/>
                    <a:pt x="0" y="0"/>
                  </a:cubicBezTo>
                  <a:cubicBezTo>
                    <a:pt x="722" y="0"/>
                    <a:pt x="1444" y="180"/>
                    <a:pt x="2166"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2" name="Freeform 301">
              <a:extLst>
                <a:ext uri="{FF2B5EF4-FFF2-40B4-BE49-F238E27FC236}">
                  <a16:creationId xmlns:a16="http://schemas.microsoft.com/office/drawing/2014/main" id="{E77245FA-DDC7-1343-B7BB-5DEEFBD16F3B}"/>
                </a:ext>
              </a:extLst>
            </p:cNvPr>
            <p:cNvSpPr/>
            <p:nvPr/>
          </p:nvSpPr>
          <p:spPr>
            <a:xfrm>
              <a:off x="5191104" y="849489"/>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180"/>
                    <a:pt x="180" y="18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3" name="Freeform 302">
              <a:extLst>
                <a:ext uri="{FF2B5EF4-FFF2-40B4-BE49-F238E27FC236}">
                  <a16:creationId xmlns:a16="http://schemas.microsoft.com/office/drawing/2014/main" id="{531D40DA-8A8F-4343-A1B8-AFF50E4B8C02}"/>
                </a:ext>
              </a:extLst>
            </p:cNvPr>
            <p:cNvSpPr/>
            <p:nvPr/>
          </p:nvSpPr>
          <p:spPr>
            <a:xfrm>
              <a:off x="5193450" y="852918"/>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0" y="180"/>
                    <a:pt x="180" y="180"/>
                  </a:cubicBezTo>
                  <a:cubicBezTo>
                    <a:pt x="180" y="18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4" name="Freeform 303">
              <a:extLst>
                <a:ext uri="{FF2B5EF4-FFF2-40B4-BE49-F238E27FC236}">
                  <a16:creationId xmlns:a16="http://schemas.microsoft.com/office/drawing/2014/main" id="{7C4A9477-8D4D-AB42-8F1C-2A84EDCC4944}"/>
                </a:ext>
              </a:extLst>
            </p:cNvPr>
            <p:cNvSpPr/>
            <p:nvPr/>
          </p:nvSpPr>
          <p:spPr>
            <a:xfrm>
              <a:off x="4840750" y="842685"/>
              <a:ext cx="341691" cy="45725"/>
            </a:xfrm>
            <a:custGeom>
              <a:avLst/>
              <a:gdLst>
                <a:gd name="connsiteX0" fmla="*/ 95525 w 341691"/>
                <a:gd name="connsiteY0" fmla="*/ 43982 h 45725"/>
                <a:gd name="connsiteX1" fmla="*/ 184679 w 341691"/>
                <a:gd name="connsiteY1" fmla="*/ 44343 h 45725"/>
                <a:gd name="connsiteX2" fmla="*/ 341691 w 341691"/>
                <a:gd name="connsiteY2" fmla="*/ 2834 h 45725"/>
                <a:gd name="connsiteX3" fmla="*/ 329058 w 341691"/>
                <a:gd name="connsiteY3" fmla="*/ 3556 h 45725"/>
                <a:gd name="connsiteX4" fmla="*/ 23155 w 341691"/>
                <a:gd name="connsiteY4" fmla="*/ 127 h 45725"/>
                <a:gd name="connsiteX5" fmla="*/ 3484 w 341691"/>
                <a:gd name="connsiteY5" fmla="*/ 10414 h 45725"/>
                <a:gd name="connsiteX6" fmla="*/ 235 w 341691"/>
                <a:gd name="connsiteY6" fmla="*/ 28100 h 45725"/>
                <a:gd name="connsiteX7" fmla="*/ 55 w 341691"/>
                <a:gd name="connsiteY7" fmla="*/ 25754 h 45725"/>
                <a:gd name="connsiteX8" fmla="*/ 95525 w 341691"/>
                <a:gd name="connsiteY8" fmla="*/ 43982 h 45725"/>
                <a:gd name="connsiteX9" fmla="*/ 22072 w 341691"/>
                <a:gd name="connsiteY9" fmla="*/ 7707 h 45725"/>
                <a:gd name="connsiteX10" fmla="*/ 55460 w 341691"/>
                <a:gd name="connsiteY10" fmla="*/ 11677 h 45725"/>
                <a:gd name="connsiteX11" fmla="*/ 82170 w 341691"/>
                <a:gd name="connsiteY11" fmla="*/ 14745 h 45725"/>
                <a:gd name="connsiteX12" fmla="*/ 19185 w 341691"/>
                <a:gd name="connsiteY12" fmla="*/ 29905 h 45725"/>
                <a:gd name="connsiteX13" fmla="*/ 22072 w 341691"/>
                <a:gd name="connsiteY13" fmla="*/ 7707 h 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91" h="45725">
                  <a:moveTo>
                    <a:pt x="95525" y="43982"/>
                  </a:moveTo>
                  <a:cubicBezTo>
                    <a:pt x="124942" y="46147"/>
                    <a:pt x="155262" y="46328"/>
                    <a:pt x="184679" y="44343"/>
                  </a:cubicBezTo>
                  <a:cubicBezTo>
                    <a:pt x="239724" y="40553"/>
                    <a:pt x="292061" y="25573"/>
                    <a:pt x="341691" y="2834"/>
                  </a:cubicBezTo>
                  <a:cubicBezTo>
                    <a:pt x="337721" y="2473"/>
                    <a:pt x="333209" y="3375"/>
                    <a:pt x="329058" y="3556"/>
                  </a:cubicBezTo>
                  <a:cubicBezTo>
                    <a:pt x="227091" y="7526"/>
                    <a:pt x="124942" y="10233"/>
                    <a:pt x="23155" y="127"/>
                  </a:cubicBezTo>
                  <a:cubicBezTo>
                    <a:pt x="13410" y="-776"/>
                    <a:pt x="7454" y="3195"/>
                    <a:pt x="3484" y="10414"/>
                  </a:cubicBezTo>
                  <a:cubicBezTo>
                    <a:pt x="415" y="15828"/>
                    <a:pt x="-487" y="21964"/>
                    <a:pt x="235" y="28100"/>
                  </a:cubicBezTo>
                  <a:cubicBezTo>
                    <a:pt x="55" y="27378"/>
                    <a:pt x="55" y="26476"/>
                    <a:pt x="55" y="25754"/>
                  </a:cubicBezTo>
                  <a:cubicBezTo>
                    <a:pt x="30374" y="37124"/>
                    <a:pt x="63220" y="41636"/>
                    <a:pt x="95525" y="43982"/>
                  </a:cubicBezTo>
                  <a:close/>
                  <a:moveTo>
                    <a:pt x="22072" y="7707"/>
                  </a:moveTo>
                  <a:cubicBezTo>
                    <a:pt x="30374" y="7346"/>
                    <a:pt x="47158" y="10955"/>
                    <a:pt x="55460" y="11677"/>
                  </a:cubicBezTo>
                  <a:cubicBezTo>
                    <a:pt x="60333" y="12038"/>
                    <a:pt x="82170" y="9511"/>
                    <a:pt x="82170" y="14745"/>
                  </a:cubicBezTo>
                  <a:cubicBezTo>
                    <a:pt x="82170" y="19257"/>
                    <a:pt x="27306" y="29363"/>
                    <a:pt x="19185" y="29905"/>
                  </a:cubicBezTo>
                  <a:cubicBezTo>
                    <a:pt x="7634" y="30446"/>
                    <a:pt x="10522" y="8248"/>
                    <a:pt x="22072" y="7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5" name="Freeform 304">
              <a:extLst>
                <a:ext uri="{FF2B5EF4-FFF2-40B4-BE49-F238E27FC236}">
                  <a16:creationId xmlns:a16="http://schemas.microsoft.com/office/drawing/2014/main" id="{065A9EAE-7706-D14B-BCB5-02CE525BFFE5}"/>
                </a:ext>
              </a:extLst>
            </p:cNvPr>
            <p:cNvSpPr/>
            <p:nvPr/>
          </p:nvSpPr>
          <p:spPr>
            <a:xfrm>
              <a:off x="5192367" y="850933"/>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0"/>
                    <a:pt x="180" y="180"/>
                    <a:pt x="180"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6" name="Freeform 305">
              <a:extLst>
                <a:ext uri="{FF2B5EF4-FFF2-40B4-BE49-F238E27FC236}">
                  <a16:creationId xmlns:a16="http://schemas.microsoft.com/office/drawing/2014/main" id="{C220571B-6EC3-484C-BB12-F5966713304D}"/>
                </a:ext>
              </a:extLst>
            </p:cNvPr>
            <p:cNvSpPr/>
            <p:nvPr/>
          </p:nvSpPr>
          <p:spPr>
            <a:xfrm>
              <a:off x="5203015" y="822418"/>
              <a:ext cx="1624" cy="1082"/>
            </a:xfrm>
            <a:custGeom>
              <a:avLst/>
              <a:gdLst>
                <a:gd name="connsiteX0" fmla="*/ 1624 w 1624"/>
                <a:gd name="connsiteY0" fmla="*/ 0 h 1082"/>
                <a:gd name="connsiteX1" fmla="*/ 0 w 1624"/>
                <a:gd name="connsiteY1" fmla="*/ 1083 h 1082"/>
                <a:gd name="connsiteX2" fmla="*/ 1624 w 1624"/>
                <a:gd name="connsiteY2" fmla="*/ 0 h 1082"/>
              </a:gdLst>
              <a:ahLst/>
              <a:cxnLst>
                <a:cxn ang="0">
                  <a:pos x="connsiteX0" y="connsiteY0"/>
                </a:cxn>
                <a:cxn ang="0">
                  <a:pos x="connsiteX1" y="connsiteY1"/>
                </a:cxn>
                <a:cxn ang="0">
                  <a:pos x="connsiteX2" y="connsiteY2"/>
                </a:cxn>
              </a:cxnLst>
              <a:rect l="l" t="t" r="r" b="b"/>
              <a:pathLst>
                <a:path w="1624" h="1082">
                  <a:moveTo>
                    <a:pt x="1624" y="0"/>
                  </a:moveTo>
                  <a:cubicBezTo>
                    <a:pt x="1083" y="361"/>
                    <a:pt x="542" y="722"/>
                    <a:pt x="0" y="1083"/>
                  </a:cubicBezTo>
                  <a:cubicBezTo>
                    <a:pt x="542" y="722"/>
                    <a:pt x="1083" y="36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7" name="Freeform 306">
              <a:extLst>
                <a:ext uri="{FF2B5EF4-FFF2-40B4-BE49-F238E27FC236}">
                  <a16:creationId xmlns:a16="http://schemas.microsoft.com/office/drawing/2014/main" id="{E4BEB884-F75D-0D4A-8691-A416DDC5B5D1}"/>
                </a:ext>
              </a:extLst>
            </p:cNvPr>
            <p:cNvSpPr/>
            <p:nvPr/>
          </p:nvSpPr>
          <p:spPr>
            <a:xfrm>
              <a:off x="5206625" y="819711"/>
              <a:ext cx="1624" cy="1263"/>
            </a:xfrm>
            <a:custGeom>
              <a:avLst/>
              <a:gdLst>
                <a:gd name="connsiteX0" fmla="*/ 1624 w 1624"/>
                <a:gd name="connsiteY0" fmla="*/ 0 h 1263"/>
                <a:gd name="connsiteX1" fmla="*/ 0 w 1624"/>
                <a:gd name="connsiteY1" fmla="*/ 1263 h 1263"/>
                <a:gd name="connsiteX2" fmla="*/ 1624 w 1624"/>
                <a:gd name="connsiteY2" fmla="*/ 0 h 1263"/>
              </a:gdLst>
              <a:ahLst/>
              <a:cxnLst>
                <a:cxn ang="0">
                  <a:pos x="connsiteX0" y="connsiteY0"/>
                </a:cxn>
                <a:cxn ang="0">
                  <a:pos x="connsiteX1" y="connsiteY1"/>
                </a:cxn>
                <a:cxn ang="0">
                  <a:pos x="connsiteX2" y="connsiteY2"/>
                </a:cxn>
              </a:cxnLst>
              <a:rect l="l" t="t" r="r" b="b"/>
              <a:pathLst>
                <a:path w="1624" h="1263">
                  <a:moveTo>
                    <a:pt x="1624" y="0"/>
                  </a:moveTo>
                  <a:cubicBezTo>
                    <a:pt x="1083" y="361"/>
                    <a:pt x="542" y="902"/>
                    <a:pt x="0" y="1263"/>
                  </a:cubicBezTo>
                  <a:cubicBezTo>
                    <a:pt x="542" y="902"/>
                    <a:pt x="1083" y="36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8" name="Freeform 307">
              <a:extLst>
                <a:ext uri="{FF2B5EF4-FFF2-40B4-BE49-F238E27FC236}">
                  <a16:creationId xmlns:a16="http://schemas.microsoft.com/office/drawing/2014/main" id="{6E68CC88-E529-7D48-A825-8481EFFD5A3E}"/>
                </a:ext>
              </a:extLst>
            </p:cNvPr>
            <p:cNvSpPr/>
            <p:nvPr/>
          </p:nvSpPr>
          <p:spPr>
            <a:xfrm>
              <a:off x="4902888" y="822418"/>
              <a:ext cx="26349" cy="9204"/>
            </a:xfrm>
            <a:custGeom>
              <a:avLst/>
              <a:gdLst>
                <a:gd name="connsiteX0" fmla="*/ 0 w 26349"/>
                <a:gd name="connsiteY0" fmla="*/ 0 h 9204"/>
                <a:gd name="connsiteX1" fmla="*/ 26349 w 26349"/>
                <a:gd name="connsiteY1" fmla="*/ 9204 h 9204"/>
                <a:gd name="connsiteX2" fmla="*/ 0 w 26349"/>
                <a:gd name="connsiteY2" fmla="*/ 0 h 9204"/>
              </a:gdLst>
              <a:ahLst/>
              <a:cxnLst>
                <a:cxn ang="0">
                  <a:pos x="connsiteX0" y="connsiteY0"/>
                </a:cxn>
                <a:cxn ang="0">
                  <a:pos x="connsiteX1" y="connsiteY1"/>
                </a:cxn>
                <a:cxn ang="0">
                  <a:pos x="connsiteX2" y="connsiteY2"/>
                </a:cxn>
              </a:cxnLst>
              <a:rect l="l" t="t" r="r" b="b"/>
              <a:pathLst>
                <a:path w="26349" h="9204">
                  <a:moveTo>
                    <a:pt x="0" y="0"/>
                  </a:moveTo>
                  <a:cubicBezTo>
                    <a:pt x="7580" y="10106"/>
                    <a:pt x="17325" y="7038"/>
                    <a:pt x="26349" y="9204"/>
                  </a:cubicBezTo>
                  <a:cubicBezTo>
                    <a:pt x="17145" y="7038"/>
                    <a:pt x="7399" y="1010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9" name="Freeform 308">
              <a:extLst>
                <a:ext uri="{FF2B5EF4-FFF2-40B4-BE49-F238E27FC236}">
                  <a16:creationId xmlns:a16="http://schemas.microsoft.com/office/drawing/2014/main" id="{2E314B12-567B-6E43-8343-8C4D94E2D820}"/>
                </a:ext>
              </a:extLst>
            </p:cNvPr>
            <p:cNvSpPr/>
            <p:nvPr/>
          </p:nvSpPr>
          <p:spPr>
            <a:xfrm>
              <a:off x="5199045" y="824945"/>
              <a:ext cx="1443" cy="721"/>
            </a:xfrm>
            <a:custGeom>
              <a:avLst/>
              <a:gdLst>
                <a:gd name="connsiteX0" fmla="*/ 1444 w 1443"/>
                <a:gd name="connsiteY0" fmla="*/ 0 h 721"/>
                <a:gd name="connsiteX1" fmla="*/ 0 w 1443"/>
                <a:gd name="connsiteY1" fmla="*/ 722 h 721"/>
                <a:gd name="connsiteX2" fmla="*/ 1444 w 1443"/>
                <a:gd name="connsiteY2" fmla="*/ 0 h 721"/>
              </a:gdLst>
              <a:ahLst/>
              <a:cxnLst>
                <a:cxn ang="0">
                  <a:pos x="connsiteX0" y="connsiteY0"/>
                </a:cxn>
                <a:cxn ang="0">
                  <a:pos x="connsiteX1" y="connsiteY1"/>
                </a:cxn>
                <a:cxn ang="0">
                  <a:pos x="connsiteX2" y="connsiteY2"/>
                </a:cxn>
              </a:cxnLst>
              <a:rect l="l" t="t" r="r" b="b"/>
              <a:pathLst>
                <a:path w="1443" h="721">
                  <a:moveTo>
                    <a:pt x="1444" y="0"/>
                  </a:moveTo>
                  <a:cubicBezTo>
                    <a:pt x="902" y="180"/>
                    <a:pt x="542" y="541"/>
                    <a:pt x="0" y="722"/>
                  </a:cubicBezTo>
                  <a:cubicBezTo>
                    <a:pt x="542" y="541"/>
                    <a:pt x="902" y="180"/>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0" name="Freeform 309">
              <a:extLst>
                <a:ext uri="{FF2B5EF4-FFF2-40B4-BE49-F238E27FC236}">
                  <a16:creationId xmlns:a16="http://schemas.microsoft.com/office/drawing/2014/main" id="{E273E404-4638-1944-BDDC-C528E1EFE88E}"/>
                </a:ext>
              </a:extLst>
            </p:cNvPr>
            <p:cNvSpPr/>
            <p:nvPr/>
          </p:nvSpPr>
          <p:spPr>
            <a:xfrm>
              <a:off x="5209873" y="816643"/>
              <a:ext cx="1624" cy="1624"/>
            </a:xfrm>
            <a:custGeom>
              <a:avLst/>
              <a:gdLst>
                <a:gd name="connsiteX0" fmla="*/ 1624 w 1624"/>
                <a:gd name="connsiteY0" fmla="*/ 0 h 1624"/>
                <a:gd name="connsiteX1" fmla="*/ 0 w 1624"/>
                <a:gd name="connsiteY1" fmla="*/ 1624 h 1624"/>
                <a:gd name="connsiteX2" fmla="*/ 1624 w 1624"/>
                <a:gd name="connsiteY2" fmla="*/ 0 h 1624"/>
              </a:gdLst>
              <a:ahLst/>
              <a:cxnLst>
                <a:cxn ang="0">
                  <a:pos x="connsiteX0" y="connsiteY0"/>
                </a:cxn>
                <a:cxn ang="0">
                  <a:pos x="connsiteX1" y="connsiteY1"/>
                </a:cxn>
                <a:cxn ang="0">
                  <a:pos x="connsiteX2" y="connsiteY2"/>
                </a:cxn>
              </a:cxnLst>
              <a:rect l="l" t="t" r="r" b="b"/>
              <a:pathLst>
                <a:path w="1624" h="1624">
                  <a:moveTo>
                    <a:pt x="1624" y="0"/>
                  </a:moveTo>
                  <a:cubicBezTo>
                    <a:pt x="1083" y="541"/>
                    <a:pt x="542" y="1083"/>
                    <a:pt x="0" y="1624"/>
                  </a:cubicBezTo>
                  <a:cubicBezTo>
                    <a:pt x="542" y="1083"/>
                    <a:pt x="1083" y="54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1" name="Freeform 310">
              <a:extLst>
                <a:ext uri="{FF2B5EF4-FFF2-40B4-BE49-F238E27FC236}">
                  <a16:creationId xmlns:a16="http://schemas.microsoft.com/office/drawing/2014/main" id="{2C2B5C7F-B7A8-6445-B1CB-E7FBBBD2232B}"/>
                </a:ext>
              </a:extLst>
            </p:cNvPr>
            <p:cNvSpPr/>
            <p:nvPr/>
          </p:nvSpPr>
          <p:spPr>
            <a:xfrm>
              <a:off x="5215287" y="809965"/>
              <a:ext cx="1443" cy="1985"/>
            </a:xfrm>
            <a:custGeom>
              <a:avLst/>
              <a:gdLst>
                <a:gd name="connsiteX0" fmla="*/ 1444 w 1443"/>
                <a:gd name="connsiteY0" fmla="*/ 0 h 1985"/>
                <a:gd name="connsiteX1" fmla="*/ 0 w 1443"/>
                <a:gd name="connsiteY1" fmla="*/ 1985 h 1985"/>
                <a:gd name="connsiteX2" fmla="*/ 1444 w 1443"/>
                <a:gd name="connsiteY2" fmla="*/ 0 h 1985"/>
              </a:gdLst>
              <a:ahLst/>
              <a:cxnLst>
                <a:cxn ang="0">
                  <a:pos x="connsiteX0" y="connsiteY0"/>
                </a:cxn>
                <a:cxn ang="0">
                  <a:pos x="connsiteX1" y="connsiteY1"/>
                </a:cxn>
                <a:cxn ang="0">
                  <a:pos x="connsiteX2" y="connsiteY2"/>
                </a:cxn>
              </a:cxnLst>
              <a:rect l="l" t="t" r="r" b="b"/>
              <a:pathLst>
                <a:path w="1443" h="1985">
                  <a:moveTo>
                    <a:pt x="1444" y="0"/>
                  </a:moveTo>
                  <a:cubicBezTo>
                    <a:pt x="1083" y="722"/>
                    <a:pt x="542" y="1444"/>
                    <a:pt x="0" y="1985"/>
                  </a:cubicBezTo>
                  <a:cubicBezTo>
                    <a:pt x="542" y="1444"/>
                    <a:pt x="902" y="722"/>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2" name="Freeform 311">
              <a:extLst>
                <a:ext uri="{FF2B5EF4-FFF2-40B4-BE49-F238E27FC236}">
                  <a16:creationId xmlns:a16="http://schemas.microsoft.com/office/drawing/2014/main" id="{2C0DC6F7-ABBA-7447-A2D6-64975924F099}"/>
                </a:ext>
              </a:extLst>
            </p:cNvPr>
            <p:cNvSpPr/>
            <p:nvPr/>
          </p:nvSpPr>
          <p:spPr>
            <a:xfrm>
              <a:off x="5217453" y="806175"/>
              <a:ext cx="1263" cy="2346"/>
            </a:xfrm>
            <a:custGeom>
              <a:avLst/>
              <a:gdLst>
                <a:gd name="connsiteX0" fmla="*/ 1263 w 1263"/>
                <a:gd name="connsiteY0" fmla="*/ 0 h 2346"/>
                <a:gd name="connsiteX1" fmla="*/ 0 w 1263"/>
                <a:gd name="connsiteY1" fmla="*/ 2346 h 2346"/>
                <a:gd name="connsiteX2" fmla="*/ 1263 w 1263"/>
                <a:gd name="connsiteY2" fmla="*/ 0 h 2346"/>
              </a:gdLst>
              <a:ahLst/>
              <a:cxnLst>
                <a:cxn ang="0">
                  <a:pos x="connsiteX0" y="connsiteY0"/>
                </a:cxn>
                <a:cxn ang="0">
                  <a:pos x="connsiteX1" y="connsiteY1"/>
                </a:cxn>
                <a:cxn ang="0">
                  <a:pos x="connsiteX2" y="connsiteY2"/>
                </a:cxn>
              </a:cxnLst>
              <a:rect l="l" t="t" r="r" b="b"/>
              <a:pathLst>
                <a:path w="1263" h="2346">
                  <a:moveTo>
                    <a:pt x="1263" y="0"/>
                  </a:moveTo>
                  <a:cubicBezTo>
                    <a:pt x="902" y="902"/>
                    <a:pt x="361" y="1624"/>
                    <a:pt x="0" y="2346"/>
                  </a:cubicBezTo>
                  <a:cubicBezTo>
                    <a:pt x="542" y="1624"/>
                    <a:pt x="902" y="902"/>
                    <a:pt x="12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3" name="Freeform 312">
              <a:extLst>
                <a:ext uri="{FF2B5EF4-FFF2-40B4-BE49-F238E27FC236}">
                  <a16:creationId xmlns:a16="http://schemas.microsoft.com/office/drawing/2014/main" id="{D902C65E-BCFD-6141-B8FF-50819B31ECB6}"/>
                </a:ext>
              </a:extLst>
            </p:cNvPr>
            <p:cNvSpPr/>
            <p:nvPr/>
          </p:nvSpPr>
          <p:spPr>
            <a:xfrm>
              <a:off x="5219258" y="802205"/>
              <a:ext cx="1263" cy="2887"/>
            </a:xfrm>
            <a:custGeom>
              <a:avLst/>
              <a:gdLst>
                <a:gd name="connsiteX0" fmla="*/ 1263 w 1263"/>
                <a:gd name="connsiteY0" fmla="*/ 0 h 2887"/>
                <a:gd name="connsiteX1" fmla="*/ 0 w 1263"/>
                <a:gd name="connsiteY1" fmla="*/ 2888 h 2887"/>
                <a:gd name="connsiteX2" fmla="*/ 1263 w 1263"/>
                <a:gd name="connsiteY2" fmla="*/ 0 h 2887"/>
              </a:gdLst>
              <a:ahLst/>
              <a:cxnLst>
                <a:cxn ang="0">
                  <a:pos x="connsiteX0" y="connsiteY0"/>
                </a:cxn>
                <a:cxn ang="0">
                  <a:pos x="connsiteX1" y="connsiteY1"/>
                </a:cxn>
                <a:cxn ang="0">
                  <a:pos x="connsiteX2" y="connsiteY2"/>
                </a:cxn>
              </a:cxnLst>
              <a:rect l="l" t="t" r="r" b="b"/>
              <a:pathLst>
                <a:path w="1263" h="2887">
                  <a:moveTo>
                    <a:pt x="1263" y="0"/>
                  </a:moveTo>
                  <a:cubicBezTo>
                    <a:pt x="902" y="902"/>
                    <a:pt x="542" y="1985"/>
                    <a:pt x="0" y="2888"/>
                  </a:cubicBezTo>
                  <a:cubicBezTo>
                    <a:pt x="542" y="1985"/>
                    <a:pt x="902" y="1083"/>
                    <a:pt x="12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4" name="Freeform 313">
              <a:extLst>
                <a:ext uri="{FF2B5EF4-FFF2-40B4-BE49-F238E27FC236}">
                  <a16:creationId xmlns:a16="http://schemas.microsoft.com/office/drawing/2014/main" id="{47EE19D8-3889-8340-BD63-3219D01CD747}"/>
                </a:ext>
              </a:extLst>
            </p:cNvPr>
            <p:cNvSpPr/>
            <p:nvPr/>
          </p:nvSpPr>
          <p:spPr>
            <a:xfrm>
              <a:off x="4887110" y="761598"/>
              <a:ext cx="337371" cy="65384"/>
            </a:xfrm>
            <a:custGeom>
              <a:avLst/>
              <a:gdLst>
                <a:gd name="connsiteX0" fmla="*/ 15778 w 337371"/>
                <a:gd name="connsiteY0" fmla="*/ 60820 h 65384"/>
                <a:gd name="connsiteX1" fmla="*/ 75334 w 337371"/>
                <a:gd name="connsiteY1" fmla="*/ 63166 h 65384"/>
                <a:gd name="connsiteX2" fmla="*/ 167014 w 337371"/>
                <a:gd name="connsiteY2" fmla="*/ 62985 h 65384"/>
                <a:gd name="connsiteX3" fmla="*/ 336840 w 337371"/>
                <a:gd name="connsiteY3" fmla="*/ 8302 h 65384"/>
                <a:gd name="connsiteX4" fmla="*/ 333772 w 337371"/>
                <a:gd name="connsiteY4" fmla="*/ 40246 h 65384"/>
                <a:gd name="connsiteX5" fmla="*/ 335757 w 337371"/>
                <a:gd name="connsiteY5" fmla="*/ 0 h 65384"/>
                <a:gd name="connsiteX6" fmla="*/ 280893 w 337371"/>
                <a:gd name="connsiteY6" fmla="*/ 8482 h 65384"/>
                <a:gd name="connsiteX7" fmla="*/ 14695 w 337371"/>
                <a:gd name="connsiteY7" fmla="*/ 9204 h 65384"/>
                <a:gd name="connsiteX8" fmla="*/ 76 w 337371"/>
                <a:gd name="connsiteY8" fmla="*/ 19491 h 65384"/>
                <a:gd name="connsiteX9" fmla="*/ 15778 w 337371"/>
                <a:gd name="connsiteY9" fmla="*/ 60820 h 65384"/>
                <a:gd name="connsiteX10" fmla="*/ 15778 w 337371"/>
                <a:gd name="connsiteY10" fmla="*/ 60820 h 65384"/>
                <a:gd name="connsiteX11" fmla="*/ 21553 w 337371"/>
                <a:gd name="connsiteY11" fmla="*/ 22018 h 65384"/>
                <a:gd name="connsiteX12" fmla="*/ 52775 w 337371"/>
                <a:gd name="connsiteY12" fmla="*/ 22018 h 65384"/>
                <a:gd name="connsiteX13" fmla="*/ 77680 w 337371"/>
                <a:gd name="connsiteY13" fmla="*/ 25988 h 65384"/>
                <a:gd name="connsiteX14" fmla="*/ 24260 w 337371"/>
                <a:gd name="connsiteY14" fmla="*/ 40065 h 65384"/>
                <a:gd name="connsiteX15" fmla="*/ 15778 w 337371"/>
                <a:gd name="connsiteY15" fmla="*/ 27252 h 65384"/>
                <a:gd name="connsiteX16" fmla="*/ 21553 w 337371"/>
                <a:gd name="connsiteY16" fmla="*/ 22018 h 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371" h="65384">
                  <a:moveTo>
                    <a:pt x="15778" y="60820"/>
                  </a:moveTo>
                  <a:cubicBezTo>
                    <a:pt x="35630" y="61361"/>
                    <a:pt x="55482" y="61361"/>
                    <a:pt x="75334" y="63166"/>
                  </a:cubicBezTo>
                  <a:cubicBezTo>
                    <a:pt x="106014" y="65692"/>
                    <a:pt x="136334" y="66595"/>
                    <a:pt x="167014" y="62985"/>
                  </a:cubicBezTo>
                  <a:cubicBezTo>
                    <a:pt x="226210" y="55947"/>
                    <a:pt x="285766" y="39885"/>
                    <a:pt x="336840" y="8302"/>
                  </a:cubicBezTo>
                  <a:cubicBezTo>
                    <a:pt x="338104" y="20574"/>
                    <a:pt x="337021" y="31222"/>
                    <a:pt x="333772" y="40246"/>
                  </a:cubicBezTo>
                  <a:cubicBezTo>
                    <a:pt x="337743" y="29237"/>
                    <a:pt x="338464" y="15701"/>
                    <a:pt x="335757" y="0"/>
                  </a:cubicBezTo>
                  <a:cubicBezTo>
                    <a:pt x="317710" y="2888"/>
                    <a:pt x="299482" y="7219"/>
                    <a:pt x="280893" y="8482"/>
                  </a:cubicBezTo>
                  <a:cubicBezTo>
                    <a:pt x="192281" y="14438"/>
                    <a:pt x="103488" y="17506"/>
                    <a:pt x="14695" y="9204"/>
                  </a:cubicBezTo>
                  <a:cubicBezTo>
                    <a:pt x="5310" y="8302"/>
                    <a:pt x="618" y="11189"/>
                    <a:pt x="76" y="19491"/>
                  </a:cubicBezTo>
                  <a:cubicBezTo>
                    <a:pt x="-826" y="35192"/>
                    <a:pt x="6393" y="48186"/>
                    <a:pt x="15778" y="60820"/>
                  </a:cubicBezTo>
                  <a:cubicBezTo>
                    <a:pt x="15778" y="60639"/>
                    <a:pt x="15778" y="60639"/>
                    <a:pt x="15778" y="60820"/>
                  </a:cubicBezTo>
                  <a:close/>
                  <a:moveTo>
                    <a:pt x="21553" y="22018"/>
                  </a:moveTo>
                  <a:lnTo>
                    <a:pt x="52775" y="22018"/>
                  </a:lnTo>
                  <a:cubicBezTo>
                    <a:pt x="57828" y="22018"/>
                    <a:pt x="77319" y="21115"/>
                    <a:pt x="77680" y="25988"/>
                  </a:cubicBezTo>
                  <a:cubicBezTo>
                    <a:pt x="77861" y="30861"/>
                    <a:pt x="24260" y="40065"/>
                    <a:pt x="24260" y="40065"/>
                  </a:cubicBezTo>
                  <a:cubicBezTo>
                    <a:pt x="19207" y="40065"/>
                    <a:pt x="15958" y="32305"/>
                    <a:pt x="15778" y="27252"/>
                  </a:cubicBezTo>
                  <a:cubicBezTo>
                    <a:pt x="15417" y="22559"/>
                    <a:pt x="16860" y="22018"/>
                    <a:pt x="21553" y="2201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5" name="Freeform 314">
              <a:extLst>
                <a:ext uri="{FF2B5EF4-FFF2-40B4-BE49-F238E27FC236}">
                  <a16:creationId xmlns:a16="http://schemas.microsoft.com/office/drawing/2014/main" id="{9C85CC49-9D6B-F649-8882-58086015211A}"/>
                </a:ext>
              </a:extLst>
            </p:cNvPr>
            <p:cNvSpPr/>
            <p:nvPr/>
          </p:nvSpPr>
          <p:spPr>
            <a:xfrm>
              <a:off x="5212761" y="813394"/>
              <a:ext cx="1443" cy="1804"/>
            </a:xfrm>
            <a:custGeom>
              <a:avLst/>
              <a:gdLst>
                <a:gd name="connsiteX0" fmla="*/ 1444 w 1443"/>
                <a:gd name="connsiteY0" fmla="*/ 0 h 1804"/>
                <a:gd name="connsiteX1" fmla="*/ 0 w 1443"/>
                <a:gd name="connsiteY1" fmla="*/ 1805 h 1804"/>
                <a:gd name="connsiteX2" fmla="*/ 1444 w 1443"/>
                <a:gd name="connsiteY2" fmla="*/ 0 h 1804"/>
              </a:gdLst>
              <a:ahLst/>
              <a:cxnLst>
                <a:cxn ang="0">
                  <a:pos x="connsiteX0" y="connsiteY0"/>
                </a:cxn>
                <a:cxn ang="0">
                  <a:pos x="connsiteX1" y="connsiteY1"/>
                </a:cxn>
                <a:cxn ang="0">
                  <a:pos x="connsiteX2" y="connsiteY2"/>
                </a:cxn>
              </a:cxnLst>
              <a:rect l="l" t="t" r="r" b="b"/>
              <a:pathLst>
                <a:path w="1443" h="1804">
                  <a:moveTo>
                    <a:pt x="1444" y="0"/>
                  </a:moveTo>
                  <a:cubicBezTo>
                    <a:pt x="902" y="541"/>
                    <a:pt x="542" y="1263"/>
                    <a:pt x="0" y="1805"/>
                  </a:cubicBezTo>
                  <a:cubicBezTo>
                    <a:pt x="542" y="1263"/>
                    <a:pt x="1083" y="722"/>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6" name="Freeform 315">
              <a:extLst>
                <a:ext uri="{FF2B5EF4-FFF2-40B4-BE49-F238E27FC236}">
                  <a16:creationId xmlns:a16="http://schemas.microsoft.com/office/drawing/2014/main" id="{8A40B94B-4850-3845-B040-84124588560A}"/>
                </a:ext>
              </a:extLst>
            </p:cNvPr>
            <p:cNvSpPr/>
            <p:nvPr/>
          </p:nvSpPr>
          <p:spPr>
            <a:xfrm>
              <a:off x="4880689" y="921498"/>
              <a:ext cx="346964" cy="57470"/>
            </a:xfrm>
            <a:custGeom>
              <a:avLst/>
              <a:gdLst>
                <a:gd name="connsiteX0" fmla="*/ 325394 w 346964"/>
                <a:gd name="connsiteY0" fmla="*/ 6317 h 57470"/>
                <a:gd name="connsiteX1" fmla="*/ 153944 w 346964"/>
                <a:gd name="connsiteY1" fmla="*/ 43494 h 57470"/>
                <a:gd name="connsiteX2" fmla="*/ 75438 w 346964"/>
                <a:gd name="connsiteY2" fmla="*/ 44216 h 57470"/>
                <a:gd name="connsiteX3" fmla="*/ 0 w 346964"/>
                <a:gd name="connsiteY3" fmla="*/ 31944 h 57470"/>
                <a:gd name="connsiteX4" fmla="*/ 0 w 346964"/>
                <a:gd name="connsiteY4" fmla="*/ 31944 h 57470"/>
                <a:gd name="connsiteX5" fmla="*/ 542 w 346964"/>
                <a:gd name="connsiteY5" fmla="*/ 34831 h 57470"/>
                <a:gd name="connsiteX6" fmla="*/ 542 w 346964"/>
                <a:gd name="connsiteY6" fmla="*/ 35192 h 57470"/>
                <a:gd name="connsiteX7" fmla="*/ 1083 w 346964"/>
                <a:gd name="connsiteY7" fmla="*/ 37719 h 57470"/>
                <a:gd name="connsiteX8" fmla="*/ 1263 w 346964"/>
                <a:gd name="connsiteY8" fmla="*/ 38260 h 57470"/>
                <a:gd name="connsiteX9" fmla="*/ 1985 w 346964"/>
                <a:gd name="connsiteY9" fmla="*/ 40607 h 57470"/>
                <a:gd name="connsiteX10" fmla="*/ 2166 w 346964"/>
                <a:gd name="connsiteY10" fmla="*/ 41148 h 57470"/>
                <a:gd name="connsiteX11" fmla="*/ 3068 w 346964"/>
                <a:gd name="connsiteY11" fmla="*/ 43314 h 57470"/>
                <a:gd name="connsiteX12" fmla="*/ 3249 w 346964"/>
                <a:gd name="connsiteY12" fmla="*/ 43675 h 57470"/>
                <a:gd name="connsiteX13" fmla="*/ 4331 w 346964"/>
                <a:gd name="connsiteY13" fmla="*/ 45660 h 57470"/>
                <a:gd name="connsiteX14" fmla="*/ 4512 w 346964"/>
                <a:gd name="connsiteY14" fmla="*/ 45840 h 57470"/>
                <a:gd name="connsiteX15" fmla="*/ 9204 w 346964"/>
                <a:gd name="connsiteY15" fmla="*/ 51074 h 57470"/>
                <a:gd name="connsiteX16" fmla="*/ 9565 w 346964"/>
                <a:gd name="connsiteY16" fmla="*/ 51255 h 57470"/>
                <a:gd name="connsiteX17" fmla="*/ 11009 w 346964"/>
                <a:gd name="connsiteY17" fmla="*/ 52337 h 57470"/>
                <a:gd name="connsiteX18" fmla="*/ 11911 w 346964"/>
                <a:gd name="connsiteY18" fmla="*/ 52879 h 57470"/>
                <a:gd name="connsiteX19" fmla="*/ 13355 w 346964"/>
                <a:gd name="connsiteY19" fmla="*/ 53601 h 57470"/>
                <a:gd name="connsiteX20" fmla="*/ 14438 w 346964"/>
                <a:gd name="connsiteY20" fmla="*/ 54142 h 57470"/>
                <a:gd name="connsiteX21" fmla="*/ 15882 w 346964"/>
                <a:gd name="connsiteY21" fmla="*/ 54684 h 57470"/>
                <a:gd name="connsiteX22" fmla="*/ 17145 w 346964"/>
                <a:gd name="connsiteY22" fmla="*/ 55225 h 57470"/>
                <a:gd name="connsiteX23" fmla="*/ 18589 w 346964"/>
                <a:gd name="connsiteY23" fmla="*/ 55766 h 57470"/>
                <a:gd name="connsiteX24" fmla="*/ 20213 w 346964"/>
                <a:gd name="connsiteY24" fmla="*/ 56127 h 57470"/>
                <a:gd name="connsiteX25" fmla="*/ 21657 w 346964"/>
                <a:gd name="connsiteY25" fmla="*/ 56488 h 57470"/>
                <a:gd name="connsiteX26" fmla="*/ 23462 w 346964"/>
                <a:gd name="connsiteY26" fmla="*/ 56849 h 57470"/>
                <a:gd name="connsiteX27" fmla="*/ 24905 w 346964"/>
                <a:gd name="connsiteY27" fmla="*/ 57030 h 57470"/>
                <a:gd name="connsiteX28" fmla="*/ 27251 w 346964"/>
                <a:gd name="connsiteY28" fmla="*/ 57210 h 57470"/>
                <a:gd name="connsiteX29" fmla="*/ 28515 w 346964"/>
                <a:gd name="connsiteY29" fmla="*/ 57391 h 57470"/>
                <a:gd name="connsiteX30" fmla="*/ 32305 w 346964"/>
                <a:gd name="connsiteY30" fmla="*/ 57391 h 57470"/>
                <a:gd name="connsiteX31" fmla="*/ 316912 w 346964"/>
                <a:gd name="connsiteY31" fmla="*/ 50713 h 57470"/>
                <a:gd name="connsiteX32" fmla="*/ 346871 w 346964"/>
                <a:gd name="connsiteY32" fmla="*/ 21115 h 57470"/>
                <a:gd name="connsiteX33" fmla="*/ 346509 w 346964"/>
                <a:gd name="connsiteY33" fmla="*/ 17325 h 57470"/>
                <a:gd name="connsiteX34" fmla="*/ 346329 w 346964"/>
                <a:gd name="connsiteY34" fmla="*/ 16243 h 57470"/>
                <a:gd name="connsiteX35" fmla="*/ 345968 w 346964"/>
                <a:gd name="connsiteY35" fmla="*/ 13896 h 57470"/>
                <a:gd name="connsiteX36" fmla="*/ 345788 w 346964"/>
                <a:gd name="connsiteY36" fmla="*/ 12633 h 57470"/>
                <a:gd name="connsiteX37" fmla="*/ 345427 w 346964"/>
                <a:gd name="connsiteY37" fmla="*/ 10828 h 57470"/>
                <a:gd name="connsiteX38" fmla="*/ 345066 w 346964"/>
                <a:gd name="connsiteY38" fmla="*/ 9565 h 57470"/>
                <a:gd name="connsiteX39" fmla="*/ 344524 w 346964"/>
                <a:gd name="connsiteY39" fmla="*/ 7941 h 57470"/>
                <a:gd name="connsiteX40" fmla="*/ 344163 w 346964"/>
                <a:gd name="connsiteY40" fmla="*/ 6677 h 57470"/>
                <a:gd name="connsiteX41" fmla="*/ 343622 w 346964"/>
                <a:gd name="connsiteY41" fmla="*/ 5234 h 57470"/>
                <a:gd name="connsiteX42" fmla="*/ 343080 w 346964"/>
                <a:gd name="connsiteY42" fmla="*/ 4151 h 57470"/>
                <a:gd name="connsiteX43" fmla="*/ 342359 w 346964"/>
                <a:gd name="connsiteY43" fmla="*/ 2888 h 57470"/>
                <a:gd name="connsiteX44" fmla="*/ 341817 w 346964"/>
                <a:gd name="connsiteY44" fmla="*/ 1985 h 57470"/>
                <a:gd name="connsiteX45" fmla="*/ 340915 w 346964"/>
                <a:gd name="connsiteY45" fmla="*/ 722 h 57470"/>
                <a:gd name="connsiteX46" fmla="*/ 340373 w 346964"/>
                <a:gd name="connsiteY46" fmla="*/ 0 h 57470"/>
                <a:gd name="connsiteX47" fmla="*/ 325394 w 346964"/>
                <a:gd name="connsiteY47" fmla="*/ 6317 h 5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6964" h="57470">
                  <a:moveTo>
                    <a:pt x="325394" y="6317"/>
                  </a:moveTo>
                  <a:cubicBezTo>
                    <a:pt x="270891" y="28695"/>
                    <a:pt x="212779" y="40065"/>
                    <a:pt x="153944" y="43494"/>
                  </a:cubicBezTo>
                  <a:cubicBezTo>
                    <a:pt x="127775" y="45118"/>
                    <a:pt x="101607" y="46021"/>
                    <a:pt x="75438" y="44216"/>
                  </a:cubicBezTo>
                  <a:cubicBezTo>
                    <a:pt x="50172" y="42411"/>
                    <a:pt x="24364" y="39343"/>
                    <a:pt x="0" y="31944"/>
                  </a:cubicBezTo>
                  <a:lnTo>
                    <a:pt x="0" y="31944"/>
                  </a:lnTo>
                  <a:cubicBezTo>
                    <a:pt x="180" y="32846"/>
                    <a:pt x="361" y="33929"/>
                    <a:pt x="542" y="34831"/>
                  </a:cubicBezTo>
                  <a:cubicBezTo>
                    <a:pt x="542" y="35012"/>
                    <a:pt x="542" y="35012"/>
                    <a:pt x="542" y="35192"/>
                  </a:cubicBezTo>
                  <a:cubicBezTo>
                    <a:pt x="722" y="36095"/>
                    <a:pt x="902" y="36817"/>
                    <a:pt x="1083" y="37719"/>
                  </a:cubicBezTo>
                  <a:cubicBezTo>
                    <a:pt x="1083" y="37899"/>
                    <a:pt x="1263" y="38080"/>
                    <a:pt x="1263" y="38260"/>
                  </a:cubicBezTo>
                  <a:cubicBezTo>
                    <a:pt x="1444" y="38982"/>
                    <a:pt x="1805" y="39885"/>
                    <a:pt x="1985" y="40607"/>
                  </a:cubicBezTo>
                  <a:cubicBezTo>
                    <a:pt x="1985" y="40787"/>
                    <a:pt x="2166" y="40967"/>
                    <a:pt x="2166" y="41148"/>
                  </a:cubicBezTo>
                  <a:cubicBezTo>
                    <a:pt x="2527" y="41870"/>
                    <a:pt x="2707" y="42592"/>
                    <a:pt x="3068" y="43314"/>
                  </a:cubicBezTo>
                  <a:cubicBezTo>
                    <a:pt x="3068" y="43494"/>
                    <a:pt x="3249" y="43675"/>
                    <a:pt x="3249" y="43675"/>
                  </a:cubicBezTo>
                  <a:cubicBezTo>
                    <a:pt x="3609" y="44397"/>
                    <a:pt x="3971" y="44938"/>
                    <a:pt x="4331" y="45660"/>
                  </a:cubicBezTo>
                  <a:cubicBezTo>
                    <a:pt x="4331" y="45660"/>
                    <a:pt x="4331" y="45840"/>
                    <a:pt x="4512" y="45840"/>
                  </a:cubicBezTo>
                  <a:cubicBezTo>
                    <a:pt x="5775" y="47825"/>
                    <a:pt x="7399" y="49630"/>
                    <a:pt x="9204" y="51074"/>
                  </a:cubicBezTo>
                  <a:cubicBezTo>
                    <a:pt x="9385" y="51074"/>
                    <a:pt x="9385" y="51255"/>
                    <a:pt x="9565" y="51255"/>
                  </a:cubicBezTo>
                  <a:cubicBezTo>
                    <a:pt x="9926" y="51615"/>
                    <a:pt x="10468" y="51976"/>
                    <a:pt x="11009" y="52337"/>
                  </a:cubicBezTo>
                  <a:cubicBezTo>
                    <a:pt x="11370" y="52518"/>
                    <a:pt x="11550" y="52698"/>
                    <a:pt x="11911" y="52879"/>
                  </a:cubicBezTo>
                  <a:cubicBezTo>
                    <a:pt x="12272" y="53240"/>
                    <a:pt x="12814" y="53420"/>
                    <a:pt x="13355" y="53601"/>
                  </a:cubicBezTo>
                  <a:cubicBezTo>
                    <a:pt x="13716" y="53781"/>
                    <a:pt x="14077" y="53962"/>
                    <a:pt x="14438" y="54142"/>
                  </a:cubicBezTo>
                  <a:cubicBezTo>
                    <a:pt x="14799" y="54323"/>
                    <a:pt x="15340" y="54503"/>
                    <a:pt x="15882" y="54684"/>
                  </a:cubicBezTo>
                  <a:cubicBezTo>
                    <a:pt x="16243" y="54864"/>
                    <a:pt x="16784" y="55044"/>
                    <a:pt x="17145" y="55225"/>
                  </a:cubicBezTo>
                  <a:cubicBezTo>
                    <a:pt x="17687" y="55405"/>
                    <a:pt x="18047" y="55586"/>
                    <a:pt x="18589" y="55766"/>
                  </a:cubicBezTo>
                  <a:cubicBezTo>
                    <a:pt x="19130" y="55947"/>
                    <a:pt x="19672" y="56127"/>
                    <a:pt x="20213" y="56127"/>
                  </a:cubicBezTo>
                  <a:cubicBezTo>
                    <a:pt x="20754" y="56308"/>
                    <a:pt x="21116" y="56308"/>
                    <a:pt x="21657" y="56488"/>
                  </a:cubicBezTo>
                  <a:cubicBezTo>
                    <a:pt x="22198" y="56669"/>
                    <a:pt x="22920" y="56669"/>
                    <a:pt x="23462" y="56849"/>
                  </a:cubicBezTo>
                  <a:cubicBezTo>
                    <a:pt x="24003" y="56849"/>
                    <a:pt x="24364" y="57030"/>
                    <a:pt x="24905" y="57030"/>
                  </a:cubicBezTo>
                  <a:cubicBezTo>
                    <a:pt x="25627" y="57210"/>
                    <a:pt x="26349" y="57210"/>
                    <a:pt x="27251" y="57210"/>
                  </a:cubicBezTo>
                  <a:cubicBezTo>
                    <a:pt x="27613" y="57210"/>
                    <a:pt x="27973" y="57210"/>
                    <a:pt x="28515" y="57391"/>
                  </a:cubicBezTo>
                  <a:cubicBezTo>
                    <a:pt x="29778" y="57391"/>
                    <a:pt x="31042" y="57571"/>
                    <a:pt x="32305" y="57391"/>
                  </a:cubicBezTo>
                  <a:cubicBezTo>
                    <a:pt x="127234" y="56669"/>
                    <a:pt x="222163" y="57752"/>
                    <a:pt x="316912" y="50713"/>
                  </a:cubicBezTo>
                  <a:cubicBezTo>
                    <a:pt x="336583" y="49269"/>
                    <a:pt x="348134" y="37899"/>
                    <a:pt x="346871" y="21115"/>
                  </a:cubicBezTo>
                  <a:cubicBezTo>
                    <a:pt x="346690" y="19852"/>
                    <a:pt x="346690" y="18589"/>
                    <a:pt x="346509" y="17325"/>
                  </a:cubicBezTo>
                  <a:cubicBezTo>
                    <a:pt x="346509" y="16965"/>
                    <a:pt x="346329" y="16604"/>
                    <a:pt x="346329" y="16243"/>
                  </a:cubicBezTo>
                  <a:cubicBezTo>
                    <a:pt x="346149" y="15521"/>
                    <a:pt x="346149" y="14618"/>
                    <a:pt x="345968" y="13896"/>
                  </a:cubicBezTo>
                  <a:cubicBezTo>
                    <a:pt x="345968" y="13535"/>
                    <a:pt x="345788" y="12994"/>
                    <a:pt x="345788" y="12633"/>
                  </a:cubicBezTo>
                  <a:cubicBezTo>
                    <a:pt x="345607" y="12092"/>
                    <a:pt x="345607" y="11370"/>
                    <a:pt x="345427" y="10828"/>
                  </a:cubicBezTo>
                  <a:cubicBezTo>
                    <a:pt x="345246" y="10468"/>
                    <a:pt x="345246" y="9926"/>
                    <a:pt x="345066" y="9565"/>
                  </a:cubicBezTo>
                  <a:cubicBezTo>
                    <a:pt x="344885" y="9024"/>
                    <a:pt x="344705" y="8482"/>
                    <a:pt x="344524" y="7941"/>
                  </a:cubicBezTo>
                  <a:cubicBezTo>
                    <a:pt x="344344" y="7580"/>
                    <a:pt x="344344" y="7219"/>
                    <a:pt x="344163" y="6677"/>
                  </a:cubicBezTo>
                  <a:cubicBezTo>
                    <a:pt x="343983" y="6136"/>
                    <a:pt x="343802" y="5775"/>
                    <a:pt x="343622" y="5234"/>
                  </a:cubicBezTo>
                  <a:cubicBezTo>
                    <a:pt x="343442" y="4873"/>
                    <a:pt x="343261" y="4512"/>
                    <a:pt x="343080" y="4151"/>
                  </a:cubicBezTo>
                  <a:cubicBezTo>
                    <a:pt x="342900" y="3790"/>
                    <a:pt x="342720" y="3249"/>
                    <a:pt x="342359" y="2888"/>
                  </a:cubicBezTo>
                  <a:cubicBezTo>
                    <a:pt x="342178" y="2527"/>
                    <a:pt x="341998" y="2346"/>
                    <a:pt x="341817" y="1985"/>
                  </a:cubicBezTo>
                  <a:cubicBezTo>
                    <a:pt x="341456" y="1624"/>
                    <a:pt x="341276" y="1083"/>
                    <a:pt x="340915" y="722"/>
                  </a:cubicBezTo>
                  <a:cubicBezTo>
                    <a:pt x="340734" y="541"/>
                    <a:pt x="340554" y="361"/>
                    <a:pt x="340373" y="0"/>
                  </a:cubicBezTo>
                  <a:cubicBezTo>
                    <a:pt x="335320" y="2346"/>
                    <a:pt x="330447" y="4331"/>
                    <a:pt x="325394" y="631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7" name="Freeform 316">
              <a:extLst>
                <a:ext uri="{FF2B5EF4-FFF2-40B4-BE49-F238E27FC236}">
                  <a16:creationId xmlns:a16="http://schemas.microsoft.com/office/drawing/2014/main" id="{9CBB4D12-B037-C646-A312-59379051F2B8}"/>
                </a:ext>
              </a:extLst>
            </p:cNvPr>
            <p:cNvSpPr/>
            <p:nvPr/>
          </p:nvSpPr>
          <p:spPr>
            <a:xfrm>
              <a:off x="5222589" y="1002937"/>
              <a:ext cx="82755" cy="31070"/>
            </a:xfrm>
            <a:custGeom>
              <a:avLst/>
              <a:gdLst>
                <a:gd name="connsiteX0" fmla="*/ 279 w 82755"/>
                <a:gd name="connsiteY0" fmla="*/ 21070 h 31070"/>
                <a:gd name="connsiteX1" fmla="*/ 11107 w 82755"/>
                <a:gd name="connsiteY1" fmla="*/ 29733 h 31070"/>
                <a:gd name="connsiteX2" fmla="*/ 82755 w 82755"/>
                <a:gd name="connsiteY2" fmla="*/ 7174 h 31070"/>
                <a:gd name="connsiteX3" fmla="*/ 13995 w 82755"/>
                <a:gd name="connsiteY3" fmla="*/ 316 h 31070"/>
                <a:gd name="connsiteX4" fmla="*/ 279 w 82755"/>
                <a:gd name="connsiteY4" fmla="*/ 21070 h 3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5" h="31070">
                  <a:moveTo>
                    <a:pt x="279" y="21070"/>
                  </a:moveTo>
                  <a:cubicBezTo>
                    <a:pt x="2083" y="33523"/>
                    <a:pt x="5332" y="31538"/>
                    <a:pt x="11107" y="29733"/>
                  </a:cubicBezTo>
                  <a:cubicBezTo>
                    <a:pt x="26086" y="25221"/>
                    <a:pt x="67956" y="12407"/>
                    <a:pt x="82755" y="7174"/>
                  </a:cubicBezTo>
                  <a:cubicBezTo>
                    <a:pt x="67054" y="-3113"/>
                    <a:pt x="29515" y="857"/>
                    <a:pt x="13995" y="316"/>
                  </a:cubicBezTo>
                  <a:cubicBezTo>
                    <a:pt x="4249" y="-45"/>
                    <a:pt x="-1346" y="9159"/>
                    <a:pt x="279" y="2107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8" name="Freeform 317">
              <a:extLst>
                <a:ext uri="{FF2B5EF4-FFF2-40B4-BE49-F238E27FC236}">
                  <a16:creationId xmlns:a16="http://schemas.microsoft.com/office/drawing/2014/main" id="{BD37F60C-4592-7B4A-A59F-0879CA8D10A0}"/>
                </a:ext>
              </a:extLst>
            </p:cNvPr>
            <p:cNvSpPr/>
            <p:nvPr/>
          </p:nvSpPr>
          <p:spPr>
            <a:xfrm>
              <a:off x="4486717" y="1045217"/>
              <a:ext cx="103151" cy="187499"/>
            </a:xfrm>
            <a:custGeom>
              <a:avLst/>
              <a:gdLst>
                <a:gd name="connsiteX0" fmla="*/ 79768 w 103151"/>
                <a:gd name="connsiteY0" fmla="*/ 1710 h 187499"/>
                <a:gd name="connsiteX1" fmla="*/ 71827 w 103151"/>
                <a:gd name="connsiteY1" fmla="*/ 627 h 187499"/>
                <a:gd name="connsiteX2" fmla="*/ 57931 w 103151"/>
                <a:gd name="connsiteY2" fmla="*/ 11095 h 187499"/>
                <a:gd name="connsiteX3" fmla="*/ 30679 w 103151"/>
                <a:gd name="connsiteY3" fmla="*/ 99347 h 187499"/>
                <a:gd name="connsiteX4" fmla="*/ 1623 w 103151"/>
                <a:gd name="connsiteY4" fmla="*/ 157820 h 187499"/>
                <a:gd name="connsiteX5" fmla="*/ 22919 w 103151"/>
                <a:gd name="connsiteY5" fmla="*/ 187237 h 187499"/>
                <a:gd name="connsiteX6" fmla="*/ 55404 w 103151"/>
                <a:gd name="connsiteY6" fmla="*/ 164859 h 187499"/>
                <a:gd name="connsiteX7" fmla="*/ 94747 w 103151"/>
                <a:gd name="connsiteY7" fmla="*/ 65778 h 187499"/>
                <a:gd name="connsiteX8" fmla="*/ 103049 w 103151"/>
                <a:gd name="connsiteY8" fmla="*/ 26977 h 187499"/>
                <a:gd name="connsiteX9" fmla="*/ 79768 w 103151"/>
                <a:gd name="connsiteY9" fmla="*/ 1710 h 1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51" h="187499">
                  <a:moveTo>
                    <a:pt x="79768" y="1710"/>
                  </a:moveTo>
                  <a:cubicBezTo>
                    <a:pt x="77061" y="1349"/>
                    <a:pt x="74354" y="1349"/>
                    <a:pt x="71827" y="627"/>
                  </a:cubicBezTo>
                  <a:cubicBezTo>
                    <a:pt x="62803" y="-1538"/>
                    <a:pt x="58291" y="1891"/>
                    <a:pt x="57931" y="11095"/>
                  </a:cubicBezTo>
                  <a:cubicBezTo>
                    <a:pt x="56667" y="42858"/>
                    <a:pt x="42590" y="70832"/>
                    <a:pt x="30679" y="99347"/>
                  </a:cubicBezTo>
                  <a:cubicBezTo>
                    <a:pt x="22558" y="119018"/>
                    <a:pt x="9383" y="137968"/>
                    <a:pt x="1623" y="157820"/>
                  </a:cubicBezTo>
                  <a:cubicBezTo>
                    <a:pt x="-4333" y="172980"/>
                    <a:pt x="6856" y="184891"/>
                    <a:pt x="22919" y="187237"/>
                  </a:cubicBezTo>
                  <a:cubicBezTo>
                    <a:pt x="38259" y="189583"/>
                    <a:pt x="49629" y="175687"/>
                    <a:pt x="55404" y="164859"/>
                  </a:cubicBezTo>
                  <a:cubicBezTo>
                    <a:pt x="72549" y="132915"/>
                    <a:pt x="83738" y="100610"/>
                    <a:pt x="94747" y="65778"/>
                  </a:cubicBezTo>
                  <a:cubicBezTo>
                    <a:pt x="98718" y="53145"/>
                    <a:pt x="103951" y="40693"/>
                    <a:pt x="103049" y="26977"/>
                  </a:cubicBezTo>
                  <a:cubicBezTo>
                    <a:pt x="103229" y="4598"/>
                    <a:pt x="103229" y="4598"/>
                    <a:pt x="79768" y="171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9" name="Freeform 318">
              <a:extLst>
                <a:ext uri="{FF2B5EF4-FFF2-40B4-BE49-F238E27FC236}">
                  <a16:creationId xmlns:a16="http://schemas.microsoft.com/office/drawing/2014/main" id="{B130C5E1-765D-044F-B1B1-D4DAA48AB381}"/>
                </a:ext>
              </a:extLst>
            </p:cNvPr>
            <p:cNvSpPr/>
            <p:nvPr/>
          </p:nvSpPr>
          <p:spPr>
            <a:xfrm>
              <a:off x="4901805" y="753658"/>
              <a:ext cx="37718" cy="5594"/>
            </a:xfrm>
            <a:custGeom>
              <a:avLst/>
              <a:gdLst>
                <a:gd name="connsiteX0" fmla="*/ 15521 w 37718"/>
                <a:gd name="connsiteY0" fmla="*/ 4692 h 5594"/>
                <a:gd name="connsiteX1" fmla="*/ 15521 w 37718"/>
                <a:gd name="connsiteY1" fmla="*/ 4692 h 5594"/>
                <a:gd name="connsiteX2" fmla="*/ 19852 w 37718"/>
                <a:gd name="connsiteY2" fmla="*/ 5234 h 5594"/>
                <a:gd name="connsiteX3" fmla="*/ 20033 w 37718"/>
                <a:gd name="connsiteY3" fmla="*/ 5234 h 5594"/>
                <a:gd name="connsiteX4" fmla="*/ 24183 w 37718"/>
                <a:gd name="connsiteY4" fmla="*/ 5595 h 5594"/>
                <a:gd name="connsiteX5" fmla="*/ 24544 w 37718"/>
                <a:gd name="connsiteY5" fmla="*/ 5595 h 5594"/>
                <a:gd name="connsiteX6" fmla="*/ 26349 w 37718"/>
                <a:gd name="connsiteY6" fmla="*/ 5595 h 5594"/>
                <a:gd name="connsiteX7" fmla="*/ 26710 w 37718"/>
                <a:gd name="connsiteY7" fmla="*/ 5595 h 5594"/>
                <a:gd name="connsiteX8" fmla="*/ 28515 w 37718"/>
                <a:gd name="connsiteY8" fmla="*/ 5595 h 5594"/>
                <a:gd name="connsiteX9" fmla="*/ 28876 w 37718"/>
                <a:gd name="connsiteY9" fmla="*/ 5595 h 5594"/>
                <a:gd name="connsiteX10" fmla="*/ 30319 w 37718"/>
                <a:gd name="connsiteY10" fmla="*/ 5595 h 5594"/>
                <a:gd name="connsiteX11" fmla="*/ 30681 w 37718"/>
                <a:gd name="connsiteY11" fmla="*/ 5595 h 5594"/>
                <a:gd name="connsiteX12" fmla="*/ 32305 w 37718"/>
                <a:gd name="connsiteY12" fmla="*/ 5595 h 5594"/>
                <a:gd name="connsiteX13" fmla="*/ 37719 w 37718"/>
                <a:gd name="connsiteY13" fmla="*/ 5595 h 5594"/>
                <a:gd name="connsiteX14" fmla="*/ 0 w 37718"/>
                <a:gd name="connsiteY14" fmla="*/ 0 h 5594"/>
                <a:gd name="connsiteX15" fmla="*/ 15521 w 37718"/>
                <a:gd name="connsiteY15" fmla="*/ 4692 h 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18" h="5594">
                  <a:moveTo>
                    <a:pt x="15521" y="4692"/>
                  </a:moveTo>
                  <a:cubicBezTo>
                    <a:pt x="15521" y="4692"/>
                    <a:pt x="15521" y="4692"/>
                    <a:pt x="15521" y="4692"/>
                  </a:cubicBezTo>
                  <a:cubicBezTo>
                    <a:pt x="16964" y="4873"/>
                    <a:pt x="18408" y="5053"/>
                    <a:pt x="19852" y="5234"/>
                  </a:cubicBezTo>
                  <a:cubicBezTo>
                    <a:pt x="19852" y="5234"/>
                    <a:pt x="20033" y="5234"/>
                    <a:pt x="20033" y="5234"/>
                  </a:cubicBezTo>
                  <a:cubicBezTo>
                    <a:pt x="21476" y="5414"/>
                    <a:pt x="22920" y="5414"/>
                    <a:pt x="24183" y="5595"/>
                  </a:cubicBezTo>
                  <a:cubicBezTo>
                    <a:pt x="24364" y="5595"/>
                    <a:pt x="24364" y="5595"/>
                    <a:pt x="24544" y="5595"/>
                  </a:cubicBezTo>
                  <a:cubicBezTo>
                    <a:pt x="25086" y="5595"/>
                    <a:pt x="25808" y="5595"/>
                    <a:pt x="26349" y="5595"/>
                  </a:cubicBezTo>
                  <a:cubicBezTo>
                    <a:pt x="26530" y="5595"/>
                    <a:pt x="26530" y="5595"/>
                    <a:pt x="26710" y="5595"/>
                  </a:cubicBezTo>
                  <a:cubicBezTo>
                    <a:pt x="27432" y="5595"/>
                    <a:pt x="27973" y="5595"/>
                    <a:pt x="28515" y="5595"/>
                  </a:cubicBezTo>
                  <a:cubicBezTo>
                    <a:pt x="28695" y="5595"/>
                    <a:pt x="28695" y="5595"/>
                    <a:pt x="28876" y="5595"/>
                  </a:cubicBezTo>
                  <a:cubicBezTo>
                    <a:pt x="29417" y="5595"/>
                    <a:pt x="29959" y="5595"/>
                    <a:pt x="30319" y="5595"/>
                  </a:cubicBezTo>
                  <a:cubicBezTo>
                    <a:pt x="30500" y="5595"/>
                    <a:pt x="30681" y="5595"/>
                    <a:pt x="30681" y="5595"/>
                  </a:cubicBezTo>
                  <a:cubicBezTo>
                    <a:pt x="31222" y="5595"/>
                    <a:pt x="31763" y="5595"/>
                    <a:pt x="32305" y="5595"/>
                  </a:cubicBezTo>
                  <a:cubicBezTo>
                    <a:pt x="34109" y="5595"/>
                    <a:pt x="35914" y="5595"/>
                    <a:pt x="37719" y="5595"/>
                  </a:cubicBezTo>
                  <a:cubicBezTo>
                    <a:pt x="25086" y="4873"/>
                    <a:pt x="12453" y="3068"/>
                    <a:pt x="0" y="0"/>
                  </a:cubicBezTo>
                  <a:cubicBezTo>
                    <a:pt x="3970" y="2527"/>
                    <a:pt x="9565" y="3970"/>
                    <a:pt x="15521" y="469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0" name="Freeform 319">
              <a:extLst>
                <a:ext uri="{FF2B5EF4-FFF2-40B4-BE49-F238E27FC236}">
                  <a16:creationId xmlns:a16="http://schemas.microsoft.com/office/drawing/2014/main" id="{4D82430C-B36E-254C-BBBF-FEEF9421BC0A}"/>
                </a:ext>
              </a:extLst>
            </p:cNvPr>
            <p:cNvSpPr/>
            <p:nvPr/>
          </p:nvSpPr>
          <p:spPr>
            <a:xfrm>
              <a:off x="4972370" y="728030"/>
              <a:ext cx="240698" cy="31271"/>
            </a:xfrm>
            <a:custGeom>
              <a:avLst/>
              <a:gdLst>
                <a:gd name="connsiteX0" fmla="*/ 200506 w 240698"/>
                <a:gd name="connsiteY0" fmla="*/ 1444 h 31271"/>
                <a:gd name="connsiteX1" fmla="*/ 87530 w 240698"/>
                <a:gd name="connsiteY1" fmla="*/ 19852 h 31271"/>
                <a:gd name="connsiteX2" fmla="*/ 0 w 240698"/>
                <a:gd name="connsiteY2" fmla="*/ 31041 h 31271"/>
                <a:gd name="connsiteX3" fmla="*/ 31222 w 240698"/>
                <a:gd name="connsiteY3" fmla="*/ 31041 h 31271"/>
                <a:gd name="connsiteX4" fmla="*/ 33748 w 240698"/>
                <a:gd name="connsiteY4" fmla="*/ 31041 h 31271"/>
                <a:gd name="connsiteX5" fmla="*/ 65692 w 240698"/>
                <a:gd name="connsiteY5" fmla="*/ 31222 h 31271"/>
                <a:gd name="connsiteX6" fmla="*/ 211696 w 240698"/>
                <a:gd name="connsiteY6" fmla="*/ 23462 h 31271"/>
                <a:gd name="connsiteX7" fmla="*/ 238947 w 240698"/>
                <a:gd name="connsiteY7" fmla="*/ 11550 h 31271"/>
                <a:gd name="connsiteX8" fmla="*/ 236601 w 240698"/>
                <a:gd name="connsiteY8" fmla="*/ 10107 h 31271"/>
                <a:gd name="connsiteX9" fmla="*/ 236240 w 240698"/>
                <a:gd name="connsiteY9" fmla="*/ 9926 h 31271"/>
                <a:gd name="connsiteX10" fmla="*/ 233894 w 240698"/>
                <a:gd name="connsiteY10" fmla="*/ 8663 h 31271"/>
                <a:gd name="connsiteX11" fmla="*/ 233352 w 240698"/>
                <a:gd name="connsiteY11" fmla="*/ 8302 h 31271"/>
                <a:gd name="connsiteX12" fmla="*/ 230826 w 240698"/>
                <a:gd name="connsiteY12" fmla="*/ 7219 h 31271"/>
                <a:gd name="connsiteX13" fmla="*/ 230104 w 240698"/>
                <a:gd name="connsiteY13" fmla="*/ 6858 h 31271"/>
                <a:gd name="connsiteX14" fmla="*/ 227758 w 240698"/>
                <a:gd name="connsiteY14" fmla="*/ 5956 h 31271"/>
                <a:gd name="connsiteX15" fmla="*/ 226855 w 240698"/>
                <a:gd name="connsiteY15" fmla="*/ 5595 h 31271"/>
                <a:gd name="connsiteX16" fmla="*/ 224329 w 240698"/>
                <a:gd name="connsiteY16" fmla="*/ 4692 h 31271"/>
                <a:gd name="connsiteX17" fmla="*/ 222885 w 240698"/>
                <a:gd name="connsiteY17" fmla="*/ 4331 h 31271"/>
                <a:gd name="connsiteX18" fmla="*/ 220358 w 240698"/>
                <a:gd name="connsiteY18" fmla="*/ 3609 h 31271"/>
                <a:gd name="connsiteX19" fmla="*/ 218554 w 240698"/>
                <a:gd name="connsiteY19" fmla="*/ 3068 h 31271"/>
                <a:gd name="connsiteX20" fmla="*/ 217110 w 240698"/>
                <a:gd name="connsiteY20" fmla="*/ 2707 h 31271"/>
                <a:gd name="connsiteX21" fmla="*/ 213861 w 240698"/>
                <a:gd name="connsiteY21" fmla="*/ 1805 h 31271"/>
                <a:gd name="connsiteX22" fmla="*/ 212779 w 240698"/>
                <a:gd name="connsiteY22" fmla="*/ 1624 h 31271"/>
                <a:gd name="connsiteX23" fmla="*/ 205198 w 240698"/>
                <a:gd name="connsiteY23" fmla="*/ 0 h 31271"/>
                <a:gd name="connsiteX24" fmla="*/ 200506 w 240698"/>
                <a:gd name="connsiteY24" fmla="*/ 1444 h 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698" h="31271">
                  <a:moveTo>
                    <a:pt x="200506" y="1444"/>
                  </a:moveTo>
                  <a:cubicBezTo>
                    <a:pt x="163329" y="11189"/>
                    <a:pt x="125429" y="15160"/>
                    <a:pt x="87530" y="19852"/>
                  </a:cubicBezTo>
                  <a:cubicBezTo>
                    <a:pt x="58474" y="24003"/>
                    <a:pt x="29056" y="29417"/>
                    <a:pt x="0" y="31041"/>
                  </a:cubicBezTo>
                  <a:cubicBezTo>
                    <a:pt x="10467" y="31041"/>
                    <a:pt x="20754" y="31041"/>
                    <a:pt x="31222" y="31041"/>
                  </a:cubicBezTo>
                  <a:cubicBezTo>
                    <a:pt x="32124" y="31041"/>
                    <a:pt x="32846" y="31041"/>
                    <a:pt x="33748" y="31041"/>
                  </a:cubicBezTo>
                  <a:cubicBezTo>
                    <a:pt x="44396" y="31041"/>
                    <a:pt x="55044" y="31222"/>
                    <a:pt x="65692" y="31222"/>
                  </a:cubicBezTo>
                  <a:cubicBezTo>
                    <a:pt x="114601" y="31763"/>
                    <a:pt x="163148" y="27793"/>
                    <a:pt x="211696" y="23462"/>
                  </a:cubicBezTo>
                  <a:cubicBezTo>
                    <a:pt x="220719" y="22740"/>
                    <a:pt x="247790" y="22920"/>
                    <a:pt x="238947" y="11550"/>
                  </a:cubicBezTo>
                  <a:cubicBezTo>
                    <a:pt x="238225" y="11009"/>
                    <a:pt x="237503" y="10648"/>
                    <a:pt x="236601" y="10107"/>
                  </a:cubicBezTo>
                  <a:cubicBezTo>
                    <a:pt x="236421" y="10107"/>
                    <a:pt x="236240" y="9926"/>
                    <a:pt x="236240" y="9926"/>
                  </a:cubicBezTo>
                  <a:cubicBezTo>
                    <a:pt x="235518" y="9565"/>
                    <a:pt x="234616" y="9024"/>
                    <a:pt x="233894" y="8663"/>
                  </a:cubicBezTo>
                  <a:cubicBezTo>
                    <a:pt x="233713" y="8482"/>
                    <a:pt x="233533" y="8482"/>
                    <a:pt x="233352" y="8302"/>
                  </a:cubicBezTo>
                  <a:cubicBezTo>
                    <a:pt x="232450" y="7941"/>
                    <a:pt x="231728" y="7580"/>
                    <a:pt x="230826" y="7219"/>
                  </a:cubicBezTo>
                  <a:cubicBezTo>
                    <a:pt x="230645" y="7038"/>
                    <a:pt x="230284" y="7038"/>
                    <a:pt x="230104" y="6858"/>
                  </a:cubicBezTo>
                  <a:cubicBezTo>
                    <a:pt x="229382" y="6497"/>
                    <a:pt x="228660" y="6317"/>
                    <a:pt x="227758" y="5956"/>
                  </a:cubicBezTo>
                  <a:cubicBezTo>
                    <a:pt x="227397" y="5775"/>
                    <a:pt x="227036" y="5775"/>
                    <a:pt x="226855" y="5595"/>
                  </a:cubicBezTo>
                  <a:cubicBezTo>
                    <a:pt x="225953" y="5234"/>
                    <a:pt x="225231" y="5053"/>
                    <a:pt x="224329" y="4692"/>
                  </a:cubicBezTo>
                  <a:cubicBezTo>
                    <a:pt x="223787" y="4512"/>
                    <a:pt x="223426" y="4331"/>
                    <a:pt x="222885" y="4331"/>
                  </a:cubicBezTo>
                  <a:cubicBezTo>
                    <a:pt x="221983" y="4151"/>
                    <a:pt x="221261" y="3790"/>
                    <a:pt x="220358" y="3609"/>
                  </a:cubicBezTo>
                  <a:cubicBezTo>
                    <a:pt x="219817" y="3429"/>
                    <a:pt x="219095" y="3249"/>
                    <a:pt x="218554" y="3068"/>
                  </a:cubicBezTo>
                  <a:cubicBezTo>
                    <a:pt x="218012" y="2888"/>
                    <a:pt x="217651" y="2888"/>
                    <a:pt x="217110" y="2707"/>
                  </a:cubicBezTo>
                  <a:cubicBezTo>
                    <a:pt x="216027" y="2346"/>
                    <a:pt x="214944" y="2166"/>
                    <a:pt x="213861" y="1805"/>
                  </a:cubicBezTo>
                  <a:cubicBezTo>
                    <a:pt x="213500" y="1805"/>
                    <a:pt x="213139" y="1624"/>
                    <a:pt x="212779" y="1624"/>
                  </a:cubicBezTo>
                  <a:cubicBezTo>
                    <a:pt x="210432" y="1083"/>
                    <a:pt x="207906" y="541"/>
                    <a:pt x="205198" y="0"/>
                  </a:cubicBezTo>
                  <a:cubicBezTo>
                    <a:pt x="203755" y="722"/>
                    <a:pt x="202131" y="1083"/>
                    <a:pt x="200506"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1" name="Freeform 320">
              <a:extLst>
                <a:ext uri="{FF2B5EF4-FFF2-40B4-BE49-F238E27FC236}">
                  <a16:creationId xmlns:a16="http://schemas.microsoft.com/office/drawing/2014/main" id="{E9BD773A-3230-1E49-AE80-1526640D559F}"/>
                </a:ext>
              </a:extLst>
            </p:cNvPr>
            <p:cNvSpPr/>
            <p:nvPr/>
          </p:nvSpPr>
          <p:spPr>
            <a:xfrm>
              <a:off x="4999802" y="1126155"/>
              <a:ext cx="151716" cy="107990"/>
            </a:xfrm>
            <a:custGeom>
              <a:avLst/>
              <a:gdLst>
                <a:gd name="connsiteX0" fmla="*/ 151598 w 151716"/>
                <a:gd name="connsiteY0" fmla="*/ 28515 h 107990"/>
                <a:gd name="connsiteX1" fmla="*/ 151417 w 151716"/>
                <a:gd name="connsiteY1" fmla="*/ 25266 h 107990"/>
                <a:gd name="connsiteX2" fmla="*/ 151057 w 151716"/>
                <a:gd name="connsiteY2" fmla="*/ 22740 h 107990"/>
                <a:gd name="connsiteX3" fmla="*/ 150696 w 151716"/>
                <a:gd name="connsiteY3" fmla="*/ 20394 h 107990"/>
                <a:gd name="connsiteX4" fmla="*/ 150154 w 151716"/>
                <a:gd name="connsiteY4" fmla="*/ 17506 h 107990"/>
                <a:gd name="connsiteX5" fmla="*/ 149793 w 151716"/>
                <a:gd name="connsiteY5" fmla="*/ 15882 h 107990"/>
                <a:gd name="connsiteX6" fmla="*/ 144740 w 151716"/>
                <a:gd name="connsiteY6" fmla="*/ 0 h 107990"/>
                <a:gd name="connsiteX7" fmla="*/ 144740 w 151716"/>
                <a:gd name="connsiteY7" fmla="*/ 0 h 107990"/>
                <a:gd name="connsiteX8" fmla="*/ 140950 w 151716"/>
                <a:gd name="connsiteY8" fmla="*/ 14799 h 107990"/>
                <a:gd name="connsiteX9" fmla="*/ 59556 w 151716"/>
                <a:gd name="connsiteY9" fmla="*/ 77604 h 107990"/>
                <a:gd name="connsiteX10" fmla="*/ 15340 w 151716"/>
                <a:gd name="connsiteY10" fmla="*/ 64610 h 107990"/>
                <a:gd name="connsiteX11" fmla="*/ 542 w 151716"/>
                <a:gd name="connsiteY11" fmla="*/ 53240 h 107990"/>
                <a:gd name="connsiteX12" fmla="*/ 0 w 151716"/>
                <a:gd name="connsiteY12" fmla="*/ 52879 h 107990"/>
                <a:gd name="connsiteX13" fmla="*/ 0 w 151716"/>
                <a:gd name="connsiteY13" fmla="*/ 52879 h 107990"/>
                <a:gd name="connsiteX14" fmla="*/ 361 w 151716"/>
                <a:gd name="connsiteY14" fmla="*/ 54142 h 107990"/>
                <a:gd name="connsiteX15" fmla="*/ 542 w 151716"/>
                <a:gd name="connsiteY15" fmla="*/ 54864 h 107990"/>
                <a:gd name="connsiteX16" fmla="*/ 902 w 151716"/>
                <a:gd name="connsiteY16" fmla="*/ 55947 h 107990"/>
                <a:gd name="connsiteX17" fmla="*/ 1263 w 151716"/>
                <a:gd name="connsiteY17" fmla="*/ 56849 h 107990"/>
                <a:gd name="connsiteX18" fmla="*/ 1624 w 151716"/>
                <a:gd name="connsiteY18" fmla="*/ 57571 h 107990"/>
                <a:gd name="connsiteX19" fmla="*/ 2346 w 151716"/>
                <a:gd name="connsiteY19" fmla="*/ 59195 h 107990"/>
                <a:gd name="connsiteX20" fmla="*/ 138784 w 151716"/>
                <a:gd name="connsiteY20" fmla="*/ 76701 h 107990"/>
                <a:gd name="connsiteX21" fmla="*/ 151598 w 151716"/>
                <a:gd name="connsiteY21" fmla="*/ 36095 h 107990"/>
                <a:gd name="connsiteX22" fmla="*/ 151417 w 151716"/>
                <a:gd name="connsiteY22" fmla="*/ 30681 h 107990"/>
                <a:gd name="connsiteX23" fmla="*/ 151598 w 151716"/>
                <a:gd name="connsiteY23" fmla="*/ 28515 h 10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716" h="107990">
                  <a:moveTo>
                    <a:pt x="151598" y="28515"/>
                  </a:moveTo>
                  <a:cubicBezTo>
                    <a:pt x="151598" y="27432"/>
                    <a:pt x="151417" y="26349"/>
                    <a:pt x="151417" y="25266"/>
                  </a:cubicBezTo>
                  <a:cubicBezTo>
                    <a:pt x="151417" y="24364"/>
                    <a:pt x="151237" y="23642"/>
                    <a:pt x="151057" y="22740"/>
                  </a:cubicBezTo>
                  <a:cubicBezTo>
                    <a:pt x="150876" y="21837"/>
                    <a:pt x="150876" y="21115"/>
                    <a:pt x="150696" y="20394"/>
                  </a:cubicBezTo>
                  <a:cubicBezTo>
                    <a:pt x="150515" y="19491"/>
                    <a:pt x="150335" y="18408"/>
                    <a:pt x="150154" y="17506"/>
                  </a:cubicBezTo>
                  <a:cubicBezTo>
                    <a:pt x="149974" y="16965"/>
                    <a:pt x="149974" y="16423"/>
                    <a:pt x="149793" y="15882"/>
                  </a:cubicBezTo>
                  <a:cubicBezTo>
                    <a:pt x="148710" y="10287"/>
                    <a:pt x="146906" y="4873"/>
                    <a:pt x="144740" y="0"/>
                  </a:cubicBezTo>
                  <a:cubicBezTo>
                    <a:pt x="144740" y="0"/>
                    <a:pt x="144740" y="0"/>
                    <a:pt x="144740" y="0"/>
                  </a:cubicBezTo>
                  <a:cubicBezTo>
                    <a:pt x="143838" y="5053"/>
                    <a:pt x="142574" y="10106"/>
                    <a:pt x="140950" y="14799"/>
                  </a:cubicBezTo>
                  <a:cubicBezTo>
                    <a:pt x="128858" y="50352"/>
                    <a:pt x="98539" y="77604"/>
                    <a:pt x="59556" y="77604"/>
                  </a:cubicBezTo>
                  <a:cubicBezTo>
                    <a:pt x="43494" y="77604"/>
                    <a:pt x="29056" y="72731"/>
                    <a:pt x="15340" y="64610"/>
                  </a:cubicBezTo>
                  <a:cubicBezTo>
                    <a:pt x="9746" y="61361"/>
                    <a:pt x="5053" y="57210"/>
                    <a:pt x="542" y="53240"/>
                  </a:cubicBezTo>
                  <a:cubicBezTo>
                    <a:pt x="361" y="53059"/>
                    <a:pt x="180" y="53059"/>
                    <a:pt x="0" y="52879"/>
                  </a:cubicBezTo>
                  <a:cubicBezTo>
                    <a:pt x="0" y="52879"/>
                    <a:pt x="0" y="52879"/>
                    <a:pt x="0" y="52879"/>
                  </a:cubicBezTo>
                  <a:cubicBezTo>
                    <a:pt x="180" y="53240"/>
                    <a:pt x="180" y="53781"/>
                    <a:pt x="361" y="54142"/>
                  </a:cubicBezTo>
                  <a:cubicBezTo>
                    <a:pt x="361" y="54323"/>
                    <a:pt x="542" y="54684"/>
                    <a:pt x="542" y="54864"/>
                  </a:cubicBezTo>
                  <a:cubicBezTo>
                    <a:pt x="722" y="55225"/>
                    <a:pt x="722" y="55586"/>
                    <a:pt x="902" y="55947"/>
                  </a:cubicBezTo>
                  <a:cubicBezTo>
                    <a:pt x="1083" y="56308"/>
                    <a:pt x="1083" y="56669"/>
                    <a:pt x="1263" y="56849"/>
                  </a:cubicBezTo>
                  <a:cubicBezTo>
                    <a:pt x="1444" y="57030"/>
                    <a:pt x="1444" y="57391"/>
                    <a:pt x="1624" y="57571"/>
                  </a:cubicBezTo>
                  <a:cubicBezTo>
                    <a:pt x="1805" y="58113"/>
                    <a:pt x="2166" y="58654"/>
                    <a:pt x="2346" y="59195"/>
                  </a:cubicBezTo>
                  <a:cubicBezTo>
                    <a:pt x="39163" y="122722"/>
                    <a:pt x="102329" y="119474"/>
                    <a:pt x="138784" y="76701"/>
                  </a:cubicBezTo>
                  <a:cubicBezTo>
                    <a:pt x="148710" y="66414"/>
                    <a:pt x="150876" y="46021"/>
                    <a:pt x="151598" y="36095"/>
                  </a:cubicBezTo>
                  <a:cubicBezTo>
                    <a:pt x="151598" y="34290"/>
                    <a:pt x="151598" y="32485"/>
                    <a:pt x="151417" y="30681"/>
                  </a:cubicBezTo>
                  <a:cubicBezTo>
                    <a:pt x="151778" y="29959"/>
                    <a:pt x="151778" y="29237"/>
                    <a:pt x="151598" y="2851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2" name="Freeform 321">
              <a:extLst>
                <a:ext uri="{FF2B5EF4-FFF2-40B4-BE49-F238E27FC236}">
                  <a16:creationId xmlns:a16="http://schemas.microsoft.com/office/drawing/2014/main" id="{0692A001-95A9-7144-A1E5-5E5A5BCB5DA4}"/>
                </a:ext>
              </a:extLst>
            </p:cNvPr>
            <p:cNvSpPr/>
            <p:nvPr/>
          </p:nvSpPr>
          <p:spPr>
            <a:xfrm>
              <a:off x="4855062" y="996575"/>
              <a:ext cx="356253" cy="49269"/>
            </a:xfrm>
            <a:custGeom>
              <a:avLst/>
              <a:gdLst>
                <a:gd name="connsiteX0" fmla="*/ 287675 w 356253"/>
                <a:gd name="connsiteY0" fmla="*/ 19672 h 49269"/>
                <a:gd name="connsiteX1" fmla="*/ 183722 w 356253"/>
                <a:gd name="connsiteY1" fmla="*/ 34651 h 49269"/>
                <a:gd name="connsiteX2" fmla="*/ 104494 w 356253"/>
                <a:gd name="connsiteY2" fmla="*/ 37719 h 49269"/>
                <a:gd name="connsiteX3" fmla="*/ 0 w 356253"/>
                <a:gd name="connsiteY3" fmla="*/ 36636 h 49269"/>
                <a:gd name="connsiteX4" fmla="*/ 0 w 356253"/>
                <a:gd name="connsiteY4" fmla="*/ 36636 h 49269"/>
                <a:gd name="connsiteX5" fmla="*/ 722 w 356253"/>
                <a:gd name="connsiteY5" fmla="*/ 38621 h 49269"/>
                <a:gd name="connsiteX6" fmla="*/ 902 w 356253"/>
                <a:gd name="connsiteY6" fmla="*/ 38982 h 49269"/>
                <a:gd name="connsiteX7" fmla="*/ 1805 w 356253"/>
                <a:gd name="connsiteY7" fmla="*/ 40787 h 49269"/>
                <a:gd name="connsiteX8" fmla="*/ 1985 w 356253"/>
                <a:gd name="connsiteY8" fmla="*/ 40968 h 49269"/>
                <a:gd name="connsiteX9" fmla="*/ 2888 w 356253"/>
                <a:gd name="connsiteY9" fmla="*/ 42411 h 49269"/>
                <a:gd name="connsiteX10" fmla="*/ 3068 w 356253"/>
                <a:gd name="connsiteY10" fmla="*/ 42772 h 49269"/>
                <a:gd name="connsiteX11" fmla="*/ 4151 w 356253"/>
                <a:gd name="connsiteY11" fmla="*/ 44036 h 49269"/>
                <a:gd name="connsiteX12" fmla="*/ 4331 w 356253"/>
                <a:gd name="connsiteY12" fmla="*/ 44216 h 49269"/>
                <a:gd name="connsiteX13" fmla="*/ 5414 w 356253"/>
                <a:gd name="connsiteY13" fmla="*/ 45299 h 49269"/>
                <a:gd name="connsiteX14" fmla="*/ 5595 w 356253"/>
                <a:gd name="connsiteY14" fmla="*/ 45479 h 49269"/>
                <a:gd name="connsiteX15" fmla="*/ 6858 w 356253"/>
                <a:gd name="connsiteY15" fmla="*/ 46382 h 49269"/>
                <a:gd name="connsiteX16" fmla="*/ 7219 w 356253"/>
                <a:gd name="connsiteY16" fmla="*/ 46562 h 49269"/>
                <a:gd name="connsiteX17" fmla="*/ 8482 w 356253"/>
                <a:gd name="connsiteY17" fmla="*/ 47284 h 49269"/>
                <a:gd name="connsiteX18" fmla="*/ 8663 w 356253"/>
                <a:gd name="connsiteY18" fmla="*/ 47284 h 49269"/>
                <a:gd name="connsiteX19" fmla="*/ 10287 w 356253"/>
                <a:gd name="connsiteY19" fmla="*/ 48006 h 49269"/>
                <a:gd name="connsiteX20" fmla="*/ 10648 w 356253"/>
                <a:gd name="connsiteY20" fmla="*/ 48186 h 49269"/>
                <a:gd name="connsiteX21" fmla="*/ 12272 w 356253"/>
                <a:gd name="connsiteY21" fmla="*/ 48728 h 49269"/>
                <a:gd name="connsiteX22" fmla="*/ 12453 w 356253"/>
                <a:gd name="connsiteY22" fmla="*/ 48728 h 49269"/>
                <a:gd name="connsiteX23" fmla="*/ 14257 w 356253"/>
                <a:gd name="connsiteY23" fmla="*/ 49089 h 49269"/>
                <a:gd name="connsiteX24" fmla="*/ 14618 w 356253"/>
                <a:gd name="connsiteY24" fmla="*/ 49089 h 49269"/>
                <a:gd name="connsiteX25" fmla="*/ 16603 w 356253"/>
                <a:gd name="connsiteY25" fmla="*/ 49269 h 49269"/>
                <a:gd name="connsiteX26" fmla="*/ 16965 w 356253"/>
                <a:gd name="connsiteY26" fmla="*/ 49269 h 49269"/>
                <a:gd name="connsiteX27" fmla="*/ 18950 w 356253"/>
                <a:gd name="connsiteY27" fmla="*/ 49269 h 49269"/>
                <a:gd name="connsiteX28" fmla="*/ 19311 w 356253"/>
                <a:gd name="connsiteY28" fmla="*/ 49269 h 49269"/>
                <a:gd name="connsiteX29" fmla="*/ 21657 w 356253"/>
                <a:gd name="connsiteY29" fmla="*/ 49269 h 49269"/>
                <a:gd name="connsiteX30" fmla="*/ 22198 w 356253"/>
                <a:gd name="connsiteY30" fmla="*/ 49269 h 49269"/>
                <a:gd name="connsiteX31" fmla="*/ 24364 w 356253"/>
                <a:gd name="connsiteY31" fmla="*/ 49089 h 49269"/>
                <a:gd name="connsiteX32" fmla="*/ 24725 w 356253"/>
                <a:gd name="connsiteY32" fmla="*/ 49089 h 49269"/>
                <a:gd name="connsiteX33" fmla="*/ 27432 w 356253"/>
                <a:gd name="connsiteY33" fmla="*/ 48728 h 49269"/>
                <a:gd name="connsiteX34" fmla="*/ 28154 w 356253"/>
                <a:gd name="connsiteY34" fmla="*/ 48728 h 49269"/>
                <a:gd name="connsiteX35" fmla="*/ 31041 w 356253"/>
                <a:gd name="connsiteY35" fmla="*/ 48367 h 49269"/>
                <a:gd name="connsiteX36" fmla="*/ 268364 w 356253"/>
                <a:gd name="connsiteY36" fmla="*/ 45660 h 49269"/>
                <a:gd name="connsiteX37" fmla="*/ 343080 w 356253"/>
                <a:gd name="connsiteY37" fmla="*/ 43133 h 49269"/>
                <a:gd name="connsiteX38" fmla="*/ 355714 w 356253"/>
                <a:gd name="connsiteY38" fmla="*/ 9565 h 49269"/>
                <a:gd name="connsiteX39" fmla="*/ 355353 w 356253"/>
                <a:gd name="connsiteY39" fmla="*/ 7038 h 49269"/>
                <a:gd name="connsiteX40" fmla="*/ 355172 w 356253"/>
                <a:gd name="connsiteY40" fmla="*/ 6497 h 49269"/>
                <a:gd name="connsiteX41" fmla="*/ 354631 w 356253"/>
                <a:gd name="connsiteY41" fmla="*/ 4512 h 49269"/>
                <a:gd name="connsiteX42" fmla="*/ 354450 w 356253"/>
                <a:gd name="connsiteY42" fmla="*/ 4151 h 49269"/>
                <a:gd name="connsiteX43" fmla="*/ 353728 w 356253"/>
                <a:gd name="connsiteY43" fmla="*/ 2166 h 49269"/>
                <a:gd name="connsiteX44" fmla="*/ 353728 w 356253"/>
                <a:gd name="connsiteY44" fmla="*/ 1985 h 49269"/>
                <a:gd name="connsiteX45" fmla="*/ 352646 w 356253"/>
                <a:gd name="connsiteY45" fmla="*/ 0 h 49269"/>
                <a:gd name="connsiteX46" fmla="*/ 287675 w 356253"/>
                <a:gd name="connsiteY46" fmla="*/ 19672 h 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6253" h="49269">
                  <a:moveTo>
                    <a:pt x="287675" y="19672"/>
                  </a:moveTo>
                  <a:cubicBezTo>
                    <a:pt x="253566" y="27432"/>
                    <a:pt x="218554" y="31944"/>
                    <a:pt x="183722" y="34651"/>
                  </a:cubicBezTo>
                  <a:cubicBezTo>
                    <a:pt x="157373" y="36636"/>
                    <a:pt x="131024" y="36456"/>
                    <a:pt x="104494" y="37719"/>
                  </a:cubicBezTo>
                  <a:cubicBezTo>
                    <a:pt x="69843" y="39524"/>
                    <a:pt x="34290" y="41509"/>
                    <a:pt x="0" y="36636"/>
                  </a:cubicBezTo>
                  <a:cubicBezTo>
                    <a:pt x="0" y="36636"/>
                    <a:pt x="0" y="36636"/>
                    <a:pt x="0" y="36636"/>
                  </a:cubicBezTo>
                  <a:cubicBezTo>
                    <a:pt x="180" y="37358"/>
                    <a:pt x="541" y="37899"/>
                    <a:pt x="722" y="38621"/>
                  </a:cubicBezTo>
                  <a:cubicBezTo>
                    <a:pt x="722" y="38802"/>
                    <a:pt x="902" y="38802"/>
                    <a:pt x="902" y="38982"/>
                  </a:cubicBezTo>
                  <a:cubicBezTo>
                    <a:pt x="1263" y="39524"/>
                    <a:pt x="1444" y="40246"/>
                    <a:pt x="1805" y="40787"/>
                  </a:cubicBezTo>
                  <a:cubicBezTo>
                    <a:pt x="1805" y="40787"/>
                    <a:pt x="1805" y="40968"/>
                    <a:pt x="1985" y="40968"/>
                  </a:cubicBezTo>
                  <a:cubicBezTo>
                    <a:pt x="2346" y="41509"/>
                    <a:pt x="2527" y="41870"/>
                    <a:pt x="2888" y="42411"/>
                  </a:cubicBezTo>
                  <a:cubicBezTo>
                    <a:pt x="2888" y="42592"/>
                    <a:pt x="3068" y="42592"/>
                    <a:pt x="3068" y="42772"/>
                  </a:cubicBezTo>
                  <a:cubicBezTo>
                    <a:pt x="3429" y="43314"/>
                    <a:pt x="3790" y="43675"/>
                    <a:pt x="4151" y="44036"/>
                  </a:cubicBezTo>
                  <a:cubicBezTo>
                    <a:pt x="4151" y="44036"/>
                    <a:pt x="4331" y="44216"/>
                    <a:pt x="4331" y="44216"/>
                  </a:cubicBezTo>
                  <a:cubicBezTo>
                    <a:pt x="4692" y="44577"/>
                    <a:pt x="5053" y="44938"/>
                    <a:pt x="5414" y="45299"/>
                  </a:cubicBezTo>
                  <a:cubicBezTo>
                    <a:pt x="5414" y="45299"/>
                    <a:pt x="5595" y="45479"/>
                    <a:pt x="5595" y="45479"/>
                  </a:cubicBezTo>
                  <a:cubicBezTo>
                    <a:pt x="5955" y="45840"/>
                    <a:pt x="6497" y="46201"/>
                    <a:pt x="6858" y="46382"/>
                  </a:cubicBezTo>
                  <a:cubicBezTo>
                    <a:pt x="7039" y="46382"/>
                    <a:pt x="7039" y="46562"/>
                    <a:pt x="7219" y="46562"/>
                  </a:cubicBezTo>
                  <a:cubicBezTo>
                    <a:pt x="7580" y="46923"/>
                    <a:pt x="8121" y="47104"/>
                    <a:pt x="8482" y="47284"/>
                  </a:cubicBezTo>
                  <a:cubicBezTo>
                    <a:pt x="8482" y="47284"/>
                    <a:pt x="8482" y="47284"/>
                    <a:pt x="8663" y="47284"/>
                  </a:cubicBezTo>
                  <a:cubicBezTo>
                    <a:pt x="9204" y="47465"/>
                    <a:pt x="9746" y="47645"/>
                    <a:pt x="10287" y="48006"/>
                  </a:cubicBezTo>
                  <a:cubicBezTo>
                    <a:pt x="10467" y="48006"/>
                    <a:pt x="10467" y="48006"/>
                    <a:pt x="10648" y="48186"/>
                  </a:cubicBezTo>
                  <a:cubicBezTo>
                    <a:pt x="11189" y="48367"/>
                    <a:pt x="11731" y="48547"/>
                    <a:pt x="12272" y="48728"/>
                  </a:cubicBezTo>
                  <a:cubicBezTo>
                    <a:pt x="12272" y="48728"/>
                    <a:pt x="12272" y="48728"/>
                    <a:pt x="12453" y="48728"/>
                  </a:cubicBezTo>
                  <a:cubicBezTo>
                    <a:pt x="12994" y="48908"/>
                    <a:pt x="13536" y="48908"/>
                    <a:pt x="14257" y="49089"/>
                  </a:cubicBezTo>
                  <a:cubicBezTo>
                    <a:pt x="14438" y="49089"/>
                    <a:pt x="14618" y="49089"/>
                    <a:pt x="14618" y="49089"/>
                  </a:cubicBezTo>
                  <a:cubicBezTo>
                    <a:pt x="15160" y="49089"/>
                    <a:pt x="15882" y="49269"/>
                    <a:pt x="16603" y="49269"/>
                  </a:cubicBezTo>
                  <a:cubicBezTo>
                    <a:pt x="16784" y="49269"/>
                    <a:pt x="16784" y="49269"/>
                    <a:pt x="16965" y="49269"/>
                  </a:cubicBezTo>
                  <a:cubicBezTo>
                    <a:pt x="17506" y="49269"/>
                    <a:pt x="18228" y="49269"/>
                    <a:pt x="18950" y="49269"/>
                  </a:cubicBezTo>
                  <a:cubicBezTo>
                    <a:pt x="19130" y="49269"/>
                    <a:pt x="19311" y="49269"/>
                    <a:pt x="19311" y="49269"/>
                  </a:cubicBezTo>
                  <a:cubicBezTo>
                    <a:pt x="20033" y="49269"/>
                    <a:pt x="20754" y="49269"/>
                    <a:pt x="21657" y="49269"/>
                  </a:cubicBezTo>
                  <a:cubicBezTo>
                    <a:pt x="21837" y="49269"/>
                    <a:pt x="22018" y="49269"/>
                    <a:pt x="22198" y="49269"/>
                  </a:cubicBezTo>
                  <a:cubicBezTo>
                    <a:pt x="22920" y="49269"/>
                    <a:pt x="23642" y="49089"/>
                    <a:pt x="24364" y="49089"/>
                  </a:cubicBezTo>
                  <a:cubicBezTo>
                    <a:pt x="24544" y="49089"/>
                    <a:pt x="24544" y="49089"/>
                    <a:pt x="24725" y="49089"/>
                  </a:cubicBezTo>
                  <a:cubicBezTo>
                    <a:pt x="25627" y="49089"/>
                    <a:pt x="26530" y="48908"/>
                    <a:pt x="27432" y="48728"/>
                  </a:cubicBezTo>
                  <a:cubicBezTo>
                    <a:pt x="27612" y="48728"/>
                    <a:pt x="27793" y="48728"/>
                    <a:pt x="28154" y="48728"/>
                  </a:cubicBezTo>
                  <a:cubicBezTo>
                    <a:pt x="29056" y="48547"/>
                    <a:pt x="29959" y="48547"/>
                    <a:pt x="31041" y="48367"/>
                  </a:cubicBezTo>
                  <a:cubicBezTo>
                    <a:pt x="46923" y="45840"/>
                    <a:pt x="205198" y="46201"/>
                    <a:pt x="268364" y="45660"/>
                  </a:cubicBezTo>
                  <a:cubicBezTo>
                    <a:pt x="289660" y="45479"/>
                    <a:pt x="321965" y="47104"/>
                    <a:pt x="343080" y="43133"/>
                  </a:cubicBezTo>
                  <a:cubicBezTo>
                    <a:pt x="357157" y="40426"/>
                    <a:pt x="356977" y="24725"/>
                    <a:pt x="355714" y="9565"/>
                  </a:cubicBezTo>
                  <a:cubicBezTo>
                    <a:pt x="355714" y="8663"/>
                    <a:pt x="355533" y="7760"/>
                    <a:pt x="355353" y="7038"/>
                  </a:cubicBezTo>
                  <a:cubicBezTo>
                    <a:pt x="355353" y="6858"/>
                    <a:pt x="355353" y="6678"/>
                    <a:pt x="355172" y="6497"/>
                  </a:cubicBezTo>
                  <a:cubicBezTo>
                    <a:pt x="354992" y="5775"/>
                    <a:pt x="354811" y="5234"/>
                    <a:pt x="354631" y="4512"/>
                  </a:cubicBezTo>
                  <a:cubicBezTo>
                    <a:pt x="354631" y="4331"/>
                    <a:pt x="354631" y="4331"/>
                    <a:pt x="354450" y="4151"/>
                  </a:cubicBezTo>
                  <a:cubicBezTo>
                    <a:pt x="354270" y="3429"/>
                    <a:pt x="354089" y="2888"/>
                    <a:pt x="353728" y="2166"/>
                  </a:cubicBezTo>
                  <a:cubicBezTo>
                    <a:pt x="353728" y="2166"/>
                    <a:pt x="353728" y="1985"/>
                    <a:pt x="353728" y="1985"/>
                  </a:cubicBezTo>
                  <a:cubicBezTo>
                    <a:pt x="353367" y="1263"/>
                    <a:pt x="353006" y="541"/>
                    <a:pt x="352646" y="0"/>
                  </a:cubicBezTo>
                  <a:cubicBezTo>
                    <a:pt x="331350" y="7760"/>
                    <a:pt x="309873" y="14618"/>
                    <a:pt x="287675" y="1967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3" name="Freeform 322">
              <a:extLst>
                <a:ext uri="{FF2B5EF4-FFF2-40B4-BE49-F238E27FC236}">
                  <a16:creationId xmlns:a16="http://schemas.microsoft.com/office/drawing/2014/main" id="{A3EFDFBD-4B5C-4F43-9B1D-EE946AAF458D}"/>
                </a:ext>
              </a:extLst>
            </p:cNvPr>
            <p:cNvSpPr/>
            <p:nvPr/>
          </p:nvSpPr>
          <p:spPr>
            <a:xfrm>
              <a:off x="5137323" y="1026534"/>
              <a:ext cx="167299" cy="102409"/>
            </a:xfrm>
            <a:custGeom>
              <a:avLst/>
              <a:gdLst>
                <a:gd name="connsiteX0" fmla="*/ 14438 w 167299"/>
                <a:gd name="connsiteY0" fmla="*/ 65512 h 102409"/>
                <a:gd name="connsiteX1" fmla="*/ 0 w 167299"/>
                <a:gd name="connsiteY1" fmla="*/ 69121 h 102409"/>
                <a:gd name="connsiteX2" fmla="*/ 8663 w 167299"/>
                <a:gd name="connsiteY2" fmla="*/ 77784 h 102409"/>
                <a:gd name="connsiteX3" fmla="*/ 9385 w 167299"/>
                <a:gd name="connsiteY3" fmla="*/ 78506 h 102409"/>
                <a:gd name="connsiteX4" fmla="*/ 10828 w 167299"/>
                <a:gd name="connsiteY4" fmla="*/ 80130 h 102409"/>
                <a:gd name="connsiteX5" fmla="*/ 11911 w 167299"/>
                <a:gd name="connsiteY5" fmla="*/ 81394 h 102409"/>
                <a:gd name="connsiteX6" fmla="*/ 13174 w 167299"/>
                <a:gd name="connsiteY6" fmla="*/ 82837 h 102409"/>
                <a:gd name="connsiteX7" fmla="*/ 14618 w 167299"/>
                <a:gd name="connsiteY7" fmla="*/ 84642 h 102409"/>
                <a:gd name="connsiteX8" fmla="*/ 15521 w 167299"/>
                <a:gd name="connsiteY8" fmla="*/ 85906 h 102409"/>
                <a:gd name="connsiteX9" fmla="*/ 17867 w 167299"/>
                <a:gd name="connsiteY9" fmla="*/ 89154 h 102409"/>
                <a:gd name="connsiteX10" fmla="*/ 47104 w 167299"/>
                <a:gd name="connsiteY10" fmla="*/ 95832 h 102409"/>
                <a:gd name="connsiteX11" fmla="*/ 60459 w 167299"/>
                <a:gd name="connsiteY11" fmla="*/ 87169 h 102409"/>
                <a:gd name="connsiteX12" fmla="*/ 151056 w 167299"/>
                <a:gd name="connsiteY12" fmla="*/ 21296 h 102409"/>
                <a:gd name="connsiteX13" fmla="*/ 167299 w 167299"/>
                <a:gd name="connsiteY13" fmla="*/ 181 h 102409"/>
                <a:gd name="connsiteX14" fmla="*/ 164772 w 167299"/>
                <a:gd name="connsiteY14" fmla="*/ 0 h 102409"/>
                <a:gd name="connsiteX15" fmla="*/ 163690 w 167299"/>
                <a:gd name="connsiteY15" fmla="*/ 0 h 102409"/>
                <a:gd name="connsiteX16" fmla="*/ 162246 w 167299"/>
                <a:gd name="connsiteY16" fmla="*/ 0 h 102409"/>
                <a:gd name="connsiteX17" fmla="*/ 160982 w 167299"/>
                <a:gd name="connsiteY17" fmla="*/ 0 h 102409"/>
                <a:gd name="connsiteX18" fmla="*/ 159900 w 167299"/>
                <a:gd name="connsiteY18" fmla="*/ 0 h 102409"/>
                <a:gd name="connsiteX19" fmla="*/ 158275 w 167299"/>
                <a:gd name="connsiteY19" fmla="*/ 181 h 102409"/>
                <a:gd name="connsiteX20" fmla="*/ 157553 w 167299"/>
                <a:gd name="connsiteY20" fmla="*/ 181 h 102409"/>
                <a:gd name="connsiteX21" fmla="*/ 155749 w 167299"/>
                <a:gd name="connsiteY21" fmla="*/ 541 h 102409"/>
                <a:gd name="connsiteX22" fmla="*/ 155207 w 167299"/>
                <a:gd name="connsiteY22" fmla="*/ 722 h 102409"/>
                <a:gd name="connsiteX23" fmla="*/ 153403 w 167299"/>
                <a:gd name="connsiteY23" fmla="*/ 1083 h 102409"/>
                <a:gd name="connsiteX24" fmla="*/ 153042 w 167299"/>
                <a:gd name="connsiteY24" fmla="*/ 1083 h 102409"/>
                <a:gd name="connsiteX25" fmla="*/ 151056 w 167299"/>
                <a:gd name="connsiteY25" fmla="*/ 1624 h 102409"/>
                <a:gd name="connsiteX26" fmla="*/ 150876 w 167299"/>
                <a:gd name="connsiteY26" fmla="*/ 1624 h 102409"/>
                <a:gd name="connsiteX27" fmla="*/ 148710 w 167299"/>
                <a:gd name="connsiteY27" fmla="*/ 2166 h 102409"/>
                <a:gd name="connsiteX28" fmla="*/ 148710 w 167299"/>
                <a:gd name="connsiteY28" fmla="*/ 2166 h 102409"/>
                <a:gd name="connsiteX29" fmla="*/ 87891 w 167299"/>
                <a:gd name="connsiteY29" fmla="*/ 38260 h 102409"/>
                <a:gd name="connsiteX30" fmla="*/ 14438 w 167299"/>
                <a:gd name="connsiteY30" fmla="*/ 65512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7299" h="102409">
                  <a:moveTo>
                    <a:pt x="14438" y="65512"/>
                  </a:moveTo>
                  <a:cubicBezTo>
                    <a:pt x="9565" y="66775"/>
                    <a:pt x="4873" y="68039"/>
                    <a:pt x="0" y="69121"/>
                  </a:cubicBezTo>
                  <a:cubicBezTo>
                    <a:pt x="2888" y="71829"/>
                    <a:pt x="5775" y="74716"/>
                    <a:pt x="8663" y="77784"/>
                  </a:cubicBezTo>
                  <a:cubicBezTo>
                    <a:pt x="8843" y="77965"/>
                    <a:pt x="9024" y="78326"/>
                    <a:pt x="9385" y="78506"/>
                  </a:cubicBezTo>
                  <a:cubicBezTo>
                    <a:pt x="9926" y="79047"/>
                    <a:pt x="10287" y="79589"/>
                    <a:pt x="10828" y="80130"/>
                  </a:cubicBezTo>
                  <a:cubicBezTo>
                    <a:pt x="11189" y="80491"/>
                    <a:pt x="11550" y="81033"/>
                    <a:pt x="11911" y="81394"/>
                  </a:cubicBezTo>
                  <a:cubicBezTo>
                    <a:pt x="12272" y="81935"/>
                    <a:pt x="12633" y="82296"/>
                    <a:pt x="13174" y="82837"/>
                  </a:cubicBezTo>
                  <a:cubicBezTo>
                    <a:pt x="13716" y="83379"/>
                    <a:pt x="14077" y="84101"/>
                    <a:pt x="14618" y="84642"/>
                  </a:cubicBezTo>
                  <a:cubicBezTo>
                    <a:pt x="14979" y="85003"/>
                    <a:pt x="15160" y="85364"/>
                    <a:pt x="15521" y="85906"/>
                  </a:cubicBezTo>
                  <a:cubicBezTo>
                    <a:pt x="16243" y="86988"/>
                    <a:pt x="17145" y="88071"/>
                    <a:pt x="17867" y="89154"/>
                  </a:cubicBezTo>
                  <a:cubicBezTo>
                    <a:pt x="29598" y="105397"/>
                    <a:pt x="29598" y="105577"/>
                    <a:pt x="47104" y="95832"/>
                  </a:cubicBezTo>
                  <a:cubicBezTo>
                    <a:pt x="51796" y="93305"/>
                    <a:pt x="56127" y="90237"/>
                    <a:pt x="60459" y="87169"/>
                  </a:cubicBezTo>
                  <a:cubicBezTo>
                    <a:pt x="91139" y="65873"/>
                    <a:pt x="119293" y="41329"/>
                    <a:pt x="151056" y="21296"/>
                  </a:cubicBezTo>
                  <a:cubicBezTo>
                    <a:pt x="158095" y="16784"/>
                    <a:pt x="165314" y="10648"/>
                    <a:pt x="167299" y="181"/>
                  </a:cubicBezTo>
                  <a:cubicBezTo>
                    <a:pt x="166397" y="181"/>
                    <a:pt x="165675" y="0"/>
                    <a:pt x="164772" y="0"/>
                  </a:cubicBezTo>
                  <a:cubicBezTo>
                    <a:pt x="164411" y="0"/>
                    <a:pt x="164050" y="0"/>
                    <a:pt x="163690" y="0"/>
                  </a:cubicBezTo>
                  <a:cubicBezTo>
                    <a:pt x="163148" y="0"/>
                    <a:pt x="162787" y="0"/>
                    <a:pt x="162246" y="0"/>
                  </a:cubicBezTo>
                  <a:cubicBezTo>
                    <a:pt x="161704" y="0"/>
                    <a:pt x="161343" y="0"/>
                    <a:pt x="160982" y="0"/>
                  </a:cubicBezTo>
                  <a:cubicBezTo>
                    <a:pt x="160622" y="0"/>
                    <a:pt x="160261" y="0"/>
                    <a:pt x="159900" y="0"/>
                  </a:cubicBezTo>
                  <a:cubicBezTo>
                    <a:pt x="159358" y="0"/>
                    <a:pt x="158817" y="181"/>
                    <a:pt x="158275" y="181"/>
                  </a:cubicBezTo>
                  <a:cubicBezTo>
                    <a:pt x="158095" y="181"/>
                    <a:pt x="157734" y="181"/>
                    <a:pt x="157553" y="181"/>
                  </a:cubicBezTo>
                  <a:cubicBezTo>
                    <a:pt x="157012" y="181"/>
                    <a:pt x="156471" y="361"/>
                    <a:pt x="155749" y="541"/>
                  </a:cubicBezTo>
                  <a:cubicBezTo>
                    <a:pt x="155568" y="541"/>
                    <a:pt x="155388" y="541"/>
                    <a:pt x="155207" y="722"/>
                  </a:cubicBezTo>
                  <a:cubicBezTo>
                    <a:pt x="154485" y="902"/>
                    <a:pt x="153944" y="902"/>
                    <a:pt x="153403" y="1083"/>
                  </a:cubicBezTo>
                  <a:cubicBezTo>
                    <a:pt x="153222" y="1083"/>
                    <a:pt x="153222" y="1083"/>
                    <a:pt x="153042" y="1083"/>
                  </a:cubicBezTo>
                  <a:cubicBezTo>
                    <a:pt x="152320" y="1263"/>
                    <a:pt x="151598" y="1444"/>
                    <a:pt x="151056" y="1624"/>
                  </a:cubicBezTo>
                  <a:cubicBezTo>
                    <a:pt x="151056" y="1624"/>
                    <a:pt x="150876" y="1624"/>
                    <a:pt x="150876" y="1624"/>
                  </a:cubicBezTo>
                  <a:cubicBezTo>
                    <a:pt x="150154" y="1805"/>
                    <a:pt x="149432" y="1985"/>
                    <a:pt x="148710" y="2166"/>
                  </a:cubicBezTo>
                  <a:cubicBezTo>
                    <a:pt x="148710" y="2166"/>
                    <a:pt x="148710" y="2166"/>
                    <a:pt x="148710" y="2166"/>
                  </a:cubicBezTo>
                  <a:cubicBezTo>
                    <a:pt x="128858" y="14618"/>
                    <a:pt x="109006" y="27793"/>
                    <a:pt x="87891" y="38260"/>
                  </a:cubicBezTo>
                  <a:cubicBezTo>
                    <a:pt x="64429" y="50172"/>
                    <a:pt x="39704" y="58834"/>
                    <a:pt x="14438" y="6551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4" name="Freeform 323">
              <a:extLst>
                <a:ext uri="{FF2B5EF4-FFF2-40B4-BE49-F238E27FC236}">
                  <a16:creationId xmlns:a16="http://schemas.microsoft.com/office/drawing/2014/main" id="{F76004EA-39CF-794A-9EF0-00E04239D57B}"/>
                </a:ext>
              </a:extLst>
            </p:cNvPr>
            <p:cNvSpPr/>
            <p:nvPr/>
          </p:nvSpPr>
          <p:spPr>
            <a:xfrm>
              <a:off x="4747139" y="1087534"/>
              <a:ext cx="248873" cy="51602"/>
            </a:xfrm>
            <a:custGeom>
              <a:avLst/>
              <a:gdLst>
                <a:gd name="connsiteX0" fmla="*/ 0 w 248873"/>
                <a:gd name="connsiteY0" fmla="*/ 0 h 51602"/>
                <a:gd name="connsiteX1" fmla="*/ 180 w 248873"/>
                <a:gd name="connsiteY1" fmla="*/ 181 h 51602"/>
                <a:gd name="connsiteX2" fmla="*/ 3068 w 248873"/>
                <a:gd name="connsiteY2" fmla="*/ 2527 h 51602"/>
                <a:gd name="connsiteX3" fmla="*/ 4692 w 248873"/>
                <a:gd name="connsiteY3" fmla="*/ 3790 h 51602"/>
                <a:gd name="connsiteX4" fmla="*/ 6678 w 248873"/>
                <a:gd name="connsiteY4" fmla="*/ 5414 h 51602"/>
                <a:gd name="connsiteX5" fmla="*/ 8302 w 248873"/>
                <a:gd name="connsiteY5" fmla="*/ 6678 h 51602"/>
                <a:gd name="connsiteX6" fmla="*/ 11370 w 248873"/>
                <a:gd name="connsiteY6" fmla="*/ 9024 h 51602"/>
                <a:gd name="connsiteX7" fmla="*/ 12814 w 248873"/>
                <a:gd name="connsiteY7" fmla="*/ 10107 h 51602"/>
                <a:gd name="connsiteX8" fmla="*/ 14979 w 248873"/>
                <a:gd name="connsiteY8" fmla="*/ 11731 h 51602"/>
                <a:gd name="connsiteX9" fmla="*/ 16423 w 248873"/>
                <a:gd name="connsiteY9" fmla="*/ 12814 h 51602"/>
                <a:gd name="connsiteX10" fmla="*/ 19491 w 248873"/>
                <a:gd name="connsiteY10" fmla="*/ 15160 h 51602"/>
                <a:gd name="connsiteX11" fmla="*/ 20935 w 248873"/>
                <a:gd name="connsiteY11" fmla="*/ 16243 h 51602"/>
                <a:gd name="connsiteX12" fmla="*/ 23101 w 248873"/>
                <a:gd name="connsiteY12" fmla="*/ 17867 h 51602"/>
                <a:gd name="connsiteX13" fmla="*/ 24544 w 248873"/>
                <a:gd name="connsiteY13" fmla="*/ 18950 h 51602"/>
                <a:gd name="connsiteX14" fmla="*/ 27613 w 248873"/>
                <a:gd name="connsiteY14" fmla="*/ 21296 h 51602"/>
                <a:gd name="connsiteX15" fmla="*/ 28876 w 248873"/>
                <a:gd name="connsiteY15" fmla="*/ 22198 h 51602"/>
                <a:gd name="connsiteX16" fmla="*/ 31042 w 248873"/>
                <a:gd name="connsiteY16" fmla="*/ 23823 h 51602"/>
                <a:gd name="connsiteX17" fmla="*/ 32305 w 248873"/>
                <a:gd name="connsiteY17" fmla="*/ 24905 h 51602"/>
                <a:gd name="connsiteX18" fmla="*/ 35012 w 248873"/>
                <a:gd name="connsiteY18" fmla="*/ 26891 h 51602"/>
                <a:gd name="connsiteX19" fmla="*/ 36095 w 248873"/>
                <a:gd name="connsiteY19" fmla="*/ 27613 h 51602"/>
                <a:gd name="connsiteX20" fmla="*/ 38621 w 248873"/>
                <a:gd name="connsiteY20" fmla="*/ 29417 h 51602"/>
                <a:gd name="connsiteX21" fmla="*/ 39704 w 248873"/>
                <a:gd name="connsiteY21" fmla="*/ 30139 h 51602"/>
                <a:gd name="connsiteX22" fmla="*/ 42231 w 248873"/>
                <a:gd name="connsiteY22" fmla="*/ 31944 h 51602"/>
                <a:gd name="connsiteX23" fmla="*/ 42772 w 248873"/>
                <a:gd name="connsiteY23" fmla="*/ 32305 h 51602"/>
                <a:gd name="connsiteX24" fmla="*/ 45660 w 248873"/>
                <a:gd name="connsiteY24" fmla="*/ 34290 h 51602"/>
                <a:gd name="connsiteX25" fmla="*/ 46562 w 248873"/>
                <a:gd name="connsiteY25" fmla="*/ 35012 h 51602"/>
                <a:gd name="connsiteX26" fmla="*/ 48728 w 248873"/>
                <a:gd name="connsiteY26" fmla="*/ 36636 h 51602"/>
                <a:gd name="connsiteX27" fmla="*/ 49269 w 248873"/>
                <a:gd name="connsiteY27" fmla="*/ 36997 h 51602"/>
                <a:gd name="connsiteX28" fmla="*/ 51977 w 248873"/>
                <a:gd name="connsiteY28" fmla="*/ 38802 h 51602"/>
                <a:gd name="connsiteX29" fmla="*/ 52698 w 248873"/>
                <a:gd name="connsiteY29" fmla="*/ 39343 h 51602"/>
                <a:gd name="connsiteX30" fmla="*/ 54684 w 248873"/>
                <a:gd name="connsiteY30" fmla="*/ 40787 h 51602"/>
                <a:gd name="connsiteX31" fmla="*/ 55225 w 248873"/>
                <a:gd name="connsiteY31" fmla="*/ 41148 h 51602"/>
                <a:gd name="connsiteX32" fmla="*/ 57571 w 248873"/>
                <a:gd name="connsiteY32" fmla="*/ 42772 h 51602"/>
                <a:gd name="connsiteX33" fmla="*/ 58113 w 248873"/>
                <a:gd name="connsiteY33" fmla="*/ 43133 h 51602"/>
                <a:gd name="connsiteX34" fmla="*/ 59917 w 248873"/>
                <a:gd name="connsiteY34" fmla="*/ 44216 h 51602"/>
                <a:gd name="connsiteX35" fmla="*/ 60459 w 248873"/>
                <a:gd name="connsiteY35" fmla="*/ 44577 h 51602"/>
                <a:gd name="connsiteX36" fmla="*/ 62263 w 248873"/>
                <a:gd name="connsiteY36" fmla="*/ 45840 h 51602"/>
                <a:gd name="connsiteX37" fmla="*/ 62625 w 248873"/>
                <a:gd name="connsiteY37" fmla="*/ 46021 h 51602"/>
                <a:gd name="connsiteX38" fmla="*/ 64068 w 248873"/>
                <a:gd name="connsiteY38" fmla="*/ 46923 h 51602"/>
                <a:gd name="connsiteX39" fmla="*/ 64429 w 248873"/>
                <a:gd name="connsiteY39" fmla="*/ 47104 h 51602"/>
                <a:gd name="connsiteX40" fmla="*/ 65873 w 248873"/>
                <a:gd name="connsiteY40" fmla="*/ 47826 h 51602"/>
                <a:gd name="connsiteX41" fmla="*/ 66053 w 248873"/>
                <a:gd name="connsiteY41" fmla="*/ 47826 h 51602"/>
                <a:gd name="connsiteX42" fmla="*/ 66956 w 248873"/>
                <a:gd name="connsiteY42" fmla="*/ 48367 h 51602"/>
                <a:gd name="connsiteX43" fmla="*/ 67136 w 248873"/>
                <a:gd name="connsiteY43" fmla="*/ 48547 h 51602"/>
                <a:gd name="connsiteX44" fmla="*/ 68039 w 248873"/>
                <a:gd name="connsiteY44" fmla="*/ 48908 h 51602"/>
                <a:gd name="connsiteX45" fmla="*/ 229563 w 248873"/>
                <a:gd name="connsiteY45" fmla="*/ 49450 h 51602"/>
                <a:gd name="connsiteX46" fmla="*/ 242557 w 248873"/>
                <a:gd name="connsiteY46" fmla="*/ 38080 h 51602"/>
                <a:gd name="connsiteX47" fmla="*/ 244361 w 248873"/>
                <a:gd name="connsiteY47" fmla="*/ 34110 h 51602"/>
                <a:gd name="connsiteX48" fmla="*/ 245083 w 248873"/>
                <a:gd name="connsiteY48" fmla="*/ 32666 h 51602"/>
                <a:gd name="connsiteX49" fmla="*/ 246166 w 248873"/>
                <a:gd name="connsiteY49" fmla="*/ 30500 h 51602"/>
                <a:gd name="connsiteX50" fmla="*/ 248873 w 248873"/>
                <a:gd name="connsiteY50" fmla="*/ 25808 h 51602"/>
                <a:gd name="connsiteX51" fmla="*/ 122542 w 248873"/>
                <a:gd name="connsiteY51" fmla="*/ 18228 h 51602"/>
                <a:gd name="connsiteX52" fmla="*/ 0 w 248873"/>
                <a:gd name="connsiteY52" fmla="*/ 0 h 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8873" h="51602">
                  <a:moveTo>
                    <a:pt x="0" y="0"/>
                  </a:moveTo>
                  <a:cubicBezTo>
                    <a:pt x="0" y="0"/>
                    <a:pt x="180" y="181"/>
                    <a:pt x="180" y="181"/>
                  </a:cubicBezTo>
                  <a:cubicBezTo>
                    <a:pt x="1083" y="902"/>
                    <a:pt x="2166" y="1805"/>
                    <a:pt x="3068" y="2527"/>
                  </a:cubicBezTo>
                  <a:cubicBezTo>
                    <a:pt x="3609" y="2888"/>
                    <a:pt x="4151" y="3429"/>
                    <a:pt x="4692" y="3790"/>
                  </a:cubicBezTo>
                  <a:cubicBezTo>
                    <a:pt x="5414" y="4331"/>
                    <a:pt x="5956" y="4873"/>
                    <a:pt x="6678" y="5414"/>
                  </a:cubicBezTo>
                  <a:cubicBezTo>
                    <a:pt x="7219" y="5775"/>
                    <a:pt x="7760" y="6136"/>
                    <a:pt x="8302" y="6678"/>
                  </a:cubicBezTo>
                  <a:cubicBezTo>
                    <a:pt x="9385" y="7399"/>
                    <a:pt x="10468" y="8302"/>
                    <a:pt x="11370" y="9024"/>
                  </a:cubicBezTo>
                  <a:cubicBezTo>
                    <a:pt x="11911" y="9385"/>
                    <a:pt x="12272" y="9746"/>
                    <a:pt x="12814" y="10107"/>
                  </a:cubicBezTo>
                  <a:cubicBezTo>
                    <a:pt x="13536" y="10648"/>
                    <a:pt x="14257" y="11189"/>
                    <a:pt x="14979" y="11731"/>
                  </a:cubicBezTo>
                  <a:cubicBezTo>
                    <a:pt x="15521" y="12092"/>
                    <a:pt x="16062" y="12453"/>
                    <a:pt x="16423" y="12814"/>
                  </a:cubicBezTo>
                  <a:cubicBezTo>
                    <a:pt x="17506" y="13536"/>
                    <a:pt x="18589" y="14438"/>
                    <a:pt x="19491" y="15160"/>
                  </a:cubicBezTo>
                  <a:cubicBezTo>
                    <a:pt x="20033" y="15521"/>
                    <a:pt x="20394" y="15882"/>
                    <a:pt x="20935" y="16243"/>
                  </a:cubicBezTo>
                  <a:cubicBezTo>
                    <a:pt x="21657" y="16784"/>
                    <a:pt x="22379" y="17326"/>
                    <a:pt x="23101" y="17867"/>
                  </a:cubicBezTo>
                  <a:cubicBezTo>
                    <a:pt x="23642" y="18228"/>
                    <a:pt x="24003" y="18589"/>
                    <a:pt x="24544" y="18950"/>
                  </a:cubicBezTo>
                  <a:cubicBezTo>
                    <a:pt x="25627" y="19672"/>
                    <a:pt x="26710" y="20574"/>
                    <a:pt x="27613" y="21296"/>
                  </a:cubicBezTo>
                  <a:cubicBezTo>
                    <a:pt x="27973" y="21657"/>
                    <a:pt x="28515" y="21837"/>
                    <a:pt x="28876" y="22198"/>
                  </a:cubicBezTo>
                  <a:cubicBezTo>
                    <a:pt x="29598" y="22740"/>
                    <a:pt x="30320" y="23281"/>
                    <a:pt x="31042" y="23823"/>
                  </a:cubicBezTo>
                  <a:cubicBezTo>
                    <a:pt x="31402" y="24184"/>
                    <a:pt x="31944" y="24544"/>
                    <a:pt x="32305" y="24905"/>
                  </a:cubicBezTo>
                  <a:cubicBezTo>
                    <a:pt x="33207" y="25627"/>
                    <a:pt x="34110" y="26169"/>
                    <a:pt x="35012" y="26891"/>
                  </a:cubicBezTo>
                  <a:cubicBezTo>
                    <a:pt x="35373" y="27252"/>
                    <a:pt x="35734" y="27432"/>
                    <a:pt x="36095" y="27613"/>
                  </a:cubicBezTo>
                  <a:cubicBezTo>
                    <a:pt x="36997" y="28154"/>
                    <a:pt x="37719" y="28876"/>
                    <a:pt x="38621" y="29417"/>
                  </a:cubicBezTo>
                  <a:cubicBezTo>
                    <a:pt x="38982" y="29778"/>
                    <a:pt x="39343" y="29959"/>
                    <a:pt x="39704" y="30139"/>
                  </a:cubicBezTo>
                  <a:cubicBezTo>
                    <a:pt x="40607" y="30681"/>
                    <a:pt x="41329" y="31402"/>
                    <a:pt x="42231" y="31944"/>
                  </a:cubicBezTo>
                  <a:cubicBezTo>
                    <a:pt x="42411" y="32124"/>
                    <a:pt x="42592" y="32305"/>
                    <a:pt x="42772" y="32305"/>
                  </a:cubicBezTo>
                  <a:cubicBezTo>
                    <a:pt x="43675" y="33027"/>
                    <a:pt x="44758" y="33749"/>
                    <a:pt x="45660" y="34290"/>
                  </a:cubicBezTo>
                  <a:cubicBezTo>
                    <a:pt x="46021" y="34471"/>
                    <a:pt x="46201" y="34651"/>
                    <a:pt x="46562" y="35012"/>
                  </a:cubicBezTo>
                  <a:cubicBezTo>
                    <a:pt x="47284" y="35553"/>
                    <a:pt x="48006" y="36095"/>
                    <a:pt x="48728" y="36636"/>
                  </a:cubicBezTo>
                  <a:cubicBezTo>
                    <a:pt x="48908" y="36817"/>
                    <a:pt x="49089" y="36997"/>
                    <a:pt x="49269" y="36997"/>
                  </a:cubicBezTo>
                  <a:cubicBezTo>
                    <a:pt x="50172" y="37539"/>
                    <a:pt x="51074" y="38260"/>
                    <a:pt x="51977" y="38802"/>
                  </a:cubicBezTo>
                  <a:cubicBezTo>
                    <a:pt x="52157" y="38982"/>
                    <a:pt x="52518" y="39163"/>
                    <a:pt x="52698" y="39343"/>
                  </a:cubicBezTo>
                  <a:cubicBezTo>
                    <a:pt x="53420" y="39885"/>
                    <a:pt x="54142" y="40246"/>
                    <a:pt x="54684" y="40787"/>
                  </a:cubicBezTo>
                  <a:cubicBezTo>
                    <a:pt x="54864" y="40968"/>
                    <a:pt x="55044" y="40968"/>
                    <a:pt x="55225" y="41148"/>
                  </a:cubicBezTo>
                  <a:cubicBezTo>
                    <a:pt x="55947" y="41689"/>
                    <a:pt x="56849" y="42231"/>
                    <a:pt x="57571" y="42772"/>
                  </a:cubicBezTo>
                  <a:cubicBezTo>
                    <a:pt x="57752" y="42953"/>
                    <a:pt x="57932" y="42953"/>
                    <a:pt x="58113" y="43133"/>
                  </a:cubicBezTo>
                  <a:cubicBezTo>
                    <a:pt x="58654" y="43494"/>
                    <a:pt x="59195" y="43855"/>
                    <a:pt x="59917" y="44216"/>
                  </a:cubicBezTo>
                  <a:cubicBezTo>
                    <a:pt x="60098" y="44397"/>
                    <a:pt x="60278" y="44397"/>
                    <a:pt x="60459" y="44577"/>
                  </a:cubicBezTo>
                  <a:cubicBezTo>
                    <a:pt x="61181" y="44938"/>
                    <a:pt x="61722" y="45479"/>
                    <a:pt x="62263" y="45840"/>
                  </a:cubicBezTo>
                  <a:cubicBezTo>
                    <a:pt x="62444" y="45840"/>
                    <a:pt x="62444" y="46021"/>
                    <a:pt x="62625" y="46021"/>
                  </a:cubicBezTo>
                  <a:cubicBezTo>
                    <a:pt x="63166" y="46382"/>
                    <a:pt x="63527" y="46562"/>
                    <a:pt x="64068" y="46923"/>
                  </a:cubicBezTo>
                  <a:cubicBezTo>
                    <a:pt x="64249" y="46923"/>
                    <a:pt x="64249" y="47104"/>
                    <a:pt x="64429" y="47104"/>
                  </a:cubicBezTo>
                  <a:cubicBezTo>
                    <a:pt x="64971" y="47465"/>
                    <a:pt x="65332" y="47645"/>
                    <a:pt x="65873" y="47826"/>
                  </a:cubicBezTo>
                  <a:cubicBezTo>
                    <a:pt x="65873" y="47826"/>
                    <a:pt x="66053" y="47826"/>
                    <a:pt x="66053" y="47826"/>
                  </a:cubicBezTo>
                  <a:cubicBezTo>
                    <a:pt x="66414" y="48006"/>
                    <a:pt x="66775" y="48186"/>
                    <a:pt x="66956" y="48367"/>
                  </a:cubicBezTo>
                  <a:cubicBezTo>
                    <a:pt x="66956" y="48367"/>
                    <a:pt x="67136" y="48367"/>
                    <a:pt x="67136" y="48547"/>
                  </a:cubicBezTo>
                  <a:cubicBezTo>
                    <a:pt x="67497" y="48728"/>
                    <a:pt x="67678" y="48908"/>
                    <a:pt x="68039" y="48908"/>
                  </a:cubicBezTo>
                  <a:cubicBezTo>
                    <a:pt x="132829" y="53601"/>
                    <a:pt x="173796" y="51074"/>
                    <a:pt x="229563" y="49450"/>
                  </a:cubicBezTo>
                  <a:cubicBezTo>
                    <a:pt x="235518" y="49269"/>
                    <a:pt x="240391" y="43133"/>
                    <a:pt x="242557" y="38080"/>
                  </a:cubicBezTo>
                  <a:cubicBezTo>
                    <a:pt x="243098" y="36636"/>
                    <a:pt x="243820" y="35373"/>
                    <a:pt x="244361" y="34110"/>
                  </a:cubicBezTo>
                  <a:cubicBezTo>
                    <a:pt x="244542" y="33568"/>
                    <a:pt x="244903" y="33027"/>
                    <a:pt x="245083" y="32666"/>
                  </a:cubicBezTo>
                  <a:cubicBezTo>
                    <a:pt x="245444" y="31944"/>
                    <a:pt x="245805" y="31222"/>
                    <a:pt x="246166" y="30500"/>
                  </a:cubicBezTo>
                  <a:cubicBezTo>
                    <a:pt x="247069" y="28876"/>
                    <a:pt x="247971" y="27432"/>
                    <a:pt x="248873" y="25808"/>
                  </a:cubicBezTo>
                  <a:cubicBezTo>
                    <a:pt x="206823" y="25086"/>
                    <a:pt x="164411" y="22198"/>
                    <a:pt x="122542" y="18228"/>
                  </a:cubicBezTo>
                  <a:cubicBezTo>
                    <a:pt x="81935" y="14257"/>
                    <a:pt x="40426" y="90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5" name="Freeform 324">
              <a:extLst>
                <a:ext uri="{FF2B5EF4-FFF2-40B4-BE49-F238E27FC236}">
                  <a16:creationId xmlns:a16="http://schemas.microsoft.com/office/drawing/2014/main" id="{8F06BCD1-0D76-FB4C-91A2-8AEEBA11A0F3}"/>
                </a:ext>
              </a:extLst>
            </p:cNvPr>
            <p:cNvSpPr/>
            <p:nvPr/>
          </p:nvSpPr>
          <p:spPr>
            <a:xfrm>
              <a:off x="4840444" y="845338"/>
              <a:ext cx="355988" cy="60670"/>
            </a:xfrm>
            <a:custGeom>
              <a:avLst/>
              <a:gdLst>
                <a:gd name="connsiteX0" fmla="*/ 84101 w 355988"/>
                <a:gd name="connsiteY0" fmla="*/ 60639 h 60670"/>
                <a:gd name="connsiteX1" fmla="*/ 331711 w 355988"/>
                <a:gd name="connsiteY1" fmla="*/ 57391 h 60670"/>
                <a:gd name="connsiteX2" fmla="*/ 350660 w 355988"/>
                <a:gd name="connsiteY2" fmla="*/ 50713 h 60670"/>
                <a:gd name="connsiteX3" fmla="*/ 353909 w 355988"/>
                <a:gd name="connsiteY3" fmla="*/ 9926 h 60670"/>
                <a:gd name="connsiteX4" fmla="*/ 353006 w 355988"/>
                <a:gd name="connsiteY4" fmla="*/ 7760 h 60670"/>
                <a:gd name="connsiteX5" fmla="*/ 352826 w 355988"/>
                <a:gd name="connsiteY5" fmla="*/ 7580 h 60670"/>
                <a:gd name="connsiteX6" fmla="*/ 351924 w 355988"/>
                <a:gd name="connsiteY6" fmla="*/ 5956 h 60670"/>
                <a:gd name="connsiteX7" fmla="*/ 351743 w 355988"/>
                <a:gd name="connsiteY7" fmla="*/ 5595 h 60670"/>
                <a:gd name="connsiteX8" fmla="*/ 350660 w 355988"/>
                <a:gd name="connsiteY8" fmla="*/ 4331 h 60670"/>
                <a:gd name="connsiteX9" fmla="*/ 350480 w 355988"/>
                <a:gd name="connsiteY9" fmla="*/ 4151 h 60670"/>
                <a:gd name="connsiteX10" fmla="*/ 349397 w 355988"/>
                <a:gd name="connsiteY10" fmla="*/ 3068 h 60670"/>
                <a:gd name="connsiteX11" fmla="*/ 349217 w 355988"/>
                <a:gd name="connsiteY11" fmla="*/ 2888 h 60670"/>
                <a:gd name="connsiteX12" fmla="*/ 347953 w 355988"/>
                <a:gd name="connsiteY12" fmla="*/ 1985 h 60670"/>
                <a:gd name="connsiteX13" fmla="*/ 347773 w 355988"/>
                <a:gd name="connsiteY13" fmla="*/ 1985 h 60670"/>
                <a:gd name="connsiteX14" fmla="*/ 346509 w 355988"/>
                <a:gd name="connsiteY14" fmla="*/ 1263 h 60670"/>
                <a:gd name="connsiteX15" fmla="*/ 346329 w 355988"/>
                <a:gd name="connsiteY15" fmla="*/ 1083 h 60670"/>
                <a:gd name="connsiteX16" fmla="*/ 345066 w 355988"/>
                <a:gd name="connsiteY16" fmla="*/ 722 h 60670"/>
                <a:gd name="connsiteX17" fmla="*/ 344705 w 355988"/>
                <a:gd name="connsiteY17" fmla="*/ 541 h 60670"/>
                <a:gd name="connsiteX18" fmla="*/ 343441 w 355988"/>
                <a:gd name="connsiteY18" fmla="*/ 180 h 60670"/>
                <a:gd name="connsiteX19" fmla="*/ 343080 w 355988"/>
                <a:gd name="connsiteY19" fmla="*/ 180 h 60670"/>
                <a:gd name="connsiteX20" fmla="*/ 341637 w 355988"/>
                <a:gd name="connsiteY20" fmla="*/ 0 h 60670"/>
                <a:gd name="connsiteX21" fmla="*/ 184624 w 355988"/>
                <a:gd name="connsiteY21" fmla="*/ 41509 h 60670"/>
                <a:gd name="connsiteX22" fmla="*/ 95470 w 355988"/>
                <a:gd name="connsiteY22" fmla="*/ 41148 h 60670"/>
                <a:gd name="connsiteX23" fmla="*/ 0 w 355988"/>
                <a:gd name="connsiteY23" fmla="*/ 22559 h 60670"/>
                <a:gd name="connsiteX24" fmla="*/ 180 w 355988"/>
                <a:gd name="connsiteY24" fmla="*/ 24905 h 60670"/>
                <a:gd name="connsiteX25" fmla="*/ 180 w 355988"/>
                <a:gd name="connsiteY25" fmla="*/ 25266 h 60670"/>
                <a:gd name="connsiteX26" fmla="*/ 541 w 355988"/>
                <a:gd name="connsiteY26" fmla="*/ 27432 h 60670"/>
                <a:gd name="connsiteX27" fmla="*/ 541 w 355988"/>
                <a:gd name="connsiteY27" fmla="*/ 27613 h 60670"/>
                <a:gd name="connsiteX28" fmla="*/ 1083 w 355988"/>
                <a:gd name="connsiteY28" fmla="*/ 29959 h 60670"/>
                <a:gd name="connsiteX29" fmla="*/ 1263 w 355988"/>
                <a:gd name="connsiteY29" fmla="*/ 30320 h 60670"/>
                <a:gd name="connsiteX30" fmla="*/ 1805 w 355988"/>
                <a:gd name="connsiteY30" fmla="*/ 32305 h 60670"/>
                <a:gd name="connsiteX31" fmla="*/ 1985 w 355988"/>
                <a:gd name="connsiteY31" fmla="*/ 32666 h 60670"/>
                <a:gd name="connsiteX32" fmla="*/ 2888 w 355988"/>
                <a:gd name="connsiteY32" fmla="*/ 34831 h 60670"/>
                <a:gd name="connsiteX33" fmla="*/ 3068 w 355988"/>
                <a:gd name="connsiteY33" fmla="*/ 35012 h 60670"/>
                <a:gd name="connsiteX34" fmla="*/ 3970 w 355988"/>
                <a:gd name="connsiteY34" fmla="*/ 36817 h 60670"/>
                <a:gd name="connsiteX35" fmla="*/ 4151 w 355988"/>
                <a:gd name="connsiteY35" fmla="*/ 37178 h 60670"/>
                <a:gd name="connsiteX36" fmla="*/ 6677 w 355988"/>
                <a:gd name="connsiteY36" fmla="*/ 40968 h 60670"/>
                <a:gd name="connsiteX37" fmla="*/ 7038 w 355988"/>
                <a:gd name="connsiteY37" fmla="*/ 41328 h 60670"/>
                <a:gd name="connsiteX38" fmla="*/ 8302 w 355988"/>
                <a:gd name="connsiteY38" fmla="*/ 42953 h 60670"/>
                <a:gd name="connsiteX39" fmla="*/ 8482 w 355988"/>
                <a:gd name="connsiteY39" fmla="*/ 43133 h 60670"/>
                <a:gd name="connsiteX40" fmla="*/ 10106 w 355988"/>
                <a:gd name="connsiteY40" fmla="*/ 44758 h 60670"/>
                <a:gd name="connsiteX41" fmla="*/ 10467 w 355988"/>
                <a:gd name="connsiteY41" fmla="*/ 45118 h 60670"/>
                <a:gd name="connsiteX42" fmla="*/ 11911 w 355988"/>
                <a:gd name="connsiteY42" fmla="*/ 46382 h 60670"/>
                <a:gd name="connsiteX43" fmla="*/ 12272 w 355988"/>
                <a:gd name="connsiteY43" fmla="*/ 46743 h 60670"/>
                <a:gd name="connsiteX44" fmla="*/ 14077 w 355988"/>
                <a:gd name="connsiteY44" fmla="*/ 48006 h 60670"/>
                <a:gd name="connsiteX45" fmla="*/ 14438 w 355988"/>
                <a:gd name="connsiteY45" fmla="*/ 48186 h 60670"/>
                <a:gd name="connsiteX46" fmla="*/ 16062 w 355988"/>
                <a:gd name="connsiteY46" fmla="*/ 49089 h 60670"/>
                <a:gd name="connsiteX47" fmla="*/ 16603 w 355988"/>
                <a:gd name="connsiteY47" fmla="*/ 49269 h 60670"/>
                <a:gd name="connsiteX48" fmla="*/ 18589 w 355988"/>
                <a:gd name="connsiteY48" fmla="*/ 50172 h 60670"/>
                <a:gd name="connsiteX49" fmla="*/ 18950 w 355988"/>
                <a:gd name="connsiteY49" fmla="*/ 50352 h 60670"/>
                <a:gd name="connsiteX50" fmla="*/ 20754 w 355988"/>
                <a:gd name="connsiteY50" fmla="*/ 50894 h 60670"/>
                <a:gd name="connsiteX51" fmla="*/ 21296 w 355988"/>
                <a:gd name="connsiteY51" fmla="*/ 51074 h 60670"/>
                <a:gd name="connsiteX52" fmla="*/ 23462 w 355988"/>
                <a:gd name="connsiteY52" fmla="*/ 51435 h 60670"/>
                <a:gd name="connsiteX53" fmla="*/ 84101 w 355988"/>
                <a:gd name="connsiteY53" fmla="*/ 60639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55988" h="60670">
                  <a:moveTo>
                    <a:pt x="84101" y="60639"/>
                  </a:moveTo>
                  <a:cubicBezTo>
                    <a:pt x="148891" y="59195"/>
                    <a:pt x="314024" y="57752"/>
                    <a:pt x="331711" y="57391"/>
                  </a:cubicBezTo>
                  <a:cubicBezTo>
                    <a:pt x="336944" y="57210"/>
                    <a:pt x="346329" y="53059"/>
                    <a:pt x="350660" y="50713"/>
                  </a:cubicBezTo>
                  <a:cubicBezTo>
                    <a:pt x="356977" y="47104"/>
                    <a:pt x="357157" y="19672"/>
                    <a:pt x="353909" y="9926"/>
                  </a:cubicBezTo>
                  <a:cubicBezTo>
                    <a:pt x="353728" y="9204"/>
                    <a:pt x="353367" y="8482"/>
                    <a:pt x="353006" y="7760"/>
                  </a:cubicBezTo>
                  <a:cubicBezTo>
                    <a:pt x="353006" y="7760"/>
                    <a:pt x="353006" y="7580"/>
                    <a:pt x="352826" y="7580"/>
                  </a:cubicBezTo>
                  <a:cubicBezTo>
                    <a:pt x="352465" y="7038"/>
                    <a:pt x="352285" y="6497"/>
                    <a:pt x="351924" y="5956"/>
                  </a:cubicBezTo>
                  <a:cubicBezTo>
                    <a:pt x="351924" y="5775"/>
                    <a:pt x="351743" y="5775"/>
                    <a:pt x="351743" y="5595"/>
                  </a:cubicBezTo>
                  <a:cubicBezTo>
                    <a:pt x="351382" y="5053"/>
                    <a:pt x="351021" y="4692"/>
                    <a:pt x="350660" y="4331"/>
                  </a:cubicBezTo>
                  <a:cubicBezTo>
                    <a:pt x="350660" y="4331"/>
                    <a:pt x="350480" y="4151"/>
                    <a:pt x="350480" y="4151"/>
                  </a:cubicBezTo>
                  <a:cubicBezTo>
                    <a:pt x="350119" y="3790"/>
                    <a:pt x="349758" y="3429"/>
                    <a:pt x="349397" y="3068"/>
                  </a:cubicBezTo>
                  <a:cubicBezTo>
                    <a:pt x="349397" y="3068"/>
                    <a:pt x="349217" y="3068"/>
                    <a:pt x="349217" y="2888"/>
                  </a:cubicBezTo>
                  <a:cubicBezTo>
                    <a:pt x="348856" y="2527"/>
                    <a:pt x="348495" y="2346"/>
                    <a:pt x="347953" y="1985"/>
                  </a:cubicBezTo>
                  <a:cubicBezTo>
                    <a:pt x="347953" y="1985"/>
                    <a:pt x="347953" y="1985"/>
                    <a:pt x="347773" y="1985"/>
                  </a:cubicBezTo>
                  <a:cubicBezTo>
                    <a:pt x="347412" y="1805"/>
                    <a:pt x="346870" y="1444"/>
                    <a:pt x="346509" y="1263"/>
                  </a:cubicBezTo>
                  <a:cubicBezTo>
                    <a:pt x="346509" y="1263"/>
                    <a:pt x="346329" y="1263"/>
                    <a:pt x="346329" y="1083"/>
                  </a:cubicBezTo>
                  <a:cubicBezTo>
                    <a:pt x="345968" y="902"/>
                    <a:pt x="345426" y="722"/>
                    <a:pt x="345066" y="722"/>
                  </a:cubicBezTo>
                  <a:cubicBezTo>
                    <a:pt x="344885" y="722"/>
                    <a:pt x="344885" y="722"/>
                    <a:pt x="344705" y="541"/>
                  </a:cubicBezTo>
                  <a:cubicBezTo>
                    <a:pt x="344344" y="361"/>
                    <a:pt x="343802" y="361"/>
                    <a:pt x="343441" y="180"/>
                  </a:cubicBezTo>
                  <a:cubicBezTo>
                    <a:pt x="343261" y="180"/>
                    <a:pt x="343261" y="180"/>
                    <a:pt x="343080" y="180"/>
                  </a:cubicBezTo>
                  <a:cubicBezTo>
                    <a:pt x="342719" y="180"/>
                    <a:pt x="342178" y="0"/>
                    <a:pt x="341637" y="0"/>
                  </a:cubicBezTo>
                  <a:cubicBezTo>
                    <a:pt x="292006" y="22740"/>
                    <a:pt x="239669" y="37719"/>
                    <a:pt x="184624" y="41509"/>
                  </a:cubicBezTo>
                  <a:cubicBezTo>
                    <a:pt x="155207" y="43494"/>
                    <a:pt x="124888" y="43494"/>
                    <a:pt x="95470" y="41148"/>
                  </a:cubicBezTo>
                  <a:cubicBezTo>
                    <a:pt x="63166" y="38621"/>
                    <a:pt x="30319" y="34110"/>
                    <a:pt x="0" y="22559"/>
                  </a:cubicBezTo>
                  <a:cubicBezTo>
                    <a:pt x="0" y="23281"/>
                    <a:pt x="180" y="24183"/>
                    <a:pt x="180" y="24905"/>
                  </a:cubicBezTo>
                  <a:cubicBezTo>
                    <a:pt x="180" y="25086"/>
                    <a:pt x="180" y="25266"/>
                    <a:pt x="180" y="25266"/>
                  </a:cubicBezTo>
                  <a:cubicBezTo>
                    <a:pt x="180" y="25988"/>
                    <a:pt x="361" y="26710"/>
                    <a:pt x="541" y="27432"/>
                  </a:cubicBezTo>
                  <a:cubicBezTo>
                    <a:pt x="541" y="27432"/>
                    <a:pt x="541" y="27613"/>
                    <a:pt x="541" y="27613"/>
                  </a:cubicBezTo>
                  <a:cubicBezTo>
                    <a:pt x="722" y="28334"/>
                    <a:pt x="902" y="29237"/>
                    <a:pt x="1083" y="29959"/>
                  </a:cubicBezTo>
                  <a:cubicBezTo>
                    <a:pt x="1083" y="30139"/>
                    <a:pt x="1083" y="30139"/>
                    <a:pt x="1263" y="30320"/>
                  </a:cubicBezTo>
                  <a:cubicBezTo>
                    <a:pt x="1444" y="31041"/>
                    <a:pt x="1624" y="31583"/>
                    <a:pt x="1805" y="32305"/>
                  </a:cubicBezTo>
                  <a:cubicBezTo>
                    <a:pt x="1805" y="32485"/>
                    <a:pt x="1805" y="32485"/>
                    <a:pt x="1985" y="32666"/>
                  </a:cubicBezTo>
                  <a:cubicBezTo>
                    <a:pt x="2166" y="33388"/>
                    <a:pt x="2526" y="34110"/>
                    <a:pt x="2888" y="34831"/>
                  </a:cubicBezTo>
                  <a:cubicBezTo>
                    <a:pt x="2888" y="34831"/>
                    <a:pt x="2888" y="35012"/>
                    <a:pt x="3068" y="35012"/>
                  </a:cubicBezTo>
                  <a:cubicBezTo>
                    <a:pt x="3429" y="35734"/>
                    <a:pt x="3609" y="36275"/>
                    <a:pt x="3970" y="36817"/>
                  </a:cubicBezTo>
                  <a:cubicBezTo>
                    <a:pt x="3970" y="36997"/>
                    <a:pt x="4151" y="37178"/>
                    <a:pt x="4151" y="37178"/>
                  </a:cubicBezTo>
                  <a:cubicBezTo>
                    <a:pt x="4873" y="38441"/>
                    <a:pt x="5775" y="39885"/>
                    <a:pt x="6677" y="40968"/>
                  </a:cubicBezTo>
                  <a:cubicBezTo>
                    <a:pt x="6858" y="41148"/>
                    <a:pt x="6858" y="41328"/>
                    <a:pt x="7038" y="41328"/>
                  </a:cubicBezTo>
                  <a:cubicBezTo>
                    <a:pt x="7399" y="41870"/>
                    <a:pt x="7941" y="42411"/>
                    <a:pt x="8302" y="42953"/>
                  </a:cubicBezTo>
                  <a:cubicBezTo>
                    <a:pt x="8302" y="42953"/>
                    <a:pt x="8482" y="43133"/>
                    <a:pt x="8482" y="43133"/>
                  </a:cubicBezTo>
                  <a:cubicBezTo>
                    <a:pt x="9024" y="43675"/>
                    <a:pt x="9565" y="44216"/>
                    <a:pt x="10106" y="44758"/>
                  </a:cubicBezTo>
                  <a:cubicBezTo>
                    <a:pt x="10287" y="44938"/>
                    <a:pt x="10287" y="44938"/>
                    <a:pt x="10467" y="45118"/>
                  </a:cubicBezTo>
                  <a:cubicBezTo>
                    <a:pt x="11009" y="45479"/>
                    <a:pt x="11370" y="45840"/>
                    <a:pt x="11911" y="46382"/>
                  </a:cubicBezTo>
                  <a:cubicBezTo>
                    <a:pt x="12092" y="46562"/>
                    <a:pt x="12092" y="46562"/>
                    <a:pt x="12272" y="46743"/>
                  </a:cubicBezTo>
                  <a:cubicBezTo>
                    <a:pt x="12814" y="47104"/>
                    <a:pt x="13355" y="47645"/>
                    <a:pt x="14077" y="48006"/>
                  </a:cubicBezTo>
                  <a:cubicBezTo>
                    <a:pt x="14257" y="48006"/>
                    <a:pt x="14438" y="48186"/>
                    <a:pt x="14438" y="48186"/>
                  </a:cubicBezTo>
                  <a:cubicBezTo>
                    <a:pt x="14979" y="48547"/>
                    <a:pt x="15521" y="48728"/>
                    <a:pt x="16062" y="49089"/>
                  </a:cubicBezTo>
                  <a:cubicBezTo>
                    <a:pt x="16243" y="49089"/>
                    <a:pt x="16423" y="49269"/>
                    <a:pt x="16603" y="49269"/>
                  </a:cubicBezTo>
                  <a:cubicBezTo>
                    <a:pt x="17325" y="49630"/>
                    <a:pt x="17867" y="49811"/>
                    <a:pt x="18589" y="50172"/>
                  </a:cubicBezTo>
                  <a:cubicBezTo>
                    <a:pt x="18769" y="50172"/>
                    <a:pt x="18769" y="50172"/>
                    <a:pt x="18950" y="50352"/>
                  </a:cubicBezTo>
                  <a:cubicBezTo>
                    <a:pt x="19491" y="50533"/>
                    <a:pt x="20213" y="50713"/>
                    <a:pt x="20754" y="50894"/>
                  </a:cubicBezTo>
                  <a:cubicBezTo>
                    <a:pt x="20935" y="50894"/>
                    <a:pt x="21115" y="51074"/>
                    <a:pt x="21296" y="51074"/>
                  </a:cubicBezTo>
                  <a:cubicBezTo>
                    <a:pt x="22018" y="51255"/>
                    <a:pt x="22740" y="51435"/>
                    <a:pt x="23462" y="51435"/>
                  </a:cubicBezTo>
                  <a:cubicBezTo>
                    <a:pt x="43855" y="54503"/>
                    <a:pt x="63527" y="61181"/>
                    <a:pt x="84101" y="6063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6" name="Freeform 325">
              <a:extLst>
                <a:ext uri="{FF2B5EF4-FFF2-40B4-BE49-F238E27FC236}">
                  <a16:creationId xmlns:a16="http://schemas.microsoft.com/office/drawing/2014/main" id="{2D44102D-408E-0744-9CC5-31DC858F24B4}"/>
                </a:ext>
              </a:extLst>
            </p:cNvPr>
            <p:cNvSpPr/>
            <p:nvPr/>
          </p:nvSpPr>
          <p:spPr>
            <a:xfrm>
              <a:off x="4902888" y="769720"/>
              <a:ext cx="321495" cy="66698"/>
            </a:xfrm>
            <a:custGeom>
              <a:avLst/>
              <a:gdLst>
                <a:gd name="connsiteX0" fmla="*/ 321063 w 321495"/>
                <a:gd name="connsiteY0" fmla="*/ 0 h 66698"/>
                <a:gd name="connsiteX1" fmla="*/ 151237 w 321495"/>
                <a:gd name="connsiteY1" fmla="*/ 54684 h 66698"/>
                <a:gd name="connsiteX2" fmla="*/ 59556 w 321495"/>
                <a:gd name="connsiteY2" fmla="*/ 54864 h 66698"/>
                <a:gd name="connsiteX3" fmla="*/ 0 w 321495"/>
                <a:gd name="connsiteY3" fmla="*/ 52518 h 66698"/>
                <a:gd name="connsiteX4" fmla="*/ 0 w 321495"/>
                <a:gd name="connsiteY4" fmla="*/ 52518 h 66698"/>
                <a:gd name="connsiteX5" fmla="*/ 26349 w 321495"/>
                <a:gd name="connsiteY5" fmla="*/ 61722 h 66698"/>
                <a:gd name="connsiteX6" fmla="*/ 266018 w 321495"/>
                <a:gd name="connsiteY6" fmla="*/ 60278 h 66698"/>
                <a:gd name="connsiteX7" fmla="*/ 291826 w 321495"/>
                <a:gd name="connsiteY7" fmla="*/ 57752 h 66698"/>
                <a:gd name="connsiteX8" fmla="*/ 296157 w 321495"/>
                <a:gd name="connsiteY8" fmla="*/ 55766 h 66698"/>
                <a:gd name="connsiteX9" fmla="*/ 297601 w 321495"/>
                <a:gd name="connsiteY9" fmla="*/ 55044 h 66698"/>
                <a:gd name="connsiteX10" fmla="*/ 300128 w 321495"/>
                <a:gd name="connsiteY10" fmla="*/ 53601 h 66698"/>
                <a:gd name="connsiteX11" fmla="*/ 301752 w 321495"/>
                <a:gd name="connsiteY11" fmla="*/ 52518 h 66698"/>
                <a:gd name="connsiteX12" fmla="*/ 303737 w 321495"/>
                <a:gd name="connsiteY12" fmla="*/ 51074 h 66698"/>
                <a:gd name="connsiteX13" fmla="*/ 305361 w 321495"/>
                <a:gd name="connsiteY13" fmla="*/ 49811 h 66698"/>
                <a:gd name="connsiteX14" fmla="*/ 306986 w 321495"/>
                <a:gd name="connsiteY14" fmla="*/ 48367 h 66698"/>
                <a:gd name="connsiteX15" fmla="*/ 308610 w 321495"/>
                <a:gd name="connsiteY15" fmla="*/ 46743 h 66698"/>
                <a:gd name="connsiteX16" fmla="*/ 309873 w 321495"/>
                <a:gd name="connsiteY16" fmla="*/ 45299 h 66698"/>
                <a:gd name="connsiteX17" fmla="*/ 311317 w 321495"/>
                <a:gd name="connsiteY17" fmla="*/ 43494 h 66698"/>
                <a:gd name="connsiteX18" fmla="*/ 312400 w 321495"/>
                <a:gd name="connsiteY18" fmla="*/ 42050 h 66698"/>
                <a:gd name="connsiteX19" fmla="*/ 313844 w 321495"/>
                <a:gd name="connsiteY19" fmla="*/ 40065 h 66698"/>
                <a:gd name="connsiteX20" fmla="*/ 314566 w 321495"/>
                <a:gd name="connsiteY20" fmla="*/ 38802 h 66698"/>
                <a:gd name="connsiteX21" fmla="*/ 315829 w 321495"/>
                <a:gd name="connsiteY21" fmla="*/ 36456 h 66698"/>
                <a:gd name="connsiteX22" fmla="*/ 316370 w 321495"/>
                <a:gd name="connsiteY22" fmla="*/ 35373 h 66698"/>
                <a:gd name="connsiteX23" fmla="*/ 317634 w 321495"/>
                <a:gd name="connsiteY23" fmla="*/ 32485 h 66698"/>
                <a:gd name="connsiteX24" fmla="*/ 317814 w 321495"/>
                <a:gd name="connsiteY24" fmla="*/ 31763 h 66698"/>
                <a:gd name="connsiteX25" fmla="*/ 321063 w 321495"/>
                <a:gd name="connsiteY25" fmla="*/ 0 h 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495" h="66698">
                  <a:moveTo>
                    <a:pt x="321063" y="0"/>
                  </a:moveTo>
                  <a:cubicBezTo>
                    <a:pt x="269989" y="31583"/>
                    <a:pt x="210432" y="47645"/>
                    <a:pt x="151237" y="54684"/>
                  </a:cubicBezTo>
                  <a:cubicBezTo>
                    <a:pt x="120556" y="58293"/>
                    <a:pt x="90237" y="57391"/>
                    <a:pt x="59556" y="54864"/>
                  </a:cubicBezTo>
                  <a:cubicBezTo>
                    <a:pt x="39704" y="53240"/>
                    <a:pt x="19852" y="53240"/>
                    <a:pt x="0" y="52518"/>
                  </a:cubicBezTo>
                  <a:cubicBezTo>
                    <a:pt x="0" y="52518"/>
                    <a:pt x="0" y="52518"/>
                    <a:pt x="0" y="52518"/>
                  </a:cubicBezTo>
                  <a:cubicBezTo>
                    <a:pt x="7580" y="62624"/>
                    <a:pt x="17325" y="59556"/>
                    <a:pt x="26349" y="61722"/>
                  </a:cubicBezTo>
                  <a:cubicBezTo>
                    <a:pt x="64790" y="70926"/>
                    <a:pt x="192385" y="65512"/>
                    <a:pt x="266018" y="60278"/>
                  </a:cubicBezTo>
                  <a:cubicBezTo>
                    <a:pt x="274681" y="59737"/>
                    <a:pt x="283705" y="61000"/>
                    <a:pt x="291826" y="57752"/>
                  </a:cubicBezTo>
                  <a:cubicBezTo>
                    <a:pt x="293270" y="57210"/>
                    <a:pt x="294713" y="56488"/>
                    <a:pt x="296157" y="55766"/>
                  </a:cubicBezTo>
                  <a:cubicBezTo>
                    <a:pt x="296699" y="55586"/>
                    <a:pt x="297060" y="55225"/>
                    <a:pt x="297601" y="55044"/>
                  </a:cubicBezTo>
                  <a:cubicBezTo>
                    <a:pt x="298504" y="54503"/>
                    <a:pt x="299406" y="54142"/>
                    <a:pt x="300128" y="53601"/>
                  </a:cubicBezTo>
                  <a:cubicBezTo>
                    <a:pt x="300669" y="53240"/>
                    <a:pt x="301211" y="52879"/>
                    <a:pt x="301752" y="52518"/>
                  </a:cubicBezTo>
                  <a:cubicBezTo>
                    <a:pt x="302474" y="51976"/>
                    <a:pt x="303196" y="51615"/>
                    <a:pt x="303737" y="51074"/>
                  </a:cubicBezTo>
                  <a:cubicBezTo>
                    <a:pt x="304279" y="50713"/>
                    <a:pt x="304820" y="50172"/>
                    <a:pt x="305361" y="49811"/>
                  </a:cubicBezTo>
                  <a:cubicBezTo>
                    <a:pt x="305903" y="49269"/>
                    <a:pt x="306444" y="48908"/>
                    <a:pt x="306986" y="48367"/>
                  </a:cubicBezTo>
                  <a:cubicBezTo>
                    <a:pt x="307527" y="47826"/>
                    <a:pt x="308069" y="47284"/>
                    <a:pt x="308610" y="46743"/>
                  </a:cubicBezTo>
                  <a:cubicBezTo>
                    <a:pt x="309151" y="46201"/>
                    <a:pt x="309512" y="45840"/>
                    <a:pt x="309873" y="45299"/>
                  </a:cubicBezTo>
                  <a:cubicBezTo>
                    <a:pt x="310415" y="44757"/>
                    <a:pt x="310956" y="44036"/>
                    <a:pt x="311317" y="43494"/>
                  </a:cubicBezTo>
                  <a:cubicBezTo>
                    <a:pt x="311678" y="42953"/>
                    <a:pt x="312039" y="42592"/>
                    <a:pt x="312400" y="42050"/>
                  </a:cubicBezTo>
                  <a:cubicBezTo>
                    <a:pt x="312941" y="41328"/>
                    <a:pt x="313302" y="40607"/>
                    <a:pt x="313844" y="40065"/>
                  </a:cubicBezTo>
                  <a:cubicBezTo>
                    <a:pt x="314205" y="39704"/>
                    <a:pt x="314385" y="39163"/>
                    <a:pt x="314566" y="38802"/>
                  </a:cubicBezTo>
                  <a:cubicBezTo>
                    <a:pt x="315107" y="38080"/>
                    <a:pt x="315468" y="37178"/>
                    <a:pt x="315829" y="36456"/>
                  </a:cubicBezTo>
                  <a:cubicBezTo>
                    <a:pt x="316009" y="36095"/>
                    <a:pt x="316190" y="35734"/>
                    <a:pt x="316370" y="35373"/>
                  </a:cubicBezTo>
                  <a:cubicBezTo>
                    <a:pt x="316731" y="34470"/>
                    <a:pt x="317273" y="33568"/>
                    <a:pt x="317634" y="32485"/>
                  </a:cubicBezTo>
                  <a:cubicBezTo>
                    <a:pt x="317634" y="32305"/>
                    <a:pt x="317814" y="32124"/>
                    <a:pt x="317814" y="31763"/>
                  </a:cubicBezTo>
                  <a:cubicBezTo>
                    <a:pt x="321243" y="22920"/>
                    <a:pt x="322146" y="12092"/>
                    <a:pt x="3210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7" name="Freeform 326">
              <a:extLst>
                <a:ext uri="{FF2B5EF4-FFF2-40B4-BE49-F238E27FC236}">
                  <a16:creationId xmlns:a16="http://schemas.microsoft.com/office/drawing/2014/main" id="{8DEF4F9D-24F2-5D42-A4D0-FA6D18322353}"/>
                </a:ext>
              </a:extLst>
            </p:cNvPr>
            <p:cNvSpPr/>
            <p:nvPr/>
          </p:nvSpPr>
          <p:spPr>
            <a:xfrm>
              <a:off x="4730174" y="1015834"/>
              <a:ext cx="111532" cy="30449"/>
            </a:xfrm>
            <a:custGeom>
              <a:avLst/>
              <a:gdLst>
                <a:gd name="connsiteX0" fmla="*/ 111533 w 111532"/>
                <a:gd name="connsiteY0" fmla="*/ 28747 h 30449"/>
                <a:gd name="connsiteX1" fmla="*/ 95290 w 111532"/>
                <a:gd name="connsiteY1" fmla="*/ 2217 h 30449"/>
                <a:gd name="connsiteX2" fmla="*/ 0 w 111532"/>
                <a:gd name="connsiteY2" fmla="*/ 29649 h 30449"/>
                <a:gd name="connsiteX3" fmla="*/ 111533 w 111532"/>
                <a:gd name="connsiteY3" fmla="*/ 28747 h 30449"/>
              </a:gdLst>
              <a:ahLst/>
              <a:cxnLst>
                <a:cxn ang="0">
                  <a:pos x="connsiteX0" y="connsiteY0"/>
                </a:cxn>
                <a:cxn ang="0">
                  <a:pos x="connsiteX1" y="connsiteY1"/>
                </a:cxn>
                <a:cxn ang="0">
                  <a:pos x="connsiteX2" y="connsiteY2"/>
                </a:cxn>
                <a:cxn ang="0">
                  <a:pos x="connsiteX3" y="connsiteY3"/>
                </a:cxn>
              </a:cxnLst>
              <a:rect l="l" t="t" r="r" b="b"/>
              <a:pathLst>
                <a:path w="111532" h="30449">
                  <a:moveTo>
                    <a:pt x="111533" y="28747"/>
                  </a:moveTo>
                  <a:cubicBezTo>
                    <a:pt x="108826" y="14670"/>
                    <a:pt x="111894" y="4925"/>
                    <a:pt x="95290" y="2217"/>
                  </a:cubicBezTo>
                  <a:cubicBezTo>
                    <a:pt x="41509" y="-6806"/>
                    <a:pt x="25627" y="13587"/>
                    <a:pt x="0" y="29649"/>
                  </a:cubicBezTo>
                  <a:cubicBezTo>
                    <a:pt x="32485" y="32898"/>
                    <a:pt x="77423" y="24957"/>
                    <a:pt x="111533" y="2874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8" name="Freeform 327">
              <a:extLst>
                <a:ext uri="{FF2B5EF4-FFF2-40B4-BE49-F238E27FC236}">
                  <a16:creationId xmlns:a16="http://schemas.microsoft.com/office/drawing/2014/main" id="{1D5322F5-1639-5942-BFE8-17EE76B1C88D}"/>
                </a:ext>
              </a:extLst>
            </p:cNvPr>
            <p:cNvSpPr/>
            <p:nvPr/>
          </p:nvSpPr>
          <p:spPr>
            <a:xfrm>
              <a:off x="4288769" y="1020994"/>
              <a:ext cx="180259" cy="143331"/>
            </a:xfrm>
            <a:custGeom>
              <a:avLst/>
              <a:gdLst>
                <a:gd name="connsiteX0" fmla="*/ 123952 w 180259"/>
                <a:gd name="connsiteY0" fmla="*/ 1389 h 143331"/>
                <a:gd name="connsiteX1" fmla="*/ 108251 w 180259"/>
                <a:gd name="connsiteY1" fmla="*/ 15827 h 143331"/>
                <a:gd name="connsiteX2" fmla="*/ 78834 w 180259"/>
                <a:gd name="connsiteY2" fmla="*/ 53365 h 143331"/>
                <a:gd name="connsiteX3" fmla="*/ 12780 w 180259"/>
                <a:gd name="connsiteY3" fmla="*/ 87114 h 143331"/>
                <a:gd name="connsiteX4" fmla="*/ 328 w 180259"/>
                <a:gd name="connsiteY4" fmla="*/ 104800 h 143331"/>
                <a:gd name="connsiteX5" fmla="*/ 63493 w 180259"/>
                <a:gd name="connsiteY5" fmla="*/ 137646 h 143331"/>
                <a:gd name="connsiteX6" fmla="*/ 180260 w 180259"/>
                <a:gd name="connsiteY6" fmla="*/ 7344 h 143331"/>
                <a:gd name="connsiteX7" fmla="*/ 123952 w 180259"/>
                <a:gd name="connsiteY7" fmla="*/ 1389 h 14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9" h="143331">
                  <a:moveTo>
                    <a:pt x="123952" y="1389"/>
                  </a:moveTo>
                  <a:cubicBezTo>
                    <a:pt x="114567" y="2832"/>
                    <a:pt x="108792" y="6261"/>
                    <a:pt x="108251" y="15827"/>
                  </a:cubicBezTo>
                  <a:cubicBezTo>
                    <a:pt x="107168" y="35498"/>
                    <a:pt x="93632" y="44161"/>
                    <a:pt x="78834" y="53365"/>
                  </a:cubicBezTo>
                  <a:cubicBezTo>
                    <a:pt x="57718" y="66540"/>
                    <a:pt x="34618" y="75563"/>
                    <a:pt x="12780" y="87114"/>
                  </a:cubicBezTo>
                  <a:cubicBezTo>
                    <a:pt x="5742" y="90904"/>
                    <a:pt x="-1658" y="94152"/>
                    <a:pt x="328" y="104800"/>
                  </a:cubicBezTo>
                  <a:cubicBezTo>
                    <a:pt x="6103" y="136744"/>
                    <a:pt x="34978" y="152626"/>
                    <a:pt x="63493" y="137646"/>
                  </a:cubicBezTo>
                  <a:cubicBezTo>
                    <a:pt x="117636" y="109131"/>
                    <a:pt x="160047" y="69608"/>
                    <a:pt x="180260" y="7344"/>
                  </a:cubicBezTo>
                  <a:cubicBezTo>
                    <a:pt x="160949" y="-55"/>
                    <a:pt x="142902" y="-1499"/>
                    <a:pt x="123952" y="138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9" name="Freeform 328">
              <a:extLst>
                <a:ext uri="{FF2B5EF4-FFF2-40B4-BE49-F238E27FC236}">
                  <a16:creationId xmlns:a16="http://schemas.microsoft.com/office/drawing/2014/main" id="{EA7AEF3D-2926-D449-BB99-88B3ACDE692A}"/>
                </a:ext>
              </a:extLst>
            </p:cNvPr>
            <p:cNvSpPr/>
            <p:nvPr/>
          </p:nvSpPr>
          <p:spPr>
            <a:xfrm>
              <a:off x="4348602" y="717239"/>
              <a:ext cx="352121" cy="314400"/>
            </a:xfrm>
            <a:custGeom>
              <a:avLst/>
              <a:gdLst>
                <a:gd name="connsiteX0" fmla="*/ 67367 w 352121"/>
                <a:gd name="connsiteY0" fmla="*/ 291247 h 314400"/>
                <a:gd name="connsiteX1" fmla="*/ 87219 w 352121"/>
                <a:gd name="connsiteY1" fmla="*/ 257679 h 314400"/>
                <a:gd name="connsiteX2" fmla="*/ 72781 w 352121"/>
                <a:gd name="connsiteY2" fmla="*/ 215087 h 314400"/>
                <a:gd name="connsiteX3" fmla="*/ 63397 w 352121"/>
                <a:gd name="connsiteY3" fmla="*/ 169066 h 314400"/>
                <a:gd name="connsiteX4" fmla="*/ 108154 w 352121"/>
                <a:gd name="connsiteY4" fmla="*/ 100486 h 314400"/>
                <a:gd name="connsiteX5" fmla="*/ 117539 w 352121"/>
                <a:gd name="connsiteY5" fmla="*/ 99042 h 314400"/>
                <a:gd name="connsiteX6" fmla="*/ 119163 w 352121"/>
                <a:gd name="connsiteY6" fmla="*/ 110773 h 314400"/>
                <a:gd name="connsiteX7" fmla="*/ 101296 w 352121"/>
                <a:gd name="connsiteY7" fmla="*/ 130264 h 314400"/>
                <a:gd name="connsiteX8" fmla="*/ 89205 w 352121"/>
                <a:gd name="connsiteY8" fmla="*/ 219238 h 314400"/>
                <a:gd name="connsiteX9" fmla="*/ 100935 w 352121"/>
                <a:gd name="connsiteY9" fmla="*/ 275004 h 314400"/>
                <a:gd name="connsiteX10" fmla="*/ 110861 w 352121"/>
                <a:gd name="connsiteY10" fmla="*/ 290164 h 314400"/>
                <a:gd name="connsiteX11" fmla="*/ 142986 w 352121"/>
                <a:gd name="connsiteY11" fmla="*/ 277892 h 314400"/>
                <a:gd name="connsiteX12" fmla="*/ 151829 w 352121"/>
                <a:gd name="connsiteY12" fmla="*/ 261469 h 314400"/>
                <a:gd name="connsiteX13" fmla="*/ 168794 w 352121"/>
                <a:gd name="connsiteY13" fmla="*/ 251543 h 314400"/>
                <a:gd name="connsiteX14" fmla="*/ 182870 w 352121"/>
                <a:gd name="connsiteY14" fmla="*/ 265800 h 314400"/>
                <a:gd name="connsiteX15" fmla="*/ 190992 w 352121"/>
                <a:gd name="connsiteY15" fmla="*/ 302978 h 314400"/>
                <a:gd name="connsiteX16" fmla="*/ 237374 w 352121"/>
                <a:gd name="connsiteY16" fmla="*/ 314348 h 314400"/>
                <a:gd name="connsiteX17" fmla="*/ 237374 w 352121"/>
                <a:gd name="connsiteY17" fmla="*/ 291969 h 314400"/>
                <a:gd name="connsiteX18" fmla="*/ 231779 w 352121"/>
                <a:gd name="connsiteY18" fmla="*/ 185489 h 314400"/>
                <a:gd name="connsiteX19" fmla="*/ 231779 w 352121"/>
                <a:gd name="connsiteY19" fmla="*/ 121421 h 314400"/>
                <a:gd name="connsiteX20" fmla="*/ 233223 w 352121"/>
                <a:gd name="connsiteY20" fmla="*/ 100125 h 314400"/>
                <a:gd name="connsiteX21" fmla="*/ 241344 w 352121"/>
                <a:gd name="connsiteY21" fmla="*/ 94711 h 314400"/>
                <a:gd name="connsiteX22" fmla="*/ 248382 w 352121"/>
                <a:gd name="connsiteY22" fmla="*/ 101028 h 314400"/>
                <a:gd name="connsiteX23" fmla="*/ 248021 w 352121"/>
                <a:gd name="connsiteY23" fmla="*/ 119617 h 314400"/>
                <a:gd name="connsiteX24" fmla="*/ 247480 w 352121"/>
                <a:gd name="connsiteY24" fmla="*/ 196859 h 314400"/>
                <a:gd name="connsiteX25" fmla="*/ 254699 w 352121"/>
                <a:gd name="connsiteY25" fmla="*/ 221945 h 314400"/>
                <a:gd name="connsiteX26" fmla="*/ 313353 w 352121"/>
                <a:gd name="connsiteY26" fmla="*/ 267244 h 314400"/>
                <a:gd name="connsiteX27" fmla="*/ 344936 w 352121"/>
                <a:gd name="connsiteY27" fmla="*/ 262913 h 314400"/>
                <a:gd name="connsiteX28" fmla="*/ 346560 w 352121"/>
                <a:gd name="connsiteY28" fmla="*/ 230788 h 314400"/>
                <a:gd name="connsiteX29" fmla="*/ 276175 w 352121"/>
                <a:gd name="connsiteY29" fmla="*/ 114022 h 314400"/>
                <a:gd name="connsiteX30" fmla="*/ 260655 w 352121"/>
                <a:gd name="connsiteY30" fmla="*/ 36960 h 314400"/>
                <a:gd name="connsiteX31" fmla="*/ 228891 w 352121"/>
                <a:gd name="connsiteY31" fmla="*/ 4113 h 314400"/>
                <a:gd name="connsiteX32" fmla="*/ 146234 w 352121"/>
                <a:gd name="connsiteY32" fmla="*/ 504 h 314400"/>
                <a:gd name="connsiteX33" fmla="*/ 83069 w 352121"/>
                <a:gd name="connsiteY33" fmla="*/ 19454 h 314400"/>
                <a:gd name="connsiteX34" fmla="*/ 11601 w 352121"/>
                <a:gd name="connsiteY34" fmla="*/ 131708 h 314400"/>
                <a:gd name="connsiteX35" fmla="*/ 51 w 352121"/>
                <a:gd name="connsiteY35" fmla="*/ 177368 h 314400"/>
                <a:gd name="connsiteX36" fmla="*/ 32716 w 352121"/>
                <a:gd name="connsiteY36" fmla="*/ 276268 h 314400"/>
                <a:gd name="connsiteX37" fmla="*/ 67367 w 352121"/>
                <a:gd name="connsiteY37" fmla="*/ 291247 h 3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121" h="314400">
                  <a:moveTo>
                    <a:pt x="67367" y="291247"/>
                  </a:moveTo>
                  <a:cubicBezTo>
                    <a:pt x="80181" y="287096"/>
                    <a:pt x="87580" y="273922"/>
                    <a:pt x="87219" y="257679"/>
                  </a:cubicBezTo>
                  <a:cubicBezTo>
                    <a:pt x="86859" y="241797"/>
                    <a:pt x="78737" y="228984"/>
                    <a:pt x="72781" y="215087"/>
                  </a:cubicBezTo>
                  <a:cubicBezTo>
                    <a:pt x="66465" y="200288"/>
                    <a:pt x="58344" y="184767"/>
                    <a:pt x="63397" y="169066"/>
                  </a:cubicBezTo>
                  <a:cubicBezTo>
                    <a:pt x="71879" y="142537"/>
                    <a:pt x="88483" y="120158"/>
                    <a:pt x="108154" y="100486"/>
                  </a:cubicBezTo>
                  <a:cubicBezTo>
                    <a:pt x="111042" y="97599"/>
                    <a:pt x="114471" y="96696"/>
                    <a:pt x="117539" y="99042"/>
                  </a:cubicBezTo>
                  <a:cubicBezTo>
                    <a:pt x="121509" y="102111"/>
                    <a:pt x="122412" y="106983"/>
                    <a:pt x="119163" y="110773"/>
                  </a:cubicBezTo>
                  <a:cubicBezTo>
                    <a:pt x="113569" y="117631"/>
                    <a:pt x="107071" y="123587"/>
                    <a:pt x="101296" y="130264"/>
                  </a:cubicBezTo>
                  <a:cubicBezTo>
                    <a:pt x="77835" y="157155"/>
                    <a:pt x="66465" y="185128"/>
                    <a:pt x="89205" y="219238"/>
                  </a:cubicBezTo>
                  <a:cubicBezTo>
                    <a:pt x="99853" y="235481"/>
                    <a:pt x="106711" y="254430"/>
                    <a:pt x="100935" y="275004"/>
                  </a:cubicBezTo>
                  <a:cubicBezTo>
                    <a:pt x="98409" y="283848"/>
                    <a:pt x="102560" y="287638"/>
                    <a:pt x="110861" y="290164"/>
                  </a:cubicBezTo>
                  <a:cubicBezTo>
                    <a:pt x="129089" y="295939"/>
                    <a:pt x="133421" y="294495"/>
                    <a:pt x="142986" y="277892"/>
                  </a:cubicBezTo>
                  <a:cubicBezTo>
                    <a:pt x="146054" y="272478"/>
                    <a:pt x="148580" y="266703"/>
                    <a:pt x="151829" y="261469"/>
                  </a:cubicBezTo>
                  <a:cubicBezTo>
                    <a:pt x="155619" y="255333"/>
                    <a:pt x="159950" y="249738"/>
                    <a:pt x="168794" y="251543"/>
                  </a:cubicBezTo>
                  <a:cubicBezTo>
                    <a:pt x="176734" y="253167"/>
                    <a:pt x="181066" y="258401"/>
                    <a:pt x="182870" y="265800"/>
                  </a:cubicBezTo>
                  <a:cubicBezTo>
                    <a:pt x="185758" y="276990"/>
                    <a:pt x="187563" y="291969"/>
                    <a:pt x="190992" y="302978"/>
                  </a:cubicBezTo>
                  <a:cubicBezTo>
                    <a:pt x="194060" y="312904"/>
                    <a:pt x="224019" y="312182"/>
                    <a:pt x="237374" y="314348"/>
                  </a:cubicBezTo>
                  <a:cubicBezTo>
                    <a:pt x="244051" y="315430"/>
                    <a:pt x="237915" y="299729"/>
                    <a:pt x="237374" y="291969"/>
                  </a:cubicBezTo>
                  <a:cubicBezTo>
                    <a:pt x="234667" y="256596"/>
                    <a:pt x="230696" y="221223"/>
                    <a:pt x="231779" y="185489"/>
                  </a:cubicBezTo>
                  <a:cubicBezTo>
                    <a:pt x="231779" y="164194"/>
                    <a:pt x="231598" y="142898"/>
                    <a:pt x="231779" y="121421"/>
                  </a:cubicBezTo>
                  <a:cubicBezTo>
                    <a:pt x="231779" y="114383"/>
                    <a:pt x="232140" y="107164"/>
                    <a:pt x="233223" y="100125"/>
                  </a:cubicBezTo>
                  <a:cubicBezTo>
                    <a:pt x="233764" y="96696"/>
                    <a:pt x="237554" y="94711"/>
                    <a:pt x="241344" y="94711"/>
                  </a:cubicBezTo>
                  <a:cubicBezTo>
                    <a:pt x="245314" y="94892"/>
                    <a:pt x="248202" y="97238"/>
                    <a:pt x="248382" y="101028"/>
                  </a:cubicBezTo>
                  <a:cubicBezTo>
                    <a:pt x="248743" y="107164"/>
                    <a:pt x="248382" y="113480"/>
                    <a:pt x="248021" y="119617"/>
                  </a:cubicBezTo>
                  <a:cubicBezTo>
                    <a:pt x="246578" y="145424"/>
                    <a:pt x="246397" y="171052"/>
                    <a:pt x="247480" y="196859"/>
                  </a:cubicBezTo>
                  <a:cubicBezTo>
                    <a:pt x="247841" y="206063"/>
                    <a:pt x="249285" y="214726"/>
                    <a:pt x="254699" y="221945"/>
                  </a:cubicBezTo>
                  <a:cubicBezTo>
                    <a:pt x="270220" y="242158"/>
                    <a:pt x="291877" y="254611"/>
                    <a:pt x="313353" y="267244"/>
                  </a:cubicBezTo>
                  <a:cubicBezTo>
                    <a:pt x="321294" y="271936"/>
                    <a:pt x="338258" y="270673"/>
                    <a:pt x="344936" y="262913"/>
                  </a:cubicBezTo>
                  <a:cubicBezTo>
                    <a:pt x="351072" y="255694"/>
                    <a:pt x="356667" y="238549"/>
                    <a:pt x="346560" y="230788"/>
                  </a:cubicBezTo>
                  <a:cubicBezTo>
                    <a:pt x="318587" y="208951"/>
                    <a:pt x="284116" y="154809"/>
                    <a:pt x="276175" y="114022"/>
                  </a:cubicBezTo>
                  <a:cubicBezTo>
                    <a:pt x="271122" y="88034"/>
                    <a:pt x="271303" y="61865"/>
                    <a:pt x="260655" y="36960"/>
                  </a:cubicBezTo>
                  <a:cubicBezTo>
                    <a:pt x="253616" y="20356"/>
                    <a:pt x="246939" y="9347"/>
                    <a:pt x="228891" y="4113"/>
                  </a:cubicBezTo>
                  <a:cubicBezTo>
                    <a:pt x="204527" y="-2925"/>
                    <a:pt x="170959" y="1406"/>
                    <a:pt x="146234" y="504"/>
                  </a:cubicBezTo>
                  <a:cubicBezTo>
                    <a:pt x="122412" y="-398"/>
                    <a:pt x="97867" y="2489"/>
                    <a:pt x="83069" y="19454"/>
                  </a:cubicBezTo>
                  <a:cubicBezTo>
                    <a:pt x="53110" y="53563"/>
                    <a:pt x="33799" y="91824"/>
                    <a:pt x="11601" y="131708"/>
                  </a:cubicBezTo>
                  <a:cubicBezTo>
                    <a:pt x="3299" y="146507"/>
                    <a:pt x="-491" y="161306"/>
                    <a:pt x="51" y="177368"/>
                  </a:cubicBezTo>
                  <a:cubicBezTo>
                    <a:pt x="1494" y="213643"/>
                    <a:pt x="10699" y="247031"/>
                    <a:pt x="32716" y="276268"/>
                  </a:cubicBezTo>
                  <a:cubicBezTo>
                    <a:pt x="38491" y="284750"/>
                    <a:pt x="52569" y="296120"/>
                    <a:pt x="67367" y="29124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0" name="Freeform 329">
              <a:extLst>
                <a:ext uri="{FF2B5EF4-FFF2-40B4-BE49-F238E27FC236}">
                  <a16:creationId xmlns:a16="http://schemas.microsoft.com/office/drawing/2014/main" id="{99FADA5D-DA13-8F47-9D0B-2A83F9EAE4F9}"/>
                </a:ext>
              </a:extLst>
            </p:cNvPr>
            <p:cNvSpPr/>
            <p:nvPr/>
          </p:nvSpPr>
          <p:spPr>
            <a:xfrm>
              <a:off x="4430479" y="519420"/>
              <a:ext cx="185980" cy="182757"/>
            </a:xfrm>
            <a:custGeom>
              <a:avLst/>
              <a:gdLst>
                <a:gd name="connsiteX0" fmla="*/ 100091 w 185980"/>
                <a:gd name="connsiteY0" fmla="*/ 182623 h 182757"/>
                <a:gd name="connsiteX1" fmla="*/ 179319 w 185980"/>
                <a:gd name="connsiteY1" fmla="*/ 127037 h 182757"/>
                <a:gd name="connsiteX2" fmla="*/ 168852 w 185980"/>
                <a:gd name="connsiteY2" fmla="*/ 33010 h 182757"/>
                <a:gd name="connsiteX3" fmla="*/ 48476 w 185980"/>
                <a:gd name="connsiteY3" fmla="*/ 8465 h 182757"/>
                <a:gd name="connsiteX4" fmla="*/ 24112 w 185980"/>
                <a:gd name="connsiteY4" fmla="*/ 152483 h 182757"/>
                <a:gd name="connsiteX5" fmla="*/ 100091 w 185980"/>
                <a:gd name="connsiteY5" fmla="*/ 182623 h 1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80" h="182757">
                  <a:moveTo>
                    <a:pt x="100091" y="182623"/>
                  </a:moveTo>
                  <a:cubicBezTo>
                    <a:pt x="143044" y="182803"/>
                    <a:pt x="168671" y="156093"/>
                    <a:pt x="179319" y="127037"/>
                  </a:cubicBezTo>
                  <a:cubicBezTo>
                    <a:pt x="189787" y="98161"/>
                    <a:pt x="189065" y="57374"/>
                    <a:pt x="168852" y="33010"/>
                  </a:cubicBezTo>
                  <a:cubicBezTo>
                    <a:pt x="153331" y="14421"/>
                    <a:pt x="113627" y="-14455"/>
                    <a:pt x="48476" y="8465"/>
                  </a:cubicBezTo>
                  <a:cubicBezTo>
                    <a:pt x="3899" y="23084"/>
                    <a:pt x="-21548" y="106643"/>
                    <a:pt x="24112" y="152483"/>
                  </a:cubicBezTo>
                  <a:cubicBezTo>
                    <a:pt x="42520" y="171072"/>
                    <a:pt x="72118" y="184247"/>
                    <a:pt x="100091" y="18262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1" name="Freeform 330">
              <a:extLst>
                <a:ext uri="{FF2B5EF4-FFF2-40B4-BE49-F238E27FC236}">
                  <a16:creationId xmlns:a16="http://schemas.microsoft.com/office/drawing/2014/main" id="{6A0351A0-6E50-7E4C-ACF9-8EAEE39A974A}"/>
                </a:ext>
              </a:extLst>
            </p:cNvPr>
            <p:cNvSpPr/>
            <p:nvPr/>
          </p:nvSpPr>
          <p:spPr>
            <a:xfrm>
              <a:off x="4902692" y="783550"/>
              <a:ext cx="62098" cy="18113"/>
            </a:xfrm>
            <a:custGeom>
              <a:avLst/>
              <a:gdLst>
                <a:gd name="connsiteX0" fmla="*/ 8677 w 62098"/>
                <a:gd name="connsiteY0" fmla="*/ 18113 h 18113"/>
                <a:gd name="connsiteX1" fmla="*/ 62098 w 62098"/>
                <a:gd name="connsiteY1" fmla="*/ 4036 h 18113"/>
                <a:gd name="connsiteX2" fmla="*/ 37192 w 62098"/>
                <a:gd name="connsiteY2" fmla="*/ 66 h 18113"/>
                <a:gd name="connsiteX3" fmla="*/ 5970 w 62098"/>
                <a:gd name="connsiteY3" fmla="*/ 66 h 18113"/>
                <a:gd name="connsiteX4" fmla="*/ 15 w 62098"/>
                <a:gd name="connsiteY4" fmla="*/ 5300 h 18113"/>
                <a:gd name="connsiteX5" fmla="*/ 8677 w 62098"/>
                <a:gd name="connsiteY5" fmla="*/ 18113 h 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8" h="18113">
                  <a:moveTo>
                    <a:pt x="8677" y="18113"/>
                  </a:moveTo>
                  <a:cubicBezTo>
                    <a:pt x="8677" y="18113"/>
                    <a:pt x="62278" y="8909"/>
                    <a:pt x="62098" y="4036"/>
                  </a:cubicBezTo>
                  <a:cubicBezTo>
                    <a:pt x="61917" y="-836"/>
                    <a:pt x="42245" y="66"/>
                    <a:pt x="37192" y="66"/>
                  </a:cubicBezTo>
                  <a:lnTo>
                    <a:pt x="5970" y="66"/>
                  </a:lnTo>
                  <a:cubicBezTo>
                    <a:pt x="1278" y="66"/>
                    <a:pt x="-166" y="427"/>
                    <a:pt x="15" y="5300"/>
                  </a:cubicBezTo>
                  <a:cubicBezTo>
                    <a:pt x="376" y="10353"/>
                    <a:pt x="3624" y="18113"/>
                    <a:pt x="8677" y="1811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2" name="Freeform 331">
              <a:extLst>
                <a:ext uri="{FF2B5EF4-FFF2-40B4-BE49-F238E27FC236}">
                  <a16:creationId xmlns:a16="http://schemas.microsoft.com/office/drawing/2014/main" id="{2E26D8E1-868A-DA48-9922-34FF6AFC3E0A}"/>
                </a:ext>
              </a:extLst>
            </p:cNvPr>
            <p:cNvSpPr/>
            <p:nvPr/>
          </p:nvSpPr>
          <p:spPr>
            <a:xfrm>
              <a:off x="4852582" y="850339"/>
              <a:ext cx="70338" cy="22260"/>
            </a:xfrm>
            <a:custGeom>
              <a:avLst/>
              <a:gdLst>
                <a:gd name="connsiteX0" fmla="*/ 7353 w 70338"/>
                <a:gd name="connsiteY0" fmla="*/ 22251 h 22260"/>
                <a:gd name="connsiteX1" fmla="*/ 70338 w 70338"/>
                <a:gd name="connsiteY1" fmla="*/ 7091 h 22260"/>
                <a:gd name="connsiteX2" fmla="*/ 43628 w 70338"/>
                <a:gd name="connsiteY2" fmla="*/ 4023 h 22260"/>
                <a:gd name="connsiteX3" fmla="*/ 10240 w 70338"/>
                <a:gd name="connsiteY3" fmla="*/ 53 h 22260"/>
                <a:gd name="connsiteX4" fmla="*/ 7353 w 70338"/>
                <a:gd name="connsiteY4" fmla="*/ 22251 h 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 h="22260">
                  <a:moveTo>
                    <a:pt x="7353" y="22251"/>
                  </a:moveTo>
                  <a:cubicBezTo>
                    <a:pt x="15655" y="21890"/>
                    <a:pt x="70338" y="11784"/>
                    <a:pt x="70338" y="7091"/>
                  </a:cubicBezTo>
                  <a:cubicBezTo>
                    <a:pt x="70338" y="1857"/>
                    <a:pt x="48501" y="4384"/>
                    <a:pt x="43628" y="4023"/>
                  </a:cubicBezTo>
                  <a:cubicBezTo>
                    <a:pt x="35326" y="3301"/>
                    <a:pt x="18542" y="-489"/>
                    <a:pt x="10240" y="53"/>
                  </a:cubicBezTo>
                  <a:cubicBezTo>
                    <a:pt x="-1310" y="594"/>
                    <a:pt x="-4197" y="22792"/>
                    <a:pt x="7353" y="2225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3" name="Freeform 332">
              <a:extLst>
                <a:ext uri="{FF2B5EF4-FFF2-40B4-BE49-F238E27FC236}">
                  <a16:creationId xmlns:a16="http://schemas.microsoft.com/office/drawing/2014/main" id="{48BD5550-4699-4D4D-A0FE-0085D679BA4E}"/>
                </a:ext>
              </a:extLst>
            </p:cNvPr>
            <p:cNvSpPr/>
            <p:nvPr/>
          </p:nvSpPr>
          <p:spPr>
            <a:xfrm>
              <a:off x="4894417" y="929335"/>
              <a:ext cx="63957" cy="19786"/>
            </a:xfrm>
            <a:custGeom>
              <a:avLst/>
              <a:gdLst>
                <a:gd name="connsiteX0" fmla="*/ 45467 w 63957"/>
                <a:gd name="connsiteY0" fmla="*/ 104 h 19786"/>
                <a:gd name="connsiteX1" fmla="*/ 8290 w 63957"/>
                <a:gd name="connsiteY1" fmla="*/ 104 h 19786"/>
                <a:gd name="connsiteX2" fmla="*/ 9192 w 63957"/>
                <a:gd name="connsiteY2" fmla="*/ 19776 h 19786"/>
                <a:gd name="connsiteX3" fmla="*/ 59544 w 63957"/>
                <a:gd name="connsiteY3" fmla="*/ 9850 h 19786"/>
                <a:gd name="connsiteX4" fmla="*/ 45467 w 63957"/>
                <a:gd name="connsiteY4" fmla="*/ 104 h 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7" h="19786">
                  <a:moveTo>
                    <a:pt x="45467" y="104"/>
                  </a:moveTo>
                  <a:cubicBezTo>
                    <a:pt x="37346" y="465"/>
                    <a:pt x="16592" y="-257"/>
                    <a:pt x="8290" y="104"/>
                  </a:cubicBezTo>
                  <a:cubicBezTo>
                    <a:pt x="-3260" y="646"/>
                    <a:pt x="-2539" y="20317"/>
                    <a:pt x="9192" y="19776"/>
                  </a:cubicBezTo>
                  <a:cubicBezTo>
                    <a:pt x="17314" y="19415"/>
                    <a:pt x="51423" y="10211"/>
                    <a:pt x="59544" y="9850"/>
                  </a:cubicBezTo>
                  <a:cubicBezTo>
                    <a:pt x="71275" y="9489"/>
                    <a:pt x="57198" y="-437"/>
                    <a:pt x="45467" y="10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4" name="Freeform 333">
              <a:extLst>
                <a:ext uri="{FF2B5EF4-FFF2-40B4-BE49-F238E27FC236}">
                  <a16:creationId xmlns:a16="http://schemas.microsoft.com/office/drawing/2014/main" id="{E43CBC18-CC9A-4A40-879C-5B39BFFCEA58}"/>
                </a:ext>
              </a:extLst>
            </p:cNvPr>
            <p:cNvSpPr/>
            <p:nvPr/>
          </p:nvSpPr>
          <p:spPr>
            <a:xfrm>
              <a:off x="4861038" y="1003071"/>
              <a:ext cx="57125" cy="17868"/>
            </a:xfrm>
            <a:custGeom>
              <a:avLst/>
              <a:gdLst>
                <a:gd name="connsiteX0" fmla="*/ 10808 w 57125"/>
                <a:gd name="connsiteY0" fmla="*/ 17868 h 17868"/>
                <a:gd name="connsiteX1" fmla="*/ 47805 w 57125"/>
                <a:gd name="connsiteY1" fmla="*/ 11371 h 17868"/>
                <a:gd name="connsiteX2" fmla="*/ 49068 w 57125"/>
                <a:gd name="connsiteY2" fmla="*/ 1626 h 17868"/>
                <a:gd name="connsiteX3" fmla="*/ 7198 w 57125"/>
                <a:gd name="connsiteY3" fmla="*/ 1 h 17868"/>
                <a:gd name="connsiteX4" fmla="*/ 10808 w 57125"/>
                <a:gd name="connsiteY4" fmla="*/ 17868 h 1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5" h="17868">
                  <a:moveTo>
                    <a:pt x="10808" y="17868"/>
                  </a:moveTo>
                  <a:lnTo>
                    <a:pt x="47805" y="11371"/>
                  </a:lnTo>
                  <a:cubicBezTo>
                    <a:pt x="59355" y="11371"/>
                    <a:pt x="60619" y="1626"/>
                    <a:pt x="49068" y="1626"/>
                  </a:cubicBezTo>
                  <a:lnTo>
                    <a:pt x="7198" y="1"/>
                  </a:lnTo>
                  <a:cubicBezTo>
                    <a:pt x="-4532" y="-179"/>
                    <a:pt x="-923" y="17868"/>
                    <a:pt x="10808" y="178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5" name="Freeform 334">
              <a:extLst>
                <a:ext uri="{FF2B5EF4-FFF2-40B4-BE49-F238E27FC236}">
                  <a16:creationId xmlns:a16="http://schemas.microsoft.com/office/drawing/2014/main" id="{A0588314-86B4-1843-A828-E36F1E006D65}"/>
                </a:ext>
              </a:extLst>
            </p:cNvPr>
            <p:cNvSpPr/>
            <p:nvPr/>
          </p:nvSpPr>
          <p:spPr>
            <a:xfrm>
              <a:off x="4912786" y="735760"/>
              <a:ext cx="52062" cy="16273"/>
            </a:xfrm>
            <a:custGeom>
              <a:avLst/>
              <a:gdLst>
                <a:gd name="connsiteX0" fmla="*/ 14826 w 52062"/>
                <a:gd name="connsiteY0" fmla="*/ 16274 h 16273"/>
                <a:gd name="connsiteX1" fmla="*/ 52004 w 52062"/>
                <a:gd name="connsiteY1" fmla="*/ 211 h 16273"/>
                <a:gd name="connsiteX2" fmla="*/ 27 w 52062"/>
                <a:gd name="connsiteY2" fmla="*/ 10859 h 16273"/>
                <a:gd name="connsiteX3" fmla="*/ 14826 w 52062"/>
                <a:gd name="connsiteY3" fmla="*/ 16274 h 16273"/>
              </a:gdLst>
              <a:ahLst/>
              <a:cxnLst>
                <a:cxn ang="0">
                  <a:pos x="connsiteX0" y="connsiteY0"/>
                </a:cxn>
                <a:cxn ang="0">
                  <a:pos x="connsiteX1" y="connsiteY1"/>
                </a:cxn>
                <a:cxn ang="0">
                  <a:pos x="connsiteX2" y="connsiteY2"/>
                </a:cxn>
                <a:cxn ang="0">
                  <a:pos x="connsiteX3" y="connsiteY3"/>
                </a:cxn>
              </a:cxnLst>
              <a:rect l="l" t="t" r="r" b="b"/>
              <a:pathLst>
                <a:path w="52062" h="16273">
                  <a:moveTo>
                    <a:pt x="14826" y="16274"/>
                  </a:moveTo>
                  <a:cubicBezTo>
                    <a:pt x="34137" y="16274"/>
                    <a:pt x="53267" y="2377"/>
                    <a:pt x="52004" y="211"/>
                  </a:cubicBezTo>
                  <a:cubicBezTo>
                    <a:pt x="50740" y="-1593"/>
                    <a:pt x="388" y="8694"/>
                    <a:pt x="27" y="10859"/>
                  </a:cubicBezTo>
                  <a:cubicBezTo>
                    <a:pt x="-514" y="13205"/>
                    <a:pt x="7066" y="16274"/>
                    <a:pt x="14826" y="1627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6" name="Freeform 335">
              <a:extLst>
                <a:ext uri="{FF2B5EF4-FFF2-40B4-BE49-F238E27FC236}">
                  <a16:creationId xmlns:a16="http://schemas.microsoft.com/office/drawing/2014/main" id="{A8C6247A-CC9F-394C-8268-1D277839DA4A}"/>
                </a:ext>
              </a:extLst>
            </p:cNvPr>
            <p:cNvSpPr/>
            <p:nvPr/>
          </p:nvSpPr>
          <p:spPr>
            <a:xfrm>
              <a:off x="4270858" y="504942"/>
              <a:ext cx="1056167" cy="741973"/>
            </a:xfrm>
            <a:custGeom>
              <a:avLst/>
              <a:gdLst>
                <a:gd name="connsiteX0" fmla="*/ 99993 w 1056167"/>
                <a:gd name="connsiteY0" fmla="*/ 549385 h 741973"/>
                <a:gd name="connsiteX1" fmla="*/ 82306 w 1056167"/>
                <a:gd name="connsiteY1" fmla="*/ 561116 h 741973"/>
                <a:gd name="connsiteX2" fmla="*/ 17516 w 1056167"/>
                <a:gd name="connsiteY2" fmla="*/ 592338 h 741973"/>
                <a:gd name="connsiteX3" fmla="*/ 10 w 1056167"/>
                <a:gd name="connsiteY3" fmla="*/ 613273 h 741973"/>
                <a:gd name="connsiteX4" fmla="*/ 82487 w 1056167"/>
                <a:gd name="connsiteY4" fmla="*/ 668317 h 741973"/>
                <a:gd name="connsiteX5" fmla="*/ 204126 w 1056167"/>
                <a:gd name="connsiteY5" fmla="*/ 550829 h 741973"/>
                <a:gd name="connsiteX6" fmla="*/ 207555 w 1056167"/>
                <a:gd name="connsiteY6" fmla="*/ 543610 h 741973"/>
                <a:gd name="connsiteX7" fmla="*/ 236250 w 1056167"/>
                <a:gd name="connsiteY7" fmla="*/ 531338 h 741973"/>
                <a:gd name="connsiteX8" fmla="*/ 258449 w 1056167"/>
                <a:gd name="connsiteY8" fmla="*/ 538557 h 741973"/>
                <a:gd name="connsiteX9" fmla="*/ 249605 w 1056167"/>
                <a:gd name="connsiteY9" fmla="*/ 591977 h 741973"/>
                <a:gd name="connsiteX10" fmla="*/ 220008 w 1056167"/>
                <a:gd name="connsiteY10" fmla="*/ 660557 h 741973"/>
                <a:gd name="connsiteX11" fmla="*/ 203765 w 1056167"/>
                <a:gd name="connsiteY11" fmla="*/ 697012 h 741973"/>
                <a:gd name="connsiteX12" fmla="*/ 204487 w 1056167"/>
                <a:gd name="connsiteY12" fmla="*/ 722640 h 741973"/>
                <a:gd name="connsiteX13" fmla="*/ 275774 w 1056167"/>
                <a:gd name="connsiteY13" fmla="*/ 724625 h 741973"/>
                <a:gd name="connsiteX14" fmla="*/ 333345 w 1056167"/>
                <a:gd name="connsiteY14" fmla="*/ 560033 h 741973"/>
                <a:gd name="connsiteX15" fmla="*/ 349227 w 1056167"/>
                <a:gd name="connsiteY15" fmla="*/ 545415 h 741973"/>
                <a:gd name="connsiteX16" fmla="*/ 410227 w 1056167"/>
                <a:gd name="connsiteY16" fmla="*/ 552273 h 741973"/>
                <a:gd name="connsiteX17" fmla="*/ 425387 w 1056167"/>
                <a:gd name="connsiteY17" fmla="*/ 561477 h 741973"/>
                <a:gd name="connsiteX18" fmla="*/ 508946 w 1056167"/>
                <a:gd name="connsiteY18" fmla="*/ 622838 h 741973"/>
                <a:gd name="connsiteX19" fmla="*/ 587994 w 1056167"/>
                <a:gd name="connsiteY19" fmla="*/ 645216 h 741973"/>
                <a:gd name="connsiteX20" fmla="*/ 689420 w 1056167"/>
                <a:gd name="connsiteY20" fmla="*/ 645216 h 741973"/>
                <a:gd name="connsiteX21" fmla="*/ 713242 w 1056167"/>
                <a:gd name="connsiteY21" fmla="*/ 665249 h 741973"/>
                <a:gd name="connsiteX22" fmla="*/ 804562 w 1056167"/>
                <a:gd name="connsiteY22" fmla="*/ 741950 h 741973"/>
                <a:gd name="connsiteX23" fmla="*/ 896423 w 1056167"/>
                <a:gd name="connsiteY23" fmla="*/ 654240 h 741973"/>
                <a:gd name="connsiteX24" fmla="*/ 902018 w 1056167"/>
                <a:gd name="connsiteY24" fmla="*/ 640524 h 741973"/>
                <a:gd name="connsiteX25" fmla="*/ 989187 w 1056167"/>
                <a:gd name="connsiteY25" fmla="*/ 579524 h 741973"/>
                <a:gd name="connsiteX26" fmla="*/ 1048562 w 1056167"/>
                <a:gd name="connsiteY26" fmla="*/ 526465 h 741973"/>
                <a:gd name="connsiteX27" fmla="*/ 1037373 w 1056167"/>
                <a:gd name="connsiteY27" fmla="*/ 489829 h 741973"/>
                <a:gd name="connsiteX28" fmla="*/ 1000556 w 1056167"/>
                <a:gd name="connsiteY28" fmla="*/ 484053 h 741973"/>
                <a:gd name="connsiteX29" fmla="*/ 955799 w 1056167"/>
                <a:gd name="connsiteY29" fmla="*/ 478820 h 741973"/>
                <a:gd name="connsiteX30" fmla="*/ 943346 w 1056167"/>
                <a:gd name="connsiteY30" fmla="*/ 393275 h 741973"/>
                <a:gd name="connsiteX31" fmla="*/ 937571 w 1056167"/>
                <a:gd name="connsiteY31" fmla="*/ 349601 h 741973"/>
                <a:gd name="connsiteX32" fmla="*/ 949663 w 1056167"/>
                <a:gd name="connsiteY32" fmla="*/ 325417 h 741973"/>
                <a:gd name="connsiteX33" fmla="*/ 967530 w 1056167"/>
                <a:gd name="connsiteY33" fmla="*/ 265680 h 741973"/>
                <a:gd name="connsiteX34" fmla="*/ 939556 w 1056167"/>
                <a:gd name="connsiteY34" fmla="*/ 217674 h 741973"/>
                <a:gd name="connsiteX35" fmla="*/ 895521 w 1056167"/>
                <a:gd name="connsiteY35" fmla="*/ 207026 h 741973"/>
                <a:gd name="connsiteX36" fmla="*/ 635639 w 1056167"/>
                <a:gd name="connsiteY36" fmla="*/ 220021 h 741973"/>
                <a:gd name="connsiteX37" fmla="*/ 607304 w 1056167"/>
                <a:gd name="connsiteY37" fmla="*/ 245828 h 741973"/>
                <a:gd name="connsiteX38" fmla="*/ 613801 w 1056167"/>
                <a:gd name="connsiteY38" fmla="*/ 320364 h 741973"/>
                <a:gd name="connsiteX39" fmla="*/ 569946 w 1056167"/>
                <a:gd name="connsiteY39" fmla="*/ 326680 h 741973"/>
                <a:gd name="connsiteX40" fmla="*/ 556050 w 1056167"/>
                <a:gd name="connsiteY40" fmla="*/ 346713 h 741973"/>
                <a:gd name="connsiteX41" fmla="*/ 588355 w 1056167"/>
                <a:gd name="connsiteY41" fmla="*/ 403743 h 741973"/>
                <a:gd name="connsiteX42" fmla="*/ 600627 w 1056167"/>
                <a:gd name="connsiteY42" fmla="*/ 407172 h 741973"/>
                <a:gd name="connsiteX43" fmla="*/ 596656 w 1056167"/>
                <a:gd name="connsiteY43" fmla="*/ 462216 h 741973"/>
                <a:gd name="connsiteX44" fmla="*/ 565615 w 1056167"/>
                <a:gd name="connsiteY44" fmla="*/ 491814 h 741973"/>
                <a:gd name="connsiteX45" fmla="*/ 556591 w 1056167"/>
                <a:gd name="connsiteY45" fmla="*/ 499574 h 741973"/>
                <a:gd name="connsiteX46" fmla="*/ 490899 w 1056167"/>
                <a:gd name="connsiteY46" fmla="*/ 493438 h 741973"/>
                <a:gd name="connsiteX47" fmla="*/ 451194 w 1056167"/>
                <a:gd name="connsiteY47" fmla="*/ 479361 h 741973"/>
                <a:gd name="connsiteX48" fmla="*/ 441449 w 1056167"/>
                <a:gd name="connsiteY48" fmla="*/ 458426 h 741973"/>
                <a:gd name="connsiteX49" fmla="*/ 423402 w 1056167"/>
                <a:gd name="connsiteY49" fmla="*/ 425580 h 741973"/>
                <a:gd name="connsiteX50" fmla="*/ 369260 w 1056167"/>
                <a:gd name="connsiteY50" fmla="*/ 329027 h 741973"/>
                <a:gd name="connsiteX51" fmla="*/ 362221 w 1056167"/>
                <a:gd name="connsiteY51" fmla="*/ 288961 h 741973"/>
                <a:gd name="connsiteX52" fmla="*/ 299416 w 1056167"/>
                <a:gd name="connsiteY52" fmla="*/ 201793 h 741973"/>
                <a:gd name="connsiteX53" fmla="*/ 326126 w 1056167"/>
                <a:gd name="connsiteY53" fmla="*/ 26372 h 741973"/>
                <a:gd name="connsiteX54" fmla="*/ 203765 w 1056167"/>
                <a:gd name="connsiteY54" fmla="*/ 11393 h 741973"/>
                <a:gd name="connsiteX55" fmla="*/ 144389 w 1056167"/>
                <a:gd name="connsiteY55" fmla="*/ 102171 h 741973"/>
                <a:gd name="connsiteX56" fmla="*/ 216759 w 1056167"/>
                <a:gd name="connsiteY56" fmla="*/ 200168 h 741973"/>
                <a:gd name="connsiteX57" fmla="*/ 156842 w 1056167"/>
                <a:gd name="connsiteY57" fmla="*/ 219118 h 741973"/>
                <a:gd name="connsiteX58" fmla="*/ 75629 w 1056167"/>
                <a:gd name="connsiteY58" fmla="*/ 333719 h 741973"/>
                <a:gd name="connsiteX59" fmla="*/ 62996 w 1056167"/>
                <a:gd name="connsiteY59" fmla="*/ 379198 h 741973"/>
                <a:gd name="connsiteX60" fmla="*/ 104866 w 1056167"/>
                <a:gd name="connsiteY60" fmla="*/ 505349 h 741973"/>
                <a:gd name="connsiteX61" fmla="*/ 99993 w 1056167"/>
                <a:gd name="connsiteY61" fmla="*/ 549385 h 741973"/>
                <a:gd name="connsiteX62" fmla="*/ 81585 w 1056167"/>
                <a:gd name="connsiteY62" fmla="*/ 653338 h 741973"/>
                <a:gd name="connsiteX63" fmla="*/ 18419 w 1056167"/>
                <a:gd name="connsiteY63" fmla="*/ 620492 h 741973"/>
                <a:gd name="connsiteX64" fmla="*/ 30871 w 1056167"/>
                <a:gd name="connsiteY64" fmla="*/ 602805 h 741973"/>
                <a:gd name="connsiteX65" fmla="*/ 96925 w 1056167"/>
                <a:gd name="connsiteY65" fmla="*/ 569057 h 741973"/>
                <a:gd name="connsiteX66" fmla="*/ 126342 w 1056167"/>
                <a:gd name="connsiteY66" fmla="*/ 531518 h 741973"/>
                <a:gd name="connsiteX67" fmla="*/ 142043 w 1056167"/>
                <a:gd name="connsiteY67" fmla="*/ 517080 h 741973"/>
                <a:gd name="connsiteX68" fmla="*/ 198531 w 1056167"/>
                <a:gd name="connsiteY68" fmla="*/ 522855 h 741973"/>
                <a:gd name="connsiteX69" fmla="*/ 81585 w 1056167"/>
                <a:gd name="connsiteY69" fmla="*/ 653338 h 741973"/>
                <a:gd name="connsiteX70" fmla="*/ 251230 w 1056167"/>
                <a:gd name="connsiteY70" fmla="*/ 514914 h 741973"/>
                <a:gd name="connsiteX71" fmla="*/ 233724 w 1056167"/>
                <a:gd name="connsiteY71" fmla="*/ 512207 h 741973"/>
                <a:gd name="connsiteX72" fmla="*/ 243108 w 1056167"/>
                <a:gd name="connsiteY72" fmla="*/ 488746 h 741973"/>
                <a:gd name="connsiteX73" fmla="*/ 251230 w 1056167"/>
                <a:gd name="connsiteY73" fmla="*/ 514914 h 741973"/>
                <a:gd name="connsiteX74" fmla="*/ 310606 w 1056167"/>
                <a:gd name="connsiteY74" fmla="*/ 606234 h 741973"/>
                <a:gd name="connsiteX75" fmla="*/ 271262 w 1056167"/>
                <a:gd name="connsiteY75" fmla="*/ 705314 h 741973"/>
                <a:gd name="connsiteX76" fmla="*/ 238777 w 1056167"/>
                <a:gd name="connsiteY76" fmla="*/ 727693 h 741973"/>
                <a:gd name="connsiteX77" fmla="*/ 217481 w 1056167"/>
                <a:gd name="connsiteY77" fmla="*/ 698276 h 741973"/>
                <a:gd name="connsiteX78" fmla="*/ 246538 w 1056167"/>
                <a:gd name="connsiteY78" fmla="*/ 639802 h 741973"/>
                <a:gd name="connsiteX79" fmla="*/ 273789 w 1056167"/>
                <a:gd name="connsiteY79" fmla="*/ 551551 h 741973"/>
                <a:gd name="connsiteX80" fmla="*/ 287685 w 1056167"/>
                <a:gd name="connsiteY80" fmla="*/ 541083 h 741973"/>
                <a:gd name="connsiteX81" fmla="*/ 295626 w 1056167"/>
                <a:gd name="connsiteY81" fmla="*/ 542166 h 741973"/>
                <a:gd name="connsiteX82" fmla="*/ 318907 w 1056167"/>
                <a:gd name="connsiteY82" fmla="*/ 567613 h 741973"/>
                <a:gd name="connsiteX83" fmla="*/ 310606 w 1056167"/>
                <a:gd name="connsiteY83" fmla="*/ 606234 h 741973"/>
                <a:gd name="connsiteX84" fmla="*/ 868089 w 1056167"/>
                <a:gd name="connsiteY84" fmla="*/ 697915 h 741973"/>
                <a:gd name="connsiteX85" fmla="*/ 731651 w 1056167"/>
                <a:gd name="connsiteY85" fmla="*/ 680409 h 741973"/>
                <a:gd name="connsiteX86" fmla="*/ 730929 w 1056167"/>
                <a:gd name="connsiteY86" fmla="*/ 678785 h 741973"/>
                <a:gd name="connsiteX87" fmla="*/ 730568 w 1056167"/>
                <a:gd name="connsiteY87" fmla="*/ 678063 h 741973"/>
                <a:gd name="connsiteX88" fmla="*/ 730207 w 1056167"/>
                <a:gd name="connsiteY88" fmla="*/ 677160 h 741973"/>
                <a:gd name="connsiteX89" fmla="*/ 729846 w 1056167"/>
                <a:gd name="connsiteY89" fmla="*/ 676078 h 741973"/>
                <a:gd name="connsiteX90" fmla="*/ 729665 w 1056167"/>
                <a:gd name="connsiteY90" fmla="*/ 675356 h 741973"/>
                <a:gd name="connsiteX91" fmla="*/ 729305 w 1056167"/>
                <a:gd name="connsiteY91" fmla="*/ 674092 h 741973"/>
                <a:gd name="connsiteX92" fmla="*/ 729305 w 1056167"/>
                <a:gd name="connsiteY92" fmla="*/ 674092 h 741973"/>
                <a:gd name="connsiteX93" fmla="*/ 752766 w 1056167"/>
                <a:gd name="connsiteY93" fmla="*/ 598474 h 741973"/>
                <a:gd name="connsiteX94" fmla="*/ 841920 w 1056167"/>
                <a:gd name="connsiteY94" fmla="*/ 589270 h 741973"/>
                <a:gd name="connsiteX95" fmla="*/ 874044 w 1056167"/>
                <a:gd name="connsiteY95" fmla="*/ 621033 h 741973"/>
                <a:gd name="connsiteX96" fmla="*/ 874044 w 1056167"/>
                <a:gd name="connsiteY96" fmla="*/ 621033 h 741973"/>
                <a:gd name="connsiteX97" fmla="*/ 879098 w 1056167"/>
                <a:gd name="connsiteY97" fmla="*/ 636915 h 741973"/>
                <a:gd name="connsiteX98" fmla="*/ 879459 w 1056167"/>
                <a:gd name="connsiteY98" fmla="*/ 638539 h 741973"/>
                <a:gd name="connsiteX99" fmla="*/ 880000 w 1056167"/>
                <a:gd name="connsiteY99" fmla="*/ 641427 h 741973"/>
                <a:gd name="connsiteX100" fmla="*/ 880361 w 1056167"/>
                <a:gd name="connsiteY100" fmla="*/ 643773 h 741973"/>
                <a:gd name="connsiteX101" fmla="*/ 880722 w 1056167"/>
                <a:gd name="connsiteY101" fmla="*/ 646299 h 741973"/>
                <a:gd name="connsiteX102" fmla="*/ 880903 w 1056167"/>
                <a:gd name="connsiteY102" fmla="*/ 649548 h 741973"/>
                <a:gd name="connsiteX103" fmla="*/ 881083 w 1056167"/>
                <a:gd name="connsiteY103" fmla="*/ 651533 h 741973"/>
                <a:gd name="connsiteX104" fmla="*/ 881263 w 1056167"/>
                <a:gd name="connsiteY104" fmla="*/ 656947 h 741973"/>
                <a:gd name="connsiteX105" fmla="*/ 868089 w 1056167"/>
                <a:gd name="connsiteY105" fmla="*/ 697915 h 741973"/>
                <a:gd name="connsiteX106" fmla="*/ 965725 w 1056167"/>
                <a:gd name="connsiteY106" fmla="*/ 498311 h 741973"/>
                <a:gd name="connsiteX107" fmla="*/ 1034486 w 1056167"/>
                <a:gd name="connsiteY107" fmla="*/ 505169 h 741973"/>
                <a:gd name="connsiteX108" fmla="*/ 962837 w 1056167"/>
                <a:gd name="connsiteY108" fmla="*/ 527728 h 741973"/>
                <a:gd name="connsiteX109" fmla="*/ 952009 w 1056167"/>
                <a:gd name="connsiteY109" fmla="*/ 519065 h 741973"/>
                <a:gd name="connsiteX110" fmla="*/ 965725 w 1056167"/>
                <a:gd name="connsiteY110" fmla="*/ 498311 h 741973"/>
                <a:gd name="connsiteX111" fmla="*/ 950385 w 1056167"/>
                <a:gd name="connsiteY111" fmla="*/ 417459 h 741973"/>
                <a:gd name="connsiteX112" fmla="*/ 951287 w 1056167"/>
                <a:gd name="connsiteY112" fmla="*/ 418722 h 741973"/>
                <a:gd name="connsiteX113" fmla="*/ 951829 w 1056167"/>
                <a:gd name="connsiteY113" fmla="*/ 419624 h 741973"/>
                <a:gd name="connsiteX114" fmla="*/ 952550 w 1056167"/>
                <a:gd name="connsiteY114" fmla="*/ 420888 h 741973"/>
                <a:gd name="connsiteX115" fmla="*/ 953092 w 1056167"/>
                <a:gd name="connsiteY115" fmla="*/ 421970 h 741973"/>
                <a:gd name="connsiteX116" fmla="*/ 953633 w 1056167"/>
                <a:gd name="connsiteY116" fmla="*/ 423414 h 741973"/>
                <a:gd name="connsiteX117" fmla="*/ 953994 w 1056167"/>
                <a:gd name="connsiteY117" fmla="*/ 424678 h 741973"/>
                <a:gd name="connsiteX118" fmla="*/ 954536 w 1056167"/>
                <a:gd name="connsiteY118" fmla="*/ 426302 h 741973"/>
                <a:gd name="connsiteX119" fmla="*/ 954897 w 1056167"/>
                <a:gd name="connsiteY119" fmla="*/ 427565 h 741973"/>
                <a:gd name="connsiteX120" fmla="*/ 955258 w 1056167"/>
                <a:gd name="connsiteY120" fmla="*/ 429370 h 741973"/>
                <a:gd name="connsiteX121" fmla="*/ 955438 w 1056167"/>
                <a:gd name="connsiteY121" fmla="*/ 430633 h 741973"/>
                <a:gd name="connsiteX122" fmla="*/ 955799 w 1056167"/>
                <a:gd name="connsiteY122" fmla="*/ 432979 h 741973"/>
                <a:gd name="connsiteX123" fmla="*/ 955980 w 1056167"/>
                <a:gd name="connsiteY123" fmla="*/ 434062 h 741973"/>
                <a:gd name="connsiteX124" fmla="*/ 956340 w 1056167"/>
                <a:gd name="connsiteY124" fmla="*/ 437852 h 741973"/>
                <a:gd name="connsiteX125" fmla="*/ 926382 w 1056167"/>
                <a:gd name="connsiteY125" fmla="*/ 467450 h 741973"/>
                <a:gd name="connsiteX126" fmla="*/ 641775 w 1056167"/>
                <a:gd name="connsiteY126" fmla="*/ 474127 h 741973"/>
                <a:gd name="connsiteX127" fmla="*/ 637985 w 1056167"/>
                <a:gd name="connsiteY127" fmla="*/ 474127 h 741973"/>
                <a:gd name="connsiteX128" fmla="*/ 636722 w 1056167"/>
                <a:gd name="connsiteY128" fmla="*/ 473947 h 741973"/>
                <a:gd name="connsiteX129" fmla="*/ 634375 w 1056167"/>
                <a:gd name="connsiteY129" fmla="*/ 473766 h 741973"/>
                <a:gd name="connsiteX130" fmla="*/ 632932 w 1056167"/>
                <a:gd name="connsiteY130" fmla="*/ 473586 h 741973"/>
                <a:gd name="connsiteX131" fmla="*/ 631127 w 1056167"/>
                <a:gd name="connsiteY131" fmla="*/ 473225 h 741973"/>
                <a:gd name="connsiteX132" fmla="*/ 629683 w 1056167"/>
                <a:gd name="connsiteY132" fmla="*/ 472864 h 741973"/>
                <a:gd name="connsiteX133" fmla="*/ 628059 w 1056167"/>
                <a:gd name="connsiteY133" fmla="*/ 472503 h 741973"/>
                <a:gd name="connsiteX134" fmla="*/ 626615 w 1056167"/>
                <a:gd name="connsiteY134" fmla="*/ 471962 h 741973"/>
                <a:gd name="connsiteX135" fmla="*/ 625352 w 1056167"/>
                <a:gd name="connsiteY135" fmla="*/ 471420 h 741973"/>
                <a:gd name="connsiteX136" fmla="*/ 623908 w 1056167"/>
                <a:gd name="connsiteY136" fmla="*/ 470879 h 741973"/>
                <a:gd name="connsiteX137" fmla="*/ 622825 w 1056167"/>
                <a:gd name="connsiteY137" fmla="*/ 470338 h 741973"/>
                <a:gd name="connsiteX138" fmla="*/ 621381 w 1056167"/>
                <a:gd name="connsiteY138" fmla="*/ 469616 h 741973"/>
                <a:gd name="connsiteX139" fmla="*/ 620479 w 1056167"/>
                <a:gd name="connsiteY139" fmla="*/ 469074 h 741973"/>
                <a:gd name="connsiteX140" fmla="*/ 619035 w 1056167"/>
                <a:gd name="connsiteY140" fmla="*/ 467991 h 741973"/>
                <a:gd name="connsiteX141" fmla="*/ 618674 w 1056167"/>
                <a:gd name="connsiteY141" fmla="*/ 467811 h 741973"/>
                <a:gd name="connsiteX142" fmla="*/ 613982 w 1056167"/>
                <a:gd name="connsiteY142" fmla="*/ 462577 h 741973"/>
                <a:gd name="connsiteX143" fmla="*/ 613801 w 1056167"/>
                <a:gd name="connsiteY143" fmla="*/ 462397 h 741973"/>
                <a:gd name="connsiteX144" fmla="*/ 612718 w 1056167"/>
                <a:gd name="connsiteY144" fmla="*/ 460411 h 741973"/>
                <a:gd name="connsiteX145" fmla="*/ 612538 w 1056167"/>
                <a:gd name="connsiteY145" fmla="*/ 460051 h 741973"/>
                <a:gd name="connsiteX146" fmla="*/ 611636 w 1056167"/>
                <a:gd name="connsiteY146" fmla="*/ 457885 h 741973"/>
                <a:gd name="connsiteX147" fmla="*/ 611455 w 1056167"/>
                <a:gd name="connsiteY147" fmla="*/ 457343 h 741973"/>
                <a:gd name="connsiteX148" fmla="*/ 610733 w 1056167"/>
                <a:gd name="connsiteY148" fmla="*/ 454997 h 741973"/>
                <a:gd name="connsiteX149" fmla="*/ 610553 w 1056167"/>
                <a:gd name="connsiteY149" fmla="*/ 454456 h 741973"/>
                <a:gd name="connsiteX150" fmla="*/ 610011 w 1056167"/>
                <a:gd name="connsiteY150" fmla="*/ 451929 h 741973"/>
                <a:gd name="connsiteX151" fmla="*/ 610011 w 1056167"/>
                <a:gd name="connsiteY151" fmla="*/ 451568 h 741973"/>
                <a:gd name="connsiteX152" fmla="*/ 609470 w 1056167"/>
                <a:gd name="connsiteY152" fmla="*/ 448681 h 741973"/>
                <a:gd name="connsiteX153" fmla="*/ 609470 w 1056167"/>
                <a:gd name="connsiteY153" fmla="*/ 448681 h 741973"/>
                <a:gd name="connsiteX154" fmla="*/ 608929 w 1056167"/>
                <a:gd name="connsiteY154" fmla="*/ 442003 h 741973"/>
                <a:gd name="connsiteX155" fmla="*/ 634917 w 1056167"/>
                <a:gd name="connsiteY155" fmla="*/ 414932 h 741973"/>
                <a:gd name="connsiteX156" fmla="*/ 698805 w 1056167"/>
                <a:gd name="connsiteY156" fmla="*/ 416917 h 741973"/>
                <a:gd name="connsiteX157" fmla="*/ 925840 w 1056167"/>
                <a:gd name="connsiteY157" fmla="*/ 410240 h 741973"/>
                <a:gd name="connsiteX158" fmla="*/ 950385 w 1056167"/>
                <a:gd name="connsiteY158" fmla="*/ 417459 h 741973"/>
                <a:gd name="connsiteX159" fmla="*/ 626254 w 1056167"/>
                <a:gd name="connsiteY159" fmla="*/ 240234 h 741973"/>
                <a:gd name="connsiteX160" fmla="*/ 914290 w 1056167"/>
                <a:gd name="connsiteY160" fmla="*/ 224893 h 741973"/>
                <a:gd name="connsiteX161" fmla="*/ 915373 w 1056167"/>
                <a:gd name="connsiteY161" fmla="*/ 225074 h 741973"/>
                <a:gd name="connsiteX162" fmla="*/ 918621 w 1056167"/>
                <a:gd name="connsiteY162" fmla="*/ 225976 h 741973"/>
                <a:gd name="connsiteX163" fmla="*/ 920065 w 1056167"/>
                <a:gd name="connsiteY163" fmla="*/ 226337 h 741973"/>
                <a:gd name="connsiteX164" fmla="*/ 921870 w 1056167"/>
                <a:gd name="connsiteY164" fmla="*/ 226878 h 741973"/>
                <a:gd name="connsiteX165" fmla="*/ 924397 w 1056167"/>
                <a:gd name="connsiteY165" fmla="*/ 227600 h 741973"/>
                <a:gd name="connsiteX166" fmla="*/ 925840 w 1056167"/>
                <a:gd name="connsiteY166" fmla="*/ 227961 h 741973"/>
                <a:gd name="connsiteX167" fmla="*/ 928367 w 1056167"/>
                <a:gd name="connsiteY167" fmla="*/ 228864 h 741973"/>
                <a:gd name="connsiteX168" fmla="*/ 929269 w 1056167"/>
                <a:gd name="connsiteY168" fmla="*/ 229225 h 741973"/>
                <a:gd name="connsiteX169" fmla="*/ 931616 w 1056167"/>
                <a:gd name="connsiteY169" fmla="*/ 230127 h 741973"/>
                <a:gd name="connsiteX170" fmla="*/ 932338 w 1056167"/>
                <a:gd name="connsiteY170" fmla="*/ 230488 h 741973"/>
                <a:gd name="connsiteX171" fmla="*/ 934864 w 1056167"/>
                <a:gd name="connsiteY171" fmla="*/ 231571 h 741973"/>
                <a:gd name="connsiteX172" fmla="*/ 935405 w 1056167"/>
                <a:gd name="connsiteY172" fmla="*/ 231932 h 741973"/>
                <a:gd name="connsiteX173" fmla="*/ 937752 w 1056167"/>
                <a:gd name="connsiteY173" fmla="*/ 233195 h 741973"/>
                <a:gd name="connsiteX174" fmla="*/ 938113 w 1056167"/>
                <a:gd name="connsiteY174" fmla="*/ 233376 h 741973"/>
                <a:gd name="connsiteX175" fmla="*/ 940459 w 1056167"/>
                <a:gd name="connsiteY175" fmla="*/ 234819 h 741973"/>
                <a:gd name="connsiteX176" fmla="*/ 913207 w 1056167"/>
                <a:gd name="connsiteY176" fmla="*/ 246731 h 741973"/>
                <a:gd name="connsiteX177" fmla="*/ 767204 w 1056167"/>
                <a:gd name="connsiteY177" fmla="*/ 254491 h 741973"/>
                <a:gd name="connsiteX178" fmla="*/ 735260 w 1056167"/>
                <a:gd name="connsiteY178" fmla="*/ 254311 h 741973"/>
                <a:gd name="connsiteX179" fmla="*/ 732733 w 1056167"/>
                <a:gd name="connsiteY179" fmla="*/ 254311 h 741973"/>
                <a:gd name="connsiteX180" fmla="*/ 701512 w 1056167"/>
                <a:gd name="connsiteY180" fmla="*/ 254311 h 741973"/>
                <a:gd name="connsiteX181" fmla="*/ 668665 w 1056167"/>
                <a:gd name="connsiteY181" fmla="*/ 254491 h 741973"/>
                <a:gd name="connsiteX182" fmla="*/ 663251 w 1056167"/>
                <a:gd name="connsiteY182" fmla="*/ 254491 h 741973"/>
                <a:gd name="connsiteX183" fmla="*/ 661627 w 1056167"/>
                <a:gd name="connsiteY183" fmla="*/ 254491 h 741973"/>
                <a:gd name="connsiteX184" fmla="*/ 661266 w 1056167"/>
                <a:gd name="connsiteY184" fmla="*/ 254491 h 741973"/>
                <a:gd name="connsiteX185" fmla="*/ 659822 w 1056167"/>
                <a:gd name="connsiteY185" fmla="*/ 254491 h 741973"/>
                <a:gd name="connsiteX186" fmla="*/ 659461 w 1056167"/>
                <a:gd name="connsiteY186" fmla="*/ 254491 h 741973"/>
                <a:gd name="connsiteX187" fmla="*/ 657656 w 1056167"/>
                <a:gd name="connsiteY187" fmla="*/ 254491 h 741973"/>
                <a:gd name="connsiteX188" fmla="*/ 657296 w 1056167"/>
                <a:gd name="connsiteY188" fmla="*/ 254491 h 741973"/>
                <a:gd name="connsiteX189" fmla="*/ 655491 w 1056167"/>
                <a:gd name="connsiteY189" fmla="*/ 254491 h 741973"/>
                <a:gd name="connsiteX190" fmla="*/ 655130 w 1056167"/>
                <a:gd name="connsiteY190" fmla="*/ 254491 h 741973"/>
                <a:gd name="connsiteX191" fmla="*/ 650979 w 1056167"/>
                <a:gd name="connsiteY191" fmla="*/ 254130 h 741973"/>
                <a:gd name="connsiteX192" fmla="*/ 650799 w 1056167"/>
                <a:gd name="connsiteY192" fmla="*/ 254130 h 741973"/>
                <a:gd name="connsiteX193" fmla="*/ 646467 w 1056167"/>
                <a:gd name="connsiteY193" fmla="*/ 253589 h 741973"/>
                <a:gd name="connsiteX194" fmla="*/ 646467 w 1056167"/>
                <a:gd name="connsiteY194" fmla="*/ 253589 h 741973"/>
                <a:gd name="connsiteX195" fmla="*/ 626254 w 1056167"/>
                <a:gd name="connsiteY195" fmla="*/ 240234 h 741973"/>
                <a:gd name="connsiteX196" fmla="*/ 616328 w 1056167"/>
                <a:gd name="connsiteY196" fmla="*/ 275967 h 741973"/>
                <a:gd name="connsiteX197" fmla="*/ 630946 w 1056167"/>
                <a:gd name="connsiteY197" fmla="*/ 265680 h 741973"/>
                <a:gd name="connsiteX198" fmla="*/ 897145 w 1056167"/>
                <a:gd name="connsiteY198" fmla="*/ 264958 h 741973"/>
                <a:gd name="connsiteX199" fmla="*/ 952009 w 1056167"/>
                <a:gd name="connsiteY199" fmla="*/ 256476 h 741973"/>
                <a:gd name="connsiteX200" fmla="*/ 950024 w 1056167"/>
                <a:gd name="connsiteY200" fmla="*/ 296722 h 741973"/>
                <a:gd name="connsiteX201" fmla="*/ 949843 w 1056167"/>
                <a:gd name="connsiteY201" fmla="*/ 297444 h 741973"/>
                <a:gd name="connsiteX202" fmla="*/ 948580 w 1056167"/>
                <a:gd name="connsiteY202" fmla="*/ 300331 h 741973"/>
                <a:gd name="connsiteX203" fmla="*/ 948039 w 1056167"/>
                <a:gd name="connsiteY203" fmla="*/ 301414 h 741973"/>
                <a:gd name="connsiteX204" fmla="*/ 946775 w 1056167"/>
                <a:gd name="connsiteY204" fmla="*/ 303760 h 741973"/>
                <a:gd name="connsiteX205" fmla="*/ 946053 w 1056167"/>
                <a:gd name="connsiteY205" fmla="*/ 305024 h 741973"/>
                <a:gd name="connsiteX206" fmla="*/ 944610 w 1056167"/>
                <a:gd name="connsiteY206" fmla="*/ 307009 h 741973"/>
                <a:gd name="connsiteX207" fmla="*/ 943527 w 1056167"/>
                <a:gd name="connsiteY207" fmla="*/ 308453 h 741973"/>
                <a:gd name="connsiteX208" fmla="*/ 942083 w 1056167"/>
                <a:gd name="connsiteY208" fmla="*/ 310257 h 741973"/>
                <a:gd name="connsiteX209" fmla="*/ 940820 w 1056167"/>
                <a:gd name="connsiteY209" fmla="*/ 311701 h 741973"/>
                <a:gd name="connsiteX210" fmla="*/ 939195 w 1056167"/>
                <a:gd name="connsiteY210" fmla="*/ 313325 h 741973"/>
                <a:gd name="connsiteX211" fmla="*/ 937571 w 1056167"/>
                <a:gd name="connsiteY211" fmla="*/ 314769 h 741973"/>
                <a:gd name="connsiteX212" fmla="*/ 935947 w 1056167"/>
                <a:gd name="connsiteY212" fmla="*/ 316032 h 741973"/>
                <a:gd name="connsiteX213" fmla="*/ 933962 w 1056167"/>
                <a:gd name="connsiteY213" fmla="*/ 317476 h 741973"/>
                <a:gd name="connsiteX214" fmla="*/ 932338 w 1056167"/>
                <a:gd name="connsiteY214" fmla="*/ 318559 h 741973"/>
                <a:gd name="connsiteX215" fmla="*/ 929811 w 1056167"/>
                <a:gd name="connsiteY215" fmla="*/ 320003 h 741973"/>
                <a:gd name="connsiteX216" fmla="*/ 928367 w 1056167"/>
                <a:gd name="connsiteY216" fmla="*/ 320725 h 741973"/>
                <a:gd name="connsiteX217" fmla="*/ 924036 w 1056167"/>
                <a:gd name="connsiteY217" fmla="*/ 322710 h 741973"/>
                <a:gd name="connsiteX218" fmla="*/ 898228 w 1056167"/>
                <a:gd name="connsiteY218" fmla="*/ 325237 h 741973"/>
                <a:gd name="connsiteX219" fmla="*/ 658559 w 1056167"/>
                <a:gd name="connsiteY219" fmla="*/ 326680 h 741973"/>
                <a:gd name="connsiteX220" fmla="*/ 632210 w 1056167"/>
                <a:gd name="connsiteY220" fmla="*/ 317476 h 741973"/>
                <a:gd name="connsiteX221" fmla="*/ 632210 w 1056167"/>
                <a:gd name="connsiteY221" fmla="*/ 317476 h 741973"/>
                <a:gd name="connsiteX222" fmla="*/ 632210 w 1056167"/>
                <a:gd name="connsiteY222" fmla="*/ 317476 h 741973"/>
                <a:gd name="connsiteX223" fmla="*/ 616328 w 1056167"/>
                <a:gd name="connsiteY223" fmla="*/ 275967 h 741973"/>
                <a:gd name="connsiteX224" fmla="*/ 593227 w 1056167"/>
                <a:gd name="connsiteY224" fmla="*/ 392373 h 741973"/>
                <a:gd name="connsiteX225" fmla="*/ 591062 w 1056167"/>
                <a:gd name="connsiteY225" fmla="*/ 392012 h 741973"/>
                <a:gd name="connsiteX226" fmla="*/ 590520 w 1056167"/>
                <a:gd name="connsiteY226" fmla="*/ 391831 h 741973"/>
                <a:gd name="connsiteX227" fmla="*/ 588716 w 1056167"/>
                <a:gd name="connsiteY227" fmla="*/ 391290 h 741973"/>
                <a:gd name="connsiteX228" fmla="*/ 588355 w 1056167"/>
                <a:gd name="connsiteY228" fmla="*/ 391110 h 741973"/>
                <a:gd name="connsiteX229" fmla="*/ 586369 w 1056167"/>
                <a:gd name="connsiteY229" fmla="*/ 390207 h 741973"/>
                <a:gd name="connsiteX230" fmla="*/ 585828 w 1056167"/>
                <a:gd name="connsiteY230" fmla="*/ 390027 h 741973"/>
                <a:gd name="connsiteX231" fmla="*/ 584204 w 1056167"/>
                <a:gd name="connsiteY231" fmla="*/ 389124 h 741973"/>
                <a:gd name="connsiteX232" fmla="*/ 583843 w 1056167"/>
                <a:gd name="connsiteY232" fmla="*/ 388944 h 741973"/>
                <a:gd name="connsiteX233" fmla="*/ 582038 w 1056167"/>
                <a:gd name="connsiteY233" fmla="*/ 387681 h 741973"/>
                <a:gd name="connsiteX234" fmla="*/ 581677 w 1056167"/>
                <a:gd name="connsiteY234" fmla="*/ 387320 h 741973"/>
                <a:gd name="connsiteX235" fmla="*/ 580233 w 1056167"/>
                <a:gd name="connsiteY235" fmla="*/ 386056 h 741973"/>
                <a:gd name="connsiteX236" fmla="*/ 579872 w 1056167"/>
                <a:gd name="connsiteY236" fmla="*/ 385695 h 741973"/>
                <a:gd name="connsiteX237" fmla="*/ 578248 w 1056167"/>
                <a:gd name="connsiteY237" fmla="*/ 384071 h 741973"/>
                <a:gd name="connsiteX238" fmla="*/ 578068 w 1056167"/>
                <a:gd name="connsiteY238" fmla="*/ 383891 h 741973"/>
                <a:gd name="connsiteX239" fmla="*/ 576804 w 1056167"/>
                <a:gd name="connsiteY239" fmla="*/ 382266 h 741973"/>
                <a:gd name="connsiteX240" fmla="*/ 576443 w 1056167"/>
                <a:gd name="connsiteY240" fmla="*/ 381905 h 741973"/>
                <a:gd name="connsiteX241" fmla="*/ 573917 w 1056167"/>
                <a:gd name="connsiteY241" fmla="*/ 378115 h 741973"/>
                <a:gd name="connsiteX242" fmla="*/ 573736 w 1056167"/>
                <a:gd name="connsiteY242" fmla="*/ 377754 h 741973"/>
                <a:gd name="connsiteX243" fmla="*/ 572834 w 1056167"/>
                <a:gd name="connsiteY243" fmla="*/ 375950 h 741973"/>
                <a:gd name="connsiteX244" fmla="*/ 572653 w 1056167"/>
                <a:gd name="connsiteY244" fmla="*/ 375769 h 741973"/>
                <a:gd name="connsiteX245" fmla="*/ 571751 w 1056167"/>
                <a:gd name="connsiteY245" fmla="*/ 373604 h 741973"/>
                <a:gd name="connsiteX246" fmla="*/ 571571 w 1056167"/>
                <a:gd name="connsiteY246" fmla="*/ 373243 h 741973"/>
                <a:gd name="connsiteX247" fmla="*/ 571029 w 1056167"/>
                <a:gd name="connsiteY247" fmla="*/ 371257 h 741973"/>
                <a:gd name="connsiteX248" fmla="*/ 570849 w 1056167"/>
                <a:gd name="connsiteY248" fmla="*/ 370896 h 741973"/>
                <a:gd name="connsiteX249" fmla="*/ 570307 w 1056167"/>
                <a:gd name="connsiteY249" fmla="*/ 368550 h 741973"/>
                <a:gd name="connsiteX250" fmla="*/ 570307 w 1056167"/>
                <a:gd name="connsiteY250" fmla="*/ 368370 h 741973"/>
                <a:gd name="connsiteX251" fmla="*/ 569946 w 1056167"/>
                <a:gd name="connsiteY251" fmla="*/ 366204 h 741973"/>
                <a:gd name="connsiteX252" fmla="*/ 569946 w 1056167"/>
                <a:gd name="connsiteY252" fmla="*/ 365843 h 741973"/>
                <a:gd name="connsiteX253" fmla="*/ 573195 w 1056167"/>
                <a:gd name="connsiteY253" fmla="*/ 348157 h 741973"/>
                <a:gd name="connsiteX254" fmla="*/ 592866 w 1056167"/>
                <a:gd name="connsiteY254" fmla="*/ 337870 h 741973"/>
                <a:gd name="connsiteX255" fmla="*/ 898769 w 1056167"/>
                <a:gd name="connsiteY255" fmla="*/ 341299 h 741973"/>
                <a:gd name="connsiteX256" fmla="*/ 911402 w 1056167"/>
                <a:gd name="connsiteY256" fmla="*/ 340577 h 741973"/>
                <a:gd name="connsiteX257" fmla="*/ 912846 w 1056167"/>
                <a:gd name="connsiteY257" fmla="*/ 340757 h 741973"/>
                <a:gd name="connsiteX258" fmla="*/ 913207 w 1056167"/>
                <a:gd name="connsiteY258" fmla="*/ 340757 h 741973"/>
                <a:gd name="connsiteX259" fmla="*/ 914471 w 1056167"/>
                <a:gd name="connsiteY259" fmla="*/ 341118 h 741973"/>
                <a:gd name="connsiteX260" fmla="*/ 914831 w 1056167"/>
                <a:gd name="connsiteY260" fmla="*/ 341299 h 741973"/>
                <a:gd name="connsiteX261" fmla="*/ 916095 w 1056167"/>
                <a:gd name="connsiteY261" fmla="*/ 341660 h 741973"/>
                <a:gd name="connsiteX262" fmla="*/ 916275 w 1056167"/>
                <a:gd name="connsiteY262" fmla="*/ 341840 h 741973"/>
                <a:gd name="connsiteX263" fmla="*/ 917539 w 1056167"/>
                <a:gd name="connsiteY263" fmla="*/ 342562 h 741973"/>
                <a:gd name="connsiteX264" fmla="*/ 917719 w 1056167"/>
                <a:gd name="connsiteY264" fmla="*/ 342562 h 741973"/>
                <a:gd name="connsiteX265" fmla="*/ 918982 w 1056167"/>
                <a:gd name="connsiteY265" fmla="*/ 343464 h 741973"/>
                <a:gd name="connsiteX266" fmla="*/ 919163 w 1056167"/>
                <a:gd name="connsiteY266" fmla="*/ 343645 h 741973"/>
                <a:gd name="connsiteX267" fmla="*/ 920246 w 1056167"/>
                <a:gd name="connsiteY267" fmla="*/ 344728 h 741973"/>
                <a:gd name="connsiteX268" fmla="*/ 920426 w 1056167"/>
                <a:gd name="connsiteY268" fmla="*/ 344908 h 741973"/>
                <a:gd name="connsiteX269" fmla="*/ 921509 w 1056167"/>
                <a:gd name="connsiteY269" fmla="*/ 346172 h 741973"/>
                <a:gd name="connsiteX270" fmla="*/ 921690 w 1056167"/>
                <a:gd name="connsiteY270" fmla="*/ 346533 h 741973"/>
                <a:gd name="connsiteX271" fmla="*/ 922592 w 1056167"/>
                <a:gd name="connsiteY271" fmla="*/ 348157 h 741973"/>
                <a:gd name="connsiteX272" fmla="*/ 922772 w 1056167"/>
                <a:gd name="connsiteY272" fmla="*/ 348337 h 741973"/>
                <a:gd name="connsiteX273" fmla="*/ 923675 w 1056167"/>
                <a:gd name="connsiteY273" fmla="*/ 350503 h 741973"/>
                <a:gd name="connsiteX274" fmla="*/ 920426 w 1056167"/>
                <a:gd name="connsiteY274" fmla="*/ 391290 h 741973"/>
                <a:gd name="connsiteX275" fmla="*/ 901476 w 1056167"/>
                <a:gd name="connsiteY275" fmla="*/ 397968 h 741973"/>
                <a:gd name="connsiteX276" fmla="*/ 653867 w 1056167"/>
                <a:gd name="connsiteY276" fmla="*/ 401216 h 741973"/>
                <a:gd name="connsiteX277" fmla="*/ 593227 w 1056167"/>
                <a:gd name="connsiteY277" fmla="*/ 392373 h 741973"/>
                <a:gd name="connsiteX278" fmla="*/ 608207 w 1056167"/>
                <a:gd name="connsiteY278" fmla="*/ 487302 h 741973"/>
                <a:gd name="connsiteX279" fmla="*/ 742479 w 1056167"/>
                <a:gd name="connsiteY279" fmla="*/ 489107 h 741973"/>
                <a:gd name="connsiteX280" fmla="*/ 912124 w 1056167"/>
                <a:gd name="connsiteY280" fmla="*/ 483332 h 741973"/>
                <a:gd name="connsiteX281" fmla="*/ 937932 w 1056167"/>
                <a:gd name="connsiteY281" fmla="*/ 493258 h 741973"/>
                <a:gd name="connsiteX282" fmla="*/ 937932 w 1056167"/>
                <a:gd name="connsiteY282" fmla="*/ 493438 h 741973"/>
                <a:gd name="connsiteX283" fmla="*/ 938654 w 1056167"/>
                <a:gd name="connsiteY283" fmla="*/ 495423 h 741973"/>
                <a:gd name="connsiteX284" fmla="*/ 938835 w 1056167"/>
                <a:gd name="connsiteY284" fmla="*/ 495784 h 741973"/>
                <a:gd name="connsiteX285" fmla="*/ 939376 w 1056167"/>
                <a:gd name="connsiteY285" fmla="*/ 497769 h 741973"/>
                <a:gd name="connsiteX286" fmla="*/ 939556 w 1056167"/>
                <a:gd name="connsiteY286" fmla="*/ 498311 h 741973"/>
                <a:gd name="connsiteX287" fmla="*/ 939917 w 1056167"/>
                <a:gd name="connsiteY287" fmla="*/ 500838 h 741973"/>
                <a:gd name="connsiteX288" fmla="*/ 927284 w 1056167"/>
                <a:gd name="connsiteY288" fmla="*/ 534406 h 741973"/>
                <a:gd name="connsiteX289" fmla="*/ 852568 w 1056167"/>
                <a:gd name="connsiteY289" fmla="*/ 536932 h 741973"/>
                <a:gd name="connsiteX290" fmla="*/ 615245 w 1056167"/>
                <a:gd name="connsiteY290" fmla="*/ 539639 h 741973"/>
                <a:gd name="connsiteX291" fmla="*/ 612358 w 1056167"/>
                <a:gd name="connsiteY291" fmla="*/ 540000 h 741973"/>
                <a:gd name="connsiteX292" fmla="*/ 611636 w 1056167"/>
                <a:gd name="connsiteY292" fmla="*/ 540000 h 741973"/>
                <a:gd name="connsiteX293" fmla="*/ 608929 w 1056167"/>
                <a:gd name="connsiteY293" fmla="*/ 540361 h 741973"/>
                <a:gd name="connsiteX294" fmla="*/ 608568 w 1056167"/>
                <a:gd name="connsiteY294" fmla="*/ 540361 h 741973"/>
                <a:gd name="connsiteX295" fmla="*/ 606402 w 1056167"/>
                <a:gd name="connsiteY295" fmla="*/ 540542 h 741973"/>
                <a:gd name="connsiteX296" fmla="*/ 605861 w 1056167"/>
                <a:gd name="connsiteY296" fmla="*/ 540542 h 741973"/>
                <a:gd name="connsiteX297" fmla="*/ 603514 w 1056167"/>
                <a:gd name="connsiteY297" fmla="*/ 540542 h 741973"/>
                <a:gd name="connsiteX298" fmla="*/ 603153 w 1056167"/>
                <a:gd name="connsiteY298" fmla="*/ 540542 h 741973"/>
                <a:gd name="connsiteX299" fmla="*/ 601168 w 1056167"/>
                <a:gd name="connsiteY299" fmla="*/ 540542 h 741973"/>
                <a:gd name="connsiteX300" fmla="*/ 600807 w 1056167"/>
                <a:gd name="connsiteY300" fmla="*/ 540542 h 741973"/>
                <a:gd name="connsiteX301" fmla="*/ 598822 w 1056167"/>
                <a:gd name="connsiteY301" fmla="*/ 540361 h 741973"/>
                <a:gd name="connsiteX302" fmla="*/ 598461 w 1056167"/>
                <a:gd name="connsiteY302" fmla="*/ 540361 h 741973"/>
                <a:gd name="connsiteX303" fmla="*/ 596656 w 1056167"/>
                <a:gd name="connsiteY303" fmla="*/ 540000 h 741973"/>
                <a:gd name="connsiteX304" fmla="*/ 596476 w 1056167"/>
                <a:gd name="connsiteY304" fmla="*/ 540000 h 741973"/>
                <a:gd name="connsiteX305" fmla="*/ 594852 w 1056167"/>
                <a:gd name="connsiteY305" fmla="*/ 539459 h 741973"/>
                <a:gd name="connsiteX306" fmla="*/ 594491 w 1056167"/>
                <a:gd name="connsiteY306" fmla="*/ 539278 h 741973"/>
                <a:gd name="connsiteX307" fmla="*/ 592866 w 1056167"/>
                <a:gd name="connsiteY307" fmla="*/ 538557 h 741973"/>
                <a:gd name="connsiteX308" fmla="*/ 592686 w 1056167"/>
                <a:gd name="connsiteY308" fmla="*/ 538557 h 741973"/>
                <a:gd name="connsiteX309" fmla="*/ 591423 w 1056167"/>
                <a:gd name="connsiteY309" fmla="*/ 537835 h 741973"/>
                <a:gd name="connsiteX310" fmla="*/ 591062 w 1056167"/>
                <a:gd name="connsiteY310" fmla="*/ 537654 h 741973"/>
                <a:gd name="connsiteX311" fmla="*/ 589798 w 1056167"/>
                <a:gd name="connsiteY311" fmla="*/ 536752 h 741973"/>
                <a:gd name="connsiteX312" fmla="*/ 589618 w 1056167"/>
                <a:gd name="connsiteY312" fmla="*/ 536571 h 741973"/>
                <a:gd name="connsiteX313" fmla="*/ 588535 w 1056167"/>
                <a:gd name="connsiteY313" fmla="*/ 535489 h 741973"/>
                <a:gd name="connsiteX314" fmla="*/ 588355 w 1056167"/>
                <a:gd name="connsiteY314" fmla="*/ 535308 h 741973"/>
                <a:gd name="connsiteX315" fmla="*/ 587272 w 1056167"/>
                <a:gd name="connsiteY315" fmla="*/ 534045 h 741973"/>
                <a:gd name="connsiteX316" fmla="*/ 587091 w 1056167"/>
                <a:gd name="connsiteY316" fmla="*/ 533684 h 741973"/>
                <a:gd name="connsiteX317" fmla="*/ 586189 w 1056167"/>
                <a:gd name="connsiteY317" fmla="*/ 532240 h 741973"/>
                <a:gd name="connsiteX318" fmla="*/ 586008 w 1056167"/>
                <a:gd name="connsiteY318" fmla="*/ 532059 h 741973"/>
                <a:gd name="connsiteX319" fmla="*/ 585106 w 1056167"/>
                <a:gd name="connsiteY319" fmla="*/ 530255 h 741973"/>
                <a:gd name="connsiteX320" fmla="*/ 584926 w 1056167"/>
                <a:gd name="connsiteY320" fmla="*/ 529894 h 741973"/>
                <a:gd name="connsiteX321" fmla="*/ 584204 w 1056167"/>
                <a:gd name="connsiteY321" fmla="*/ 527909 h 741973"/>
                <a:gd name="connsiteX322" fmla="*/ 584204 w 1056167"/>
                <a:gd name="connsiteY322" fmla="*/ 527909 h 741973"/>
                <a:gd name="connsiteX323" fmla="*/ 581316 w 1056167"/>
                <a:gd name="connsiteY323" fmla="*/ 515275 h 741973"/>
                <a:gd name="connsiteX324" fmla="*/ 608207 w 1056167"/>
                <a:gd name="connsiteY324" fmla="*/ 487302 h 741973"/>
                <a:gd name="connsiteX325" fmla="*/ 647911 w 1056167"/>
                <a:gd name="connsiteY325" fmla="*/ 552994 h 741973"/>
                <a:gd name="connsiteX326" fmla="*/ 722447 w 1056167"/>
                <a:gd name="connsiteY326" fmla="*/ 552092 h 741973"/>
                <a:gd name="connsiteX327" fmla="*/ 925119 w 1056167"/>
                <a:gd name="connsiteY327" fmla="*/ 548483 h 741973"/>
                <a:gd name="connsiteX328" fmla="*/ 997308 w 1056167"/>
                <a:gd name="connsiteY328" fmla="*/ 530255 h 741973"/>
                <a:gd name="connsiteX329" fmla="*/ 1015175 w 1056167"/>
                <a:gd name="connsiteY329" fmla="*/ 524119 h 741973"/>
                <a:gd name="connsiteX330" fmla="*/ 1015175 w 1056167"/>
                <a:gd name="connsiteY330" fmla="*/ 524119 h 741973"/>
                <a:gd name="connsiteX331" fmla="*/ 1017341 w 1056167"/>
                <a:gd name="connsiteY331" fmla="*/ 523577 h 741973"/>
                <a:gd name="connsiteX332" fmla="*/ 1017521 w 1056167"/>
                <a:gd name="connsiteY332" fmla="*/ 523577 h 741973"/>
                <a:gd name="connsiteX333" fmla="*/ 1019506 w 1056167"/>
                <a:gd name="connsiteY333" fmla="*/ 523036 h 741973"/>
                <a:gd name="connsiteX334" fmla="*/ 1019867 w 1056167"/>
                <a:gd name="connsiteY334" fmla="*/ 523036 h 741973"/>
                <a:gd name="connsiteX335" fmla="*/ 1021672 w 1056167"/>
                <a:gd name="connsiteY335" fmla="*/ 522675 h 741973"/>
                <a:gd name="connsiteX336" fmla="*/ 1022213 w 1056167"/>
                <a:gd name="connsiteY336" fmla="*/ 522494 h 741973"/>
                <a:gd name="connsiteX337" fmla="*/ 1024018 w 1056167"/>
                <a:gd name="connsiteY337" fmla="*/ 522133 h 741973"/>
                <a:gd name="connsiteX338" fmla="*/ 1024740 w 1056167"/>
                <a:gd name="connsiteY338" fmla="*/ 522133 h 741973"/>
                <a:gd name="connsiteX339" fmla="*/ 1026364 w 1056167"/>
                <a:gd name="connsiteY339" fmla="*/ 521953 h 741973"/>
                <a:gd name="connsiteX340" fmla="*/ 1027447 w 1056167"/>
                <a:gd name="connsiteY340" fmla="*/ 521953 h 741973"/>
                <a:gd name="connsiteX341" fmla="*/ 1028710 w 1056167"/>
                <a:gd name="connsiteY341" fmla="*/ 521953 h 741973"/>
                <a:gd name="connsiteX342" fmla="*/ 1030154 w 1056167"/>
                <a:gd name="connsiteY342" fmla="*/ 521953 h 741973"/>
                <a:gd name="connsiteX343" fmla="*/ 1031237 w 1056167"/>
                <a:gd name="connsiteY343" fmla="*/ 521953 h 741973"/>
                <a:gd name="connsiteX344" fmla="*/ 1033764 w 1056167"/>
                <a:gd name="connsiteY344" fmla="*/ 522133 h 741973"/>
                <a:gd name="connsiteX345" fmla="*/ 1017521 w 1056167"/>
                <a:gd name="connsiteY345" fmla="*/ 543249 h 741973"/>
                <a:gd name="connsiteX346" fmla="*/ 926923 w 1056167"/>
                <a:gd name="connsiteY346" fmla="*/ 609122 h 741973"/>
                <a:gd name="connsiteX347" fmla="*/ 913568 w 1056167"/>
                <a:gd name="connsiteY347" fmla="*/ 617784 h 741973"/>
                <a:gd name="connsiteX348" fmla="*/ 884331 w 1056167"/>
                <a:gd name="connsiteY348" fmla="*/ 611107 h 741973"/>
                <a:gd name="connsiteX349" fmla="*/ 881985 w 1056167"/>
                <a:gd name="connsiteY349" fmla="*/ 607858 h 741973"/>
                <a:gd name="connsiteX350" fmla="*/ 881083 w 1056167"/>
                <a:gd name="connsiteY350" fmla="*/ 606595 h 741973"/>
                <a:gd name="connsiteX351" fmla="*/ 879639 w 1056167"/>
                <a:gd name="connsiteY351" fmla="*/ 604790 h 741973"/>
                <a:gd name="connsiteX352" fmla="*/ 878376 w 1056167"/>
                <a:gd name="connsiteY352" fmla="*/ 603347 h 741973"/>
                <a:gd name="connsiteX353" fmla="*/ 877293 w 1056167"/>
                <a:gd name="connsiteY353" fmla="*/ 602083 h 741973"/>
                <a:gd name="connsiteX354" fmla="*/ 875849 w 1056167"/>
                <a:gd name="connsiteY354" fmla="*/ 600459 h 741973"/>
                <a:gd name="connsiteX355" fmla="*/ 875127 w 1056167"/>
                <a:gd name="connsiteY355" fmla="*/ 599737 h 741973"/>
                <a:gd name="connsiteX356" fmla="*/ 866465 w 1056167"/>
                <a:gd name="connsiteY356" fmla="*/ 591074 h 741973"/>
                <a:gd name="connsiteX357" fmla="*/ 771355 w 1056167"/>
                <a:gd name="connsiteY357" fmla="*/ 574651 h 741973"/>
                <a:gd name="connsiteX358" fmla="*/ 725515 w 1056167"/>
                <a:gd name="connsiteY358" fmla="*/ 608941 h 741973"/>
                <a:gd name="connsiteX359" fmla="*/ 722807 w 1056167"/>
                <a:gd name="connsiteY359" fmla="*/ 613634 h 741973"/>
                <a:gd name="connsiteX360" fmla="*/ 721725 w 1056167"/>
                <a:gd name="connsiteY360" fmla="*/ 615799 h 741973"/>
                <a:gd name="connsiteX361" fmla="*/ 721003 w 1056167"/>
                <a:gd name="connsiteY361" fmla="*/ 617243 h 741973"/>
                <a:gd name="connsiteX362" fmla="*/ 719198 w 1056167"/>
                <a:gd name="connsiteY362" fmla="*/ 621214 h 741973"/>
                <a:gd name="connsiteX363" fmla="*/ 706204 w 1056167"/>
                <a:gd name="connsiteY363" fmla="*/ 632583 h 741973"/>
                <a:gd name="connsiteX364" fmla="*/ 544680 w 1056167"/>
                <a:gd name="connsiteY364" fmla="*/ 632042 h 741973"/>
                <a:gd name="connsiteX365" fmla="*/ 543778 w 1056167"/>
                <a:gd name="connsiteY365" fmla="*/ 631681 h 741973"/>
                <a:gd name="connsiteX366" fmla="*/ 543597 w 1056167"/>
                <a:gd name="connsiteY366" fmla="*/ 631501 h 741973"/>
                <a:gd name="connsiteX367" fmla="*/ 542695 w 1056167"/>
                <a:gd name="connsiteY367" fmla="*/ 630959 h 741973"/>
                <a:gd name="connsiteX368" fmla="*/ 542514 w 1056167"/>
                <a:gd name="connsiteY368" fmla="*/ 630959 h 741973"/>
                <a:gd name="connsiteX369" fmla="*/ 541070 w 1056167"/>
                <a:gd name="connsiteY369" fmla="*/ 630237 h 741973"/>
                <a:gd name="connsiteX370" fmla="*/ 540710 w 1056167"/>
                <a:gd name="connsiteY370" fmla="*/ 630057 h 741973"/>
                <a:gd name="connsiteX371" fmla="*/ 539266 w 1056167"/>
                <a:gd name="connsiteY371" fmla="*/ 629154 h 741973"/>
                <a:gd name="connsiteX372" fmla="*/ 538905 w 1056167"/>
                <a:gd name="connsiteY372" fmla="*/ 628974 h 741973"/>
                <a:gd name="connsiteX373" fmla="*/ 537100 w 1056167"/>
                <a:gd name="connsiteY373" fmla="*/ 627711 h 741973"/>
                <a:gd name="connsiteX374" fmla="*/ 536559 w 1056167"/>
                <a:gd name="connsiteY374" fmla="*/ 627350 h 741973"/>
                <a:gd name="connsiteX375" fmla="*/ 534754 w 1056167"/>
                <a:gd name="connsiteY375" fmla="*/ 626267 h 741973"/>
                <a:gd name="connsiteX376" fmla="*/ 534212 w 1056167"/>
                <a:gd name="connsiteY376" fmla="*/ 625906 h 741973"/>
                <a:gd name="connsiteX377" fmla="*/ 531866 w 1056167"/>
                <a:gd name="connsiteY377" fmla="*/ 624282 h 741973"/>
                <a:gd name="connsiteX378" fmla="*/ 531325 w 1056167"/>
                <a:gd name="connsiteY378" fmla="*/ 623921 h 741973"/>
                <a:gd name="connsiteX379" fmla="*/ 529340 w 1056167"/>
                <a:gd name="connsiteY379" fmla="*/ 622477 h 741973"/>
                <a:gd name="connsiteX380" fmla="*/ 528618 w 1056167"/>
                <a:gd name="connsiteY380" fmla="*/ 621935 h 741973"/>
                <a:gd name="connsiteX381" fmla="*/ 525911 w 1056167"/>
                <a:gd name="connsiteY381" fmla="*/ 620131 h 741973"/>
                <a:gd name="connsiteX382" fmla="*/ 525369 w 1056167"/>
                <a:gd name="connsiteY382" fmla="*/ 619770 h 741973"/>
                <a:gd name="connsiteX383" fmla="*/ 523204 w 1056167"/>
                <a:gd name="connsiteY383" fmla="*/ 618145 h 741973"/>
                <a:gd name="connsiteX384" fmla="*/ 522301 w 1056167"/>
                <a:gd name="connsiteY384" fmla="*/ 617424 h 741973"/>
                <a:gd name="connsiteX385" fmla="*/ 519414 w 1056167"/>
                <a:gd name="connsiteY385" fmla="*/ 615438 h 741973"/>
                <a:gd name="connsiteX386" fmla="*/ 518872 w 1056167"/>
                <a:gd name="connsiteY386" fmla="*/ 615077 h 741973"/>
                <a:gd name="connsiteX387" fmla="*/ 516346 w 1056167"/>
                <a:gd name="connsiteY387" fmla="*/ 613273 h 741973"/>
                <a:gd name="connsiteX388" fmla="*/ 515263 w 1056167"/>
                <a:gd name="connsiteY388" fmla="*/ 612551 h 741973"/>
                <a:gd name="connsiteX389" fmla="*/ 512736 w 1056167"/>
                <a:gd name="connsiteY389" fmla="*/ 610746 h 741973"/>
                <a:gd name="connsiteX390" fmla="*/ 511653 w 1056167"/>
                <a:gd name="connsiteY390" fmla="*/ 610024 h 741973"/>
                <a:gd name="connsiteX391" fmla="*/ 508946 w 1056167"/>
                <a:gd name="connsiteY391" fmla="*/ 608039 h 741973"/>
                <a:gd name="connsiteX392" fmla="*/ 507683 w 1056167"/>
                <a:gd name="connsiteY392" fmla="*/ 606956 h 741973"/>
                <a:gd name="connsiteX393" fmla="*/ 505517 w 1056167"/>
                <a:gd name="connsiteY393" fmla="*/ 605332 h 741973"/>
                <a:gd name="connsiteX394" fmla="*/ 504254 w 1056167"/>
                <a:gd name="connsiteY394" fmla="*/ 604429 h 741973"/>
                <a:gd name="connsiteX395" fmla="*/ 501186 w 1056167"/>
                <a:gd name="connsiteY395" fmla="*/ 602083 h 741973"/>
                <a:gd name="connsiteX396" fmla="*/ 499742 w 1056167"/>
                <a:gd name="connsiteY396" fmla="*/ 601000 h 741973"/>
                <a:gd name="connsiteX397" fmla="*/ 497576 w 1056167"/>
                <a:gd name="connsiteY397" fmla="*/ 599376 h 741973"/>
                <a:gd name="connsiteX398" fmla="*/ 496132 w 1056167"/>
                <a:gd name="connsiteY398" fmla="*/ 598293 h 741973"/>
                <a:gd name="connsiteX399" fmla="*/ 493065 w 1056167"/>
                <a:gd name="connsiteY399" fmla="*/ 595947 h 741973"/>
                <a:gd name="connsiteX400" fmla="*/ 491621 w 1056167"/>
                <a:gd name="connsiteY400" fmla="*/ 594864 h 741973"/>
                <a:gd name="connsiteX401" fmla="*/ 489455 w 1056167"/>
                <a:gd name="connsiteY401" fmla="*/ 593240 h 741973"/>
                <a:gd name="connsiteX402" fmla="*/ 488011 w 1056167"/>
                <a:gd name="connsiteY402" fmla="*/ 592157 h 741973"/>
                <a:gd name="connsiteX403" fmla="*/ 484943 w 1056167"/>
                <a:gd name="connsiteY403" fmla="*/ 589811 h 741973"/>
                <a:gd name="connsiteX404" fmla="*/ 483319 w 1056167"/>
                <a:gd name="connsiteY404" fmla="*/ 588548 h 741973"/>
                <a:gd name="connsiteX405" fmla="*/ 481334 w 1056167"/>
                <a:gd name="connsiteY405" fmla="*/ 586924 h 741973"/>
                <a:gd name="connsiteX406" fmla="*/ 479709 w 1056167"/>
                <a:gd name="connsiteY406" fmla="*/ 585660 h 741973"/>
                <a:gd name="connsiteX407" fmla="*/ 476822 w 1056167"/>
                <a:gd name="connsiteY407" fmla="*/ 583314 h 741973"/>
                <a:gd name="connsiteX408" fmla="*/ 441268 w 1056167"/>
                <a:gd name="connsiteY408" fmla="*/ 553897 h 741973"/>
                <a:gd name="connsiteX409" fmla="*/ 647911 w 1056167"/>
                <a:gd name="connsiteY409" fmla="*/ 552994 h 741973"/>
                <a:gd name="connsiteX410" fmla="*/ 554606 w 1056167"/>
                <a:gd name="connsiteY410" fmla="*/ 513110 h 741973"/>
                <a:gd name="connsiteX411" fmla="*/ 570849 w 1056167"/>
                <a:gd name="connsiteY411" fmla="*/ 539639 h 741973"/>
                <a:gd name="connsiteX412" fmla="*/ 459316 w 1056167"/>
                <a:gd name="connsiteY412" fmla="*/ 540542 h 741973"/>
                <a:gd name="connsiteX413" fmla="*/ 554606 w 1056167"/>
                <a:gd name="connsiteY413" fmla="*/ 513110 h 741973"/>
                <a:gd name="connsiteX414" fmla="*/ 480431 w 1056167"/>
                <a:gd name="connsiteY414" fmla="*/ 507335 h 741973"/>
                <a:gd name="connsiteX415" fmla="*/ 467257 w 1056167"/>
                <a:gd name="connsiteY415" fmla="*/ 519246 h 741973"/>
                <a:gd name="connsiteX416" fmla="*/ 348505 w 1056167"/>
                <a:gd name="connsiteY416" fmla="*/ 530796 h 741973"/>
                <a:gd name="connsiteX417" fmla="*/ 334248 w 1056167"/>
                <a:gd name="connsiteY417" fmla="*/ 521412 h 741973"/>
                <a:gd name="connsiteX418" fmla="*/ 328112 w 1056167"/>
                <a:gd name="connsiteY418" fmla="*/ 453914 h 741973"/>
                <a:gd name="connsiteX419" fmla="*/ 374132 w 1056167"/>
                <a:gd name="connsiteY419" fmla="*/ 484414 h 741973"/>
                <a:gd name="connsiteX420" fmla="*/ 423943 w 1056167"/>
                <a:gd name="connsiteY420" fmla="*/ 492175 h 741973"/>
                <a:gd name="connsiteX421" fmla="*/ 480431 w 1056167"/>
                <a:gd name="connsiteY421" fmla="*/ 507335 h 741973"/>
                <a:gd name="connsiteX422" fmla="*/ 183552 w 1056167"/>
                <a:gd name="connsiteY422" fmla="*/ 167142 h 741973"/>
                <a:gd name="connsiteX423" fmla="*/ 207916 w 1056167"/>
                <a:gd name="connsiteY423" fmla="*/ 23124 h 741973"/>
                <a:gd name="connsiteX424" fmla="*/ 328292 w 1056167"/>
                <a:gd name="connsiteY424" fmla="*/ 47668 h 741973"/>
                <a:gd name="connsiteX425" fmla="*/ 338760 w 1056167"/>
                <a:gd name="connsiteY425" fmla="*/ 141695 h 741973"/>
                <a:gd name="connsiteX426" fmla="*/ 259532 w 1056167"/>
                <a:gd name="connsiteY426" fmla="*/ 197281 h 741973"/>
                <a:gd name="connsiteX427" fmla="*/ 183552 w 1056167"/>
                <a:gd name="connsiteY427" fmla="*/ 167142 h 741973"/>
                <a:gd name="connsiteX428" fmla="*/ 89345 w 1056167"/>
                <a:gd name="connsiteY428" fmla="*/ 344908 h 741973"/>
                <a:gd name="connsiteX429" fmla="*/ 160813 w 1056167"/>
                <a:gd name="connsiteY429" fmla="*/ 232654 h 741973"/>
                <a:gd name="connsiteX430" fmla="*/ 223978 w 1056167"/>
                <a:gd name="connsiteY430" fmla="*/ 213704 h 741973"/>
                <a:gd name="connsiteX431" fmla="*/ 306635 w 1056167"/>
                <a:gd name="connsiteY431" fmla="*/ 217313 h 741973"/>
                <a:gd name="connsiteX432" fmla="*/ 338398 w 1056167"/>
                <a:gd name="connsiteY432" fmla="*/ 250160 h 741973"/>
                <a:gd name="connsiteX433" fmla="*/ 353919 w 1056167"/>
                <a:gd name="connsiteY433" fmla="*/ 327222 h 741973"/>
                <a:gd name="connsiteX434" fmla="*/ 424304 w 1056167"/>
                <a:gd name="connsiteY434" fmla="*/ 443988 h 741973"/>
                <a:gd name="connsiteX435" fmla="*/ 422680 w 1056167"/>
                <a:gd name="connsiteY435" fmla="*/ 476113 h 741973"/>
                <a:gd name="connsiteX436" fmla="*/ 391097 w 1056167"/>
                <a:gd name="connsiteY436" fmla="*/ 480444 h 741973"/>
                <a:gd name="connsiteX437" fmla="*/ 332443 w 1056167"/>
                <a:gd name="connsiteY437" fmla="*/ 435145 h 741973"/>
                <a:gd name="connsiteX438" fmla="*/ 325224 w 1056167"/>
                <a:gd name="connsiteY438" fmla="*/ 410059 h 741973"/>
                <a:gd name="connsiteX439" fmla="*/ 325765 w 1056167"/>
                <a:gd name="connsiteY439" fmla="*/ 332817 h 741973"/>
                <a:gd name="connsiteX440" fmla="*/ 326126 w 1056167"/>
                <a:gd name="connsiteY440" fmla="*/ 314228 h 741973"/>
                <a:gd name="connsiteX441" fmla="*/ 319088 w 1056167"/>
                <a:gd name="connsiteY441" fmla="*/ 307911 h 741973"/>
                <a:gd name="connsiteX442" fmla="*/ 310967 w 1056167"/>
                <a:gd name="connsiteY442" fmla="*/ 313325 h 741973"/>
                <a:gd name="connsiteX443" fmla="*/ 309523 w 1056167"/>
                <a:gd name="connsiteY443" fmla="*/ 334621 h 741973"/>
                <a:gd name="connsiteX444" fmla="*/ 309523 w 1056167"/>
                <a:gd name="connsiteY444" fmla="*/ 398689 h 741973"/>
                <a:gd name="connsiteX445" fmla="*/ 315118 w 1056167"/>
                <a:gd name="connsiteY445" fmla="*/ 505169 h 741973"/>
                <a:gd name="connsiteX446" fmla="*/ 315118 w 1056167"/>
                <a:gd name="connsiteY446" fmla="*/ 527548 h 741973"/>
                <a:gd name="connsiteX447" fmla="*/ 268736 w 1056167"/>
                <a:gd name="connsiteY447" fmla="*/ 516178 h 741973"/>
                <a:gd name="connsiteX448" fmla="*/ 260614 w 1056167"/>
                <a:gd name="connsiteY448" fmla="*/ 479000 h 741973"/>
                <a:gd name="connsiteX449" fmla="*/ 246538 w 1056167"/>
                <a:gd name="connsiteY449" fmla="*/ 464743 h 741973"/>
                <a:gd name="connsiteX450" fmla="*/ 229573 w 1056167"/>
                <a:gd name="connsiteY450" fmla="*/ 474669 h 741973"/>
                <a:gd name="connsiteX451" fmla="*/ 220730 w 1056167"/>
                <a:gd name="connsiteY451" fmla="*/ 491092 h 741973"/>
                <a:gd name="connsiteX452" fmla="*/ 188605 w 1056167"/>
                <a:gd name="connsiteY452" fmla="*/ 503364 h 741973"/>
                <a:gd name="connsiteX453" fmla="*/ 178679 w 1056167"/>
                <a:gd name="connsiteY453" fmla="*/ 488204 h 741973"/>
                <a:gd name="connsiteX454" fmla="*/ 166948 w 1056167"/>
                <a:gd name="connsiteY454" fmla="*/ 432438 h 741973"/>
                <a:gd name="connsiteX455" fmla="*/ 179040 w 1056167"/>
                <a:gd name="connsiteY455" fmla="*/ 343464 h 741973"/>
                <a:gd name="connsiteX456" fmla="*/ 196907 w 1056167"/>
                <a:gd name="connsiteY456" fmla="*/ 323973 h 741973"/>
                <a:gd name="connsiteX457" fmla="*/ 195283 w 1056167"/>
                <a:gd name="connsiteY457" fmla="*/ 312243 h 741973"/>
                <a:gd name="connsiteX458" fmla="*/ 185898 w 1056167"/>
                <a:gd name="connsiteY458" fmla="*/ 313686 h 741973"/>
                <a:gd name="connsiteX459" fmla="*/ 141141 w 1056167"/>
                <a:gd name="connsiteY459" fmla="*/ 382266 h 741973"/>
                <a:gd name="connsiteX460" fmla="*/ 150525 w 1056167"/>
                <a:gd name="connsiteY460" fmla="*/ 428287 h 741973"/>
                <a:gd name="connsiteX461" fmla="*/ 164963 w 1056167"/>
                <a:gd name="connsiteY461" fmla="*/ 470879 h 741973"/>
                <a:gd name="connsiteX462" fmla="*/ 145111 w 1056167"/>
                <a:gd name="connsiteY462" fmla="*/ 504447 h 741973"/>
                <a:gd name="connsiteX463" fmla="*/ 110460 w 1056167"/>
                <a:gd name="connsiteY463" fmla="*/ 490190 h 741973"/>
                <a:gd name="connsiteX464" fmla="*/ 77795 w 1056167"/>
                <a:gd name="connsiteY464" fmla="*/ 391290 h 741973"/>
                <a:gd name="connsiteX465" fmla="*/ 89345 w 1056167"/>
                <a:gd name="connsiteY465" fmla="*/ 344908 h 74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056167" h="741973">
                  <a:moveTo>
                    <a:pt x="99993" y="549385"/>
                  </a:moveTo>
                  <a:cubicBezTo>
                    <a:pt x="94759" y="554077"/>
                    <a:pt x="88623" y="558048"/>
                    <a:pt x="82306" y="561116"/>
                  </a:cubicBezTo>
                  <a:cubicBezTo>
                    <a:pt x="60830" y="571764"/>
                    <a:pt x="38993" y="581690"/>
                    <a:pt x="17516" y="592338"/>
                  </a:cubicBezTo>
                  <a:cubicBezTo>
                    <a:pt x="8854" y="596669"/>
                    <a:pt x="-351" y="601000"/>
                    <a:pt x="10" y="613273"/>
                  </a:cubicBezTo>
                  <a:cubicBezTo>
                    <a:pt x="1274" y="649187"/>
                    <a:pt x="43685" y="689974"/>
                    <a:pt x="82487" y="668317"/>
                  </a:cubicBezTo>
                  <a:cubicBezTo>
                    <a:pt x="134102" y="639622"/>
                    <a:pt x="181747" y="608761"/>
                    <a:pt x="204126" y="550829"/>
                  </a:cubicBezTo>
                  <a:cubicBezTo>
                    <a:pt x="205029" y="548302"/>
                    <a:pt x="206292" y="545956"/>
                    <a:pt x="207555" y="543610"/>
                  </a:cubicBezTo>
                  <a:cubicBezTo>
                    <a:pt x="216579" y="526284"/>
                    <a:pt x="216579" y="526284"/>
                    <a:pt x="236250" y="531338"/>
                  </a:cubicBezTo>
                  <a:cubicBezTo>
                    <a:pt x="255742" y="536210"/>
                    <a:pt x="258629" y="536391"/>
                    <a:pt x="258449" y="538557"/>
                  </a:cubicBezTo>
                  <a:cubicBezTo>
                    <a:pt x="258268" y="551190"/>
                    <a:pt x="254298" y="580426"/>
                    <a:pt x="249605" y="591977"/>
                  </a:cubicBezTo>
                  <a:cubicBezTo>
                    <a:pt x="240221" y="615077"/>
                    <a:pt x="230114" y="637637"/>
                    <a:pt x="220008" y="660557"/>
                  </a:cubicBezTo>
                  <a:cubicBezTo>
                    <a:pt x="214594" y="672829"/>
                    <a:pt x="208457" y="684740"/>
                    <a:pt x="203765" y="697012"/>
                  </a:cubicBezTo>
                  <a:cubicBezTo>
                    <a:pt x="200517" y="705314"/>
                    <a:pt x="198351" y="714879"/>
                    <a:pt x="204487" y="722640"/>
                  </a:cubicBezTo>
                  <a:cubicBezTo>
                    <a:pt x="222174" y="745379"/>
                    <a:pt x="262600" y="747184"/>
                    <a:pt x="275774" y="724625"/>
                  </a:cubicBezTo>
                  <a:cubicBezTo>
                    <a:pt x="305913" y="673009"/>
                    <a:pt x="327209" y="620853"/>
                    <a:pt x="333345" y="560033"/>
                  </a:cubicBezTo>
                  <a:cubicBezTo>
                    <a:pt x="334248" y="550648"/>
                    <a:pt x="338579" y="544332"/>
                    <a:pt x="349227" y="545415"/>
                  </a:cubicBezTo>
                  <a:cubicBezTo>
                    <a:pt x="369620" y="547580"/>
                    <a:pt x="389833" y="549926"/>
                    <a:pt x="410227" y="552273"/>
                  </a:cubicBezTo>
                  <a:cubicBezTo>
                    <a:pt x="416724" y="552994"/>
                    <a:pt x="421958" y="555160"/>
                    <a:pt x="425387" y="561477"/>
                  </a:cubicBezTo>
                  <a:cubicBezTo>
                    <a:pt x="430079" y="570500"/>
                    <a:pt x="497576" y="611107"/>
                    <a:pt x="508946" y="622838"/>
                  </a:cubicBezTo>
                  <a:cubicBezTo>
                    <a:pt x="542334" y="650089"/>
                    <a:pt x="550636" y="645036"/>
                    <a:pt x="587994" y="645216"/>
                  </a:cubicBezTo>
                  <a:cubicBezTo>
                    <a:pt x="621742" y="645397"/>
                    <a:pt x="655671" y="645577"/>
                    <a:pt x="689420" y="645216"/>
                  </a:cubicBezTo>
                  <a:cubicBezTo>
                    <a:pt x="704760" y="645036"/>
                    <a:pt x="710174" y="645577"/>
                    <a:pt x="713242" y="665249"/>
                  </a:cubicBezTo>
                  <a:cubicBezTo>
                    <a:pt x="719198" y="704412"/>
                    <a:pt x="750781" y="743033"/>
                    <a:pt x="804562" y="741950"/>
                  </a:cubicBezTo>
                  <a:cubicBezTo>
                    <a:pt x="862133" y="743033"/>
                    <a:pt x="889565" y="705314"/>
                    <a:pt x="896423" y="654240"/>
                  </a:cubicBezTo>
                  <a:cubicBezTo>
                    <a:pt x="897145" y="649187"/>
                    <a:pt x="895701" y="643412"/>
                    <a:pt x="902018" y="640524"/>
                  </a:cubicBezTo>
                  <a:cubicBezTo>
                    <a:pt x="935045" y="626086"/>
                    <a:pt x="958867" y="598113"/>
                    <a:pt x="989187" y="579524"/>
                  </a:cubicBezTo>
                  <a:cubicBezTo>
                    <a:pt x="1012107" y="565447"/>
                    <a:pt x="1032500" y="548302"/>
                    <a:pt x="1048562" y="526465"/>
                  </a:cubicBezTo>
                  <a:cubicBezTo>
                    <a:pt x="1061557" y="508778"/>
                    <a:pt x="1057947" y="497409"/>
                    <a:pt x="1037373" y="489829"/>
                  </a:cubicBezTo>
                  <a:cubicBezTo>
                    <a:pt x="1025642" y="485497"/>
                    <a:pt x="1013009" y="485317"/>
                    <a:pt x="1000556" y="484053"/>
                  </a:cubicBezTo>
                  <a:cubicBezTo>
                    <a:pt x="985938" y="482790"/>
                    <a:pt x="970778" y="484053"/>
                    <a:pt x="955799" y="478820"/>
                  </a:cubicBezTo>
                  <a:cubicBezTo>
                    <a:pt x="976734" y="451388"/>
                    <a:pt x="981607" y="409879"/>
                    <a:pt x="943346" y="393275"/>
                  </a:cubicBezTo>
                  <a:cubicBezTo>
                    <a:pt x="938113" y="394719"/>
                    <a:pt x="939195" y="373062"/>
                    <a:pt x="937571" y="349601"/>
                  </a:cubicBezTo>
                  <a:cubicBezTo>
                    <a:pt x="936488" y="333358"/>
                    <a:pt x="935947" y="332095"/>
                    <a:pt x="949663" y="325417"/>
                  </a:cubicBezTo>
                  <a:cubicBezTo>
                    <a:pt x="966086" y="317476"/>
                    <a:pt x="967530" y="270192"/>
                    <a:pt x="967530" y="265680"/>
                  </a:cubicBezTo>
                  <a:cubicBezTo>
                    <a:pt x="967710" y="238970"/>
                    <a:pt x="965003" y="227600"/>
                    <a:pt x="939556" y="217674"/>
                  </a:cubicBezTo>
                  <a:cubicBezTo>
                    <a:pt x="925299" y="212260"/>
                    <a:pt x="910500" y="209192"/>
                    <a:pt x="895521" y="207026"/>
                  </a:cubicBezTo>
                  <a:cubicBezTo>
                    <a:pt x="839754" y="198544"/>
                    <a:pt x="715047" y="201973"/>
                    <a:pt x="635639" y="220021"/>
                  </a:cubicBezTo>
                  <a:cubicBezTo>
                    <a:pt x="619937" y="222728"/>
                    <a:pt x="611816" y="230307"/>
                    <a:pt x="607304" y="245828"/>
                  </a:cubicBezTo>
                  <a:cubicBezTo>
                    <a:pt x="599544" y="271816"/>
                    <a:pt x="599905" y="296180"/>
                    <a:pt x="613801" y="320364"/>
                  </a:cubicBezTo>
                  <a:cubicBezTo>
                    <a:pt x="607304" y="323793"/>
                    <a:pt x="579150" y="315852"/>
                    <a:pt x="569946" y="326680"/>
                  </a:cubicBezTo>
                  <a:cubicBezTo>
                    <a:pt x="563449" y="334260"/>
                    <a:pt x="558035" y="336967"/>
                    <a:pt x="556050" y="346713"/>
                  </a:cubicBezTo>
                  <a:cubicBezTo>
                    <a:pt x="550636" y="372882"/>
                    <a:pt x="558396" y="399772"/>
                    <a:pt x="588355" y="403743"/>
                  </a:cubicBezTo>
                  <a:cubicBezTo>
                    <a:pt x="591784" y="404104"/>
                    <a:pt x="595032" y="405547"/>
                    <a:pt x="600627" y="407172"/>
                  </a:cubicBezTo>
                  <a:cubicBezTo>
                    <a:pt x="593769" y="425580"/>
                    <a:pt x="588355" y="443447"/>
                    <a:pt x="596656" y="462216"/>
                  </a:cubicBezTo>
                  <a:cubicBezTo>
                    <a:pt x="579692" y="466187"/>
                    <a:pt x="568322" y="474849"/>
                    <a:pt x="565615" y="491814"/>
                  </a:cubicBezTo>
                  <a:cubicBezTo>
                    <a:pt x="564713" y="496867"/>
                    <a:pt x="562005" y="499574"/>
                    <a:pt x="556591" y="499574"/>
                  </a:cubicBezTo>
                  <a:cubicBezTo>
                    <a:pt x="534573" y="499033"/>
                    <a:pt x="512195" y="504267"/>
                    <a:pt x="490899" y="493438"/>
                  </a:cubicBezTo>
                  <a:cubicBezTo>
                    <a:pt x="479890" y="487843"/>
                    <a:pt x="462925" y="482971"/>
                    <a:pt x="451194" y="479361"/>
                  </a:cubicBezTo>
                  <a:cubicBezTo>
                    <a:pt x="440366" y="475932"/>
                    <a:pt x="438922" y="470338"/>
                    <a:pt x="441449" y="458426"/>
                  </a:cubicBezTo>
                  <a:cubicBezTo>
                    <a:pt x="444156" y="445432"/>
                    <a:pt x="431342" y="435326"/>
                    <a:pt x="423402" y="425580"/>
                  </a:cubicBezTo>
                  <a:cubicBezTo>
                    <a:pt x="397955" y="394178"/>
                    <a:pt x="376839" y="369633"/>
                    <a:pt x="369260" y="329027"/>
                  </a:cubicBezTo>
                  <a:cubicBezTo>
                    <a:pt x="367274" y="318559"/>
                    <a:pt x="364928" y="299068"/>
                    <a:pt x="362221" y="288961"/>
                  </a:cubicBezTo>
                  <a:cubicBezTo>
                    <a:pt x="351754" y="249979"/>
                    <a:pt x="349768" y="211899"/>
                    <a:pt x="299416" y="201793"/>
                  </a:cubicBezTo>
                  <a:cubicBezTo>
                    <a:pt x="357529" y="179955"/>
                    <a:pt x="386765" y="72573"/>
                    <a:pt x="326126" y="26372"/>
                  </a:cubicBezTo>
                  <a:cubicBezTo>
                    <a:pt x="288768" y="-1962"/>
                    <a:pt x="246176" y="-8279"/>
                    <a:pt x="203765" y="11393"/>
                  </a:cubicBezTo>
                  <a:cubicBezTo>
                    <a:pt x="166588" y="28538"/>
                    <a:pt x="145653" y="62647"/>
                    <a:pt x="144389" y="102171"/>
                  </a:cubicBezTo>
                  <a:cubicBezTo>
                    <a:pt x="143306" y="137724"/>
                    <a:pt x="157564" y="180677"/>
                    <a:pt x="216759" y="200168"/>
                  </a:cubicBezTo>
                  <a:cubicBezTo>
                    <a:pt x="190591" y="199988"/>
                    <a:pt x="171641" y="202334"/>
                    <a:pt x="156842" y="219118"/>
                  </a:cubicBezTo>
                  <a:cubicBezTo>
                    <a:pt x="127425" y="252506"/>
                    <a:pt x="98730" y="295458"/>
                    <a:pt x="75629" y="333719"/>
                  </a:cubicBezTo>
                  <a:cubicBezTo>
                    <a:pt x="67327" y="347615"/>
                    <a:pt x="63898" y="362595"/>
                    <a:pt x="62996" y="379198"/>
                  </a:cubicBezTo>
                  <a:cubicBezTo>
                    <a:pt x="60469" y="427204"/>
                    <a:pt x="76351" y="467991"/>
                    <a:pt x="104866" y="505349"/>
                  </a:cubicBezTo>
                  <a:cubicBezTo>
                    <a:pt x="116777" y="521592"/>
                    <a:pt x="115333" y="535849"/>
                    <a:pt x="99993" y="549385"/>
                  </a:cubicBezTo>
                  <a:close/>
                  <a:moveTo>
                    <a:pt x="81585" y="653338"/>
                  </a:moveTo>
                  <a:cubicBezTo>
                    <a:pt x="53070" y="668317"/>
                    <a:pt x="24013" y="652435"/>
                    <a:pt x="18419" y="620492"/>
                  </a:cubicBezTo>
                  <a:cubicBezTo>
                    <a:pt x="16434" y="609844"/>
                    <a:pt x="23833" y="606595"/>
                    <a:pt x="30871" y="602805"/>
                  </a:cubicBezTo>
                  <a:cubicBezTo>
                    <a:pt x="52709" y="591255"/>
                    <a:pt x="75809" y="582051"/>
                    <a:pt x="96925" y="569057"/>
                  </a:cubicBezTo>
                  <a:cubicBezTo>
                    <a:pt x="111724" y="559852"/>
                    <a:pt x="125259" y="551190"/>
                    <a:pt x="126342" y="531518"/>
                  </a:cubicBezTo>
                  <a:cubicBezTo>
                    <a:pt x="126883" y="522133"/>
                    <a:pt x="132478" y="518524"/>
                    <a:pt x="142043" y="517080"/>
                  </a:cubicBezTo>
                  <a:cubicBezTo>
                    <a:pt x="160813" y="514193"/>
                    <a:pt x="178860" y="515636"/>
                    <a:pt x="198531" y="522855"/>
                  </a:cubicBezTo>
                  <a:cubicBezTo>
                    <a:pt x="178138" y="585299"/>
                    <a:pt x="135727" y="625003"/>
                    <a:pt x="81585" y="653338"/>
                  </a:cubicBezTo>
                  <a:close/>
                  <a:moveTo>
                    <a:pt x="251230" y="514914"/>
                  </a:moveTo>
                  <a:cubicBezTo>
                    <a:pt x="246898" y="516539"/>
                    <a:pt x="237153" y="514914"/>
                    <a:pt x="233724" y="512207"/>
                  </a:cubicBezTo>
                  <a:cubicBezTo>
                    <a:pt x="223978" y="508598"/>
                    <a:pt x="236972" y="490550"/>
                    <a:pt x="243108" y="488746"/>
                  </a:cubicBezTo>
                  <a:cubicBezTo>
                    <a:pt x="250147" y="482971"/>
                    <a:pt x="258629" y="515997"/>
                    <a:pt x="251230" y="514914"/>
                  </a:cubicBezTo>
                  <a:close/>
                  <a:moveTo>
                    <a:pt x="310606" y="606234"/>
                  </a:moveTo>
                  <a:cubicBezTo>
                    <a:pt x="299597" y="641066"/>
                    <a:pt x="288407" y="673370"/>
                    <a:pt x="271262" y="705314"/>
                  </a:cubicBezTo>
                  <a:cubicBezTo>
                    <a:pt x="265307" y="716143"/>
                    <a:pt x="254117" y="730220"/>
                    <a:pt x="238777" y="727693"/>
                  </a:cubicBezTo>
                  <a:cubicBezTo>
                    <a:pt x="222895" y="725166"/>
                    <a:pt x="211706" y="713436"/>
                    <a:pt x="217481" y="698276"/>
                  </a:cubicBezTo>
                  <a:cubicBezTo>
                    <a:pt x="225242" y="678424"/>
                    <a:pt x="238416" y="659474"/>
                    <a:pt x="246538" y="639802"/>
                  </a:cubicBezTo>
                  <a:cubicBezTo>
                    <a:pt x="258449" y="611287"/>
                    <a:pt x="272706" y="583314"/>
                    <a:pt x="273789" y="551551"/>
                  </a:cubicBezTo>
                  <a:cubicBezTo>
                    <a:pt x="274150" y="542346"/>
                    <a:pt x="278662" y="538918"/>
                    <a:pt x="287685" y="541083"/>
                  </a:cubicBezTo>
                  <a:cubicBezTo>
                    <a:pt x="290212" y="541625"/>
                    <a:pt x="292919" y="541805"/>
                    <a:pt x="295626" y="542166"/>
                  </a:cubicBezTo>
                  <a:cubicBezTo>
                    <a:pt x="319088" y="545054"/>
                    <a:pt x="319088" y="545054"/>
                    <a:pt x="318907" y="567613"/>
                  </a:cubicBezTo>
                  <a:cubicBezTo>
                    <a:pt x="319810" y="581148"/>
                    <a:pt x="314756" y="593601"/>
                    <a:pt x="310606" y="606234"/>
                  </a:cubicBezTo>
                  <a:close/>
                  <a:moveTo>
                    <a:pt x="868089" y="697915"/>
                  </a:moveTo>
                  <a:cubicBezTo>
                    <a:pt x="831633" y="740687"/>
                    <a:pt x="768287" y="743936"/>
                    <a:pt x="731651" y="680409"/>
                  </a:cubicBezTo>
                  <a:cubicBezTo>
                    <a:pt x="731290" y="679867"/>
                    <a:pt x="731109" y="679326"/>
                    <a:pt x="730929" y="678785"/>
                  </a:cubicBezTo>
                  <a:cubicBezTo>
                    <a:pt x="730748" y="678604"/>
                    <a:pt x="730748" y="678243"/>
                    <a:pt x="730568" y="678063"/>
                  </a:cubicBezTo>
                  <a:cubicBezTo>
                    <a:pt x="730387" y="677702"/>
                    <a:pt x="730387" y="677341"/>
                    <a:pt x="730207" y="677160"/>
                  </a:cubicBezTo>
                  <a:cubicBezTo>
                    <a:pt x="730026" y="676799"/>
                    <a:pt x="730026" y="676438"/>
                    <a:pt x="729846" y="676078"/>
                  </a:cubicBezTo>
                  <a:cubicBezTo>
                    <a:pt x="729846" y="675897"/>
                    <a:pt x="729665" y="675536"/>
                    <a:pt x="729665" y="675356"/>
                  </a:cubicBezTo>
                  <a:cubicBezTo>
                    <a:pt x="729485" y="674995"/>
                    <a:pt x="729485" y="674453"/>
                    <a:pt x="729305" y="674092"/>
                  </a:cubicBezTo>
                  <a:cubicBezTo>
                    <a:pt x="729305" y="674092"/>
                    <a:pt x="729305" y="674092"/>
                    <a:pt x="729305" y="674092"/>
                  </a:cubicBezTo>
                  <a:cubicBezTo>
                    <a:pt x="724071" y="652616"/>
                    <a:pt x="733997" y="610385"/>
                    <a:pt x="752766" y="598474"/>
                  </a:cubicBezTo>
                  <a:cubicBezTo>
                    <a:pt x="778574" y="581870"/>
                    <a:pt x="810337" y="577178"/>
                    <a:pt x="841920" y="589270"/>
                  </a:cubicBezTo>
                  <a:cubicBezTo>
                    <a:pt x="856719" y="595045"/>
                    <a:pt x="867547" y="606415"/>
                    <a:pt x="874044" y="621033"/>
                  </a:cubicBezTo>
                  <a:cubicBezTo>
                    <a:pt x="874044" y="621033"/>
                    <a:pt x="874044" y="621033"/>
                    <a:pt x="874044" y="621033"/>
                  </a:cubicBezTo>
                  <a:cubicBezTo>
                    <a:pt x="876210" y="625906"/>
                    <a:pt x="877834" y="631320"/>
                    <a:pt x="879098" y="636915"/>
                  </a:cubicBezTo>
                  <a:cubicBezTo>
                    <a:pt x="879278" y="637456"/>
                    <a:pt x="879278" y="637998"/>
                    <a:pt x="879459" y="638539"/>
                  </a:cubicBezTo>
                  <a:cubicBezTo>
                    <a:pt x="879639" y="639441"/>
                    <a:pt x="879820" y="640524"/>
                    <a:pt x="880000" y="641427"/>
                  </a:cubicBezTo>
                  <a:cubicBezTo>
                    <a:pt x="880181" y="642148"/>
                    <a:pt x="880181" y="643051"/>
                    <a:pt x="880361" y="643773"/>
                  </a:cubicBezTo>
                  <a:cubicBezTo>
                    <a:pt x="880541" y="644675"/>
                    <a:pt x="880541" y="645397"/>
                    <a:pt x="880722" y="646299"/>
                  </a:cubicBezTo>
                  <a:cubicBezTo>
                    <a:pt x="880903" y="647382"/>
                    <a:pt x="880903" y="648465"/>
                    <a:pt x="880903" y="649548"/>
                  </a:cubicBezTo>
                  <a:cubicBezTo>
                    <a:pt x="880903" y="650270"/>
                    <a:pt x="881083" y="650811"/>
                    <a:pt x="881083" y="651533"/>
                  </a:cubicBezTo>
                  <a:cubicBezTo>
                    <a:pt x="881083" y="653338"/>
                    <a:pt x="881263" y="655143"/>
                    <a:pt x="881263" y="656947"/>
                  </a:cubicBezTo>
                  <a:cubicBezTo>
                    <a:pt x="880181" y="667234"/>
                    <a:pt x="878015" y="687628"/>
                    <a:pt x="868089" y="697915"/>
                  </a:cubicBezTo>
                  <a:close/>
                  <a:moveTo>
                    <a:pt x="965725" y="498311"/>
                  </a:moveTo>
                  <a:cubicBezTo>
                    <a:pt x="981246" y="498852"/>
                    <a:pt x="1018784" y="494882"/>
                    <a:pt x="1034486" y="505169"/>
                  </a:cubicBezTo>
                  <a:cubicBezTo>
                    <a:pt x="1019687" y="510403"/>
                    <a:pt x="977817" y="523216"/>
                    <a:pt x="962837" y="527728"/>
                  </a:cubicBezTo>
                  <a:cubicBezTo>
                    <a:pt x="957062" y="529533"/>
                    <a:pt x="953814" y="531518"/>
                    <a:pt x="952009" y="519065"/>
                  </a:cubicBezTo>
                  <a:cubicBezTo>
                    <a:pt x="950385" y="507154"/>
                    <a:pt x="955980" y="497950"/>
                    <a:pt x="965725" y="498311"/>
                  </a:cubicBezTo>
                  <a:close/>
                  <a:moveTo>
                    <a:pt x="950385" y="417459"/>
                  </a:moveTo>
                  <a:cubicBezTo>
                    <a:pt x="950746" y="417820"/>
                    <a:pt x="950926" y="418181"/>
                    <a:pt x="951287" y="418722"/>
                  </a:cubicBezTo>
                  <a:cubicBezTo>
                    <a:pt x="951468" y="419083"/>
                    <a:pt x="951648" y="419263"/>
                    <a:pt x="951829" y="419624"/>
                  </a:cubicBezTo>
                  <a:cubicBezTo>
                    <a:pt x="952009" y="419985"/>
                    <a:pt x="952370" y="420346"/>
                    <a:pt x="952550" y="420888"/>
                  </a:cubicBezTo>
                  <a:cubicBezTo>
                    <a:pt x="952731" y="421249"/>
                    <a:pt x="952911" y="421610"/>
                    <a:pt x="953092" y="421970"/>
                  </a:cubicBezTo>
                  <a:cubicBezTo>
                    <a:pt x="953272" y="422331"/>
                    <a:pt x="953453" y="422873"/>
                    <a:pt x="953633" y="423414"/>
                  </a:cubicBezTo>
                  <a:cubicBezTo>
                    <a:pt x="953814" y="423775"/>
                    <a:pt x="953994" y="424136"/>
                    <a:pt x="953994" y="424678"/>
                  </a:cubicBezTo>
                  <a:cubicBezTo>
                    <a:pt x="954175" y="425219"/>
                    <a:pt x="954355" y="425761"/>
                    <a:pt x="954536" y="426302"/>
                  </a:cubicBezTo>
                  <a:cubicBezTo>
                    <a:pt x="954716" y="426663"/>
                    <a:pt x="954716" y="427204"/>
                    <a:pt x="954897" y="427565"/>
                  </a:cubicBezTo>
                  <a:cubicBezTo>
                    <a:pt x="955077" y="428107"/>
                    <a:pt x="955077" y="428829"/>
                    <a:pt x="955258" y="429370"/>
                  </a:cubicBezTo>
                  <a:cubicBezTo>
                    <a:pt x="955258" y="429731"/>
                    <a:pt x="955438" y="430272"/>
                    <a:pt x="955438" y="430633"/>
                  </a:cubicBezTo>
                  <a:cubicBezTo>
                    <a:pt x="955618" y="431355"/>
                    <a:pt x="955618" y="432077"/>
                    <a:pt x="955799" y="432979"/>
                  </a:cubicBezTo>
                  <a:cubicBezTo>
                    <a:pt x="955799" y="433340"/>
                    <a:pt x="955980" y="433701"/>
                    <a:pt x="955980" y="434062"/>
                  </a:cubicBezTo>
                  <a:cubicBezTo>
                    <a:pt x="956160" y="435326"/>
                    <a:pt x="956160" y="436589"/>
                    <a:pt x="956340" y="437852"/>
                  </a:cubicBezTo>
                  <a:cubicBezTo>
                    <a:pt x="957604" y="454636"/>
                    <a:pt x="946053" y="466006"/>
                    <a:pt x="926382" y="467450"/>
                  </a:cubicBezTo>
                  <a:cubicBezTo>
                    <a:pt x="831633" y="474488"/>
                    <a:pt x="736704" y="473405"/>
                    <a:pt x="641775" y="474127"/>
                  </a:cubicBezTo>
                  <a:cubicBezTo>
                    <a:pt x="640511" y="474127"/>
                    <a:pt x="639248" y="474127"/>
                    <a:pt x="637985" y="474127"/>
                  </a:cubicBezTo>
                  <a:cubicBezTo>
                    <a:pt x="637624" y="474127"/>
                    <a:pt x="637263" y="474127"/>
                    <a:pt x="636722" y="473947"/>
                  </a:cubicBezTo>
                  <a:cubicBezTo>
                    <a:pt x="636000" y="473947"/>
                    <a:pt x="635097" y="473766"/>
                    <a:pt x="634375" y="473766"/>
                  </a:cubicBezTo>
                  <a:cubicBezTo>
                    <a:pt x="633834" y="473766"/>
                    <a:pt x="633473" y="473586"/>
                    <a:pt x="632932" y="473586"/>
                  </a:cubicBezTo>
                  <a:cubicBezTo>
                    <a:pt x="632390" y="473405"/>
                    <a:pt x="631668" y="473405"/>
                    <a:pt x="631127" y="473225"/>
                  </a:cubicBezTo>
                  <a:cubicBezTo>
                    <a:pt x="630585" y="473045"/>
                    <a:pt x="630225" y="473045"/>
                    <a:pt x="629683" y="472864"/>
                  </a:cubicBezTo>
                  <a:cubicBezTo>
                    <a:pt x="629142" y="472684"/>
                    <a:pt x="628600" y="472684"/>
                    <a:pt x="628059" y="472503"/>
                  </a:cubicBezTo>
                  <a:cubicBezTo>
                    <a:pt x="627517" y="472323"/>
                    <a:pt x="627156" y="472142"/>
                    <a:pt x="626615" y="471962"/>
                  </a:cubicBezTo>
                  <a:cubicBezTo>
                    <a:pt x="626254" y="471781"/>
                    <a:pt x="625713" y="471601"/>
                    <a:pt x="625352" y="471420"/>
                  </a:cubicBezTo>
                  <a:cubicBezTo>
                    <a:pt x="624810" y="471240"/>
                    <a:pt x="624449" y="471059"/>
                    <a:pt x="623908" y="470879"/>
                  </a:cubicBezTo>
                  <a:cubicBezTo>
                    <a:pt x="623547" y="470698"/>
                    <a:pt x="623186" y="470518"/>
                    <a:pt x="622825" y="470338"/>
                  </a:cubicBezTo>
                  <a:cubicBezTo>
                    <a:pt x="622284" y="470157"/>
                    <a:pt x="621923" y="469796"/>
                    <a:pt x="621381" y="469616"/>
                  </a:cubicBezTo>
                  <a:cubicBezTo>
                    <a:pt x="621020" y="469435"/>
                    <a:pt x="620840" y="469255"/>
                    <a:pt x="620479" y="469074"/>
                  </a:cubicBezTo>
                  <a:cubicBezTo>
                    <a:pt x="619937" y="468713"/>
                    <a:pt x="619577" y="468352"/>
                    <a:pt x="619035" y="467991"/>
                  </a:cubicBezTo>
                  <a:cubicBezTo>
                    <a:pt x="618855" y="467991"/>
                    <a:pt x="618855" y="467811"/>
                    <a:pt x="618674" y="467811"/>
                  </a:cubicBezTo>
                  <a:cubicBezTo>
                    <a:pt x="616869" y="466367"/>
                    <a:pt x="615426" y="464562"/>
                    <a:pt x="613982" y="462577"/>
                  </a:cubicBezTo>
                  <a:cubicBezTo>
                    <a:pt x="613982" y="462577"/>
                    <a:pt x="613982" y="462397"/>
                    <a:pt x="613801" y="462397"/>
                  </a:cubicBezTo>
                  <a:cubicBezTo>
                    <a:pt x="613440" y="461855"/>
                    <a:pt x="613080" y="461133"/>
                    <a:pt x="612718" y="460411"/>
                  </a:cubicBezTo>
                  <a:cubicBezTo>
                    <a:pt x="612718" y="460231"/>
                    <a:pt x="612538" y="460051"/>
                    <a:pt x="612538" y="460051"/>
                  </a:cubicBezTo>
                  <a:cubicBezTo>
                    <a:pt x="612177" y="459329"/>
                    <a:pt x="611997" y="458607"/>
                    <a:pt x="611636" y="457885"/>
                  </a:cubicBezTo>
                  <a:cubicBezTo>
                    <a:pt x="611636" y="457704"/>
                    <a:pt x="611455" y="457524"/>
                    <a:pt x="611455" y="457343"/>
                  </a:cubicBezTo>
                  <a:cubicBezTo>
                    <a:pt x="611094" y="456621"/>
                    <a:pt x="610914" y="455900"/>
                    <a:pt x="610733" y="454997"/>
                  </a:cubicBezTo>
                  <a:cubicBezTo>
                    <a:pt x="610733" y="454817"/>
                    <a:pt x="610553" y="454636"/>
                    <a:pt x="610553" y="454456"/>
                  </a:cubicBezTo>
                  <a:cubicBezTo>
                    <a:pt x="610372" y="453553"/>
                    <a:pt x="610192" y="452832"/>
                    <a:pt x="610011" y="451929"/>
                  </a:cubicBezTo>
                  <a:cubicBezTo>
                    <a:pt x="610011" y="451749"/>
                    <a:pt x="610011" y="451749"/>
                    <a:pt x="610011" y="451568"/>
                  </a:cubicBezTo>
                  <a:cubicBezTo>
                    <a:pt x="609831" y="450666"/>
                    <a:pt x="609650" y="449763"/>
                    <a:pt x="609470" y="448681"/>
                  </a:cubicBezTo>
                  <a:lnTo>
                    <a:pt x="609470" y="448681"/>
                  </a:lnTo>
                  <a:cubicBezTo>
                    <a:pt x="609109" y="446515"/>
                    <a:pt x="608929" y="444349"/>
                    <a:pt x="608929" y="442003"/>
                  </a:cubicBezTo>
                  <a:cubicBezTo>
                    <a:pt x="608207" y="421429"/>
                    <a:pt x="613801" y="414391"/>
                    <a:pt x="634917" y="414932"/>
                  </a:cubicBezTo>
                  <a:cubicBezTo>
                    <a:pt x="656213" y="415473"/>
                    <a:pt x="677509" y="416917"/>
                    <a:pt x="698805" y="416917"/>
                  </a:cubicBezTo>
                  <a:cubicBezTo>
                    <a:pt x="698805" y="417278"/>
                    <a:pt x="851305" y="414210"/>
                    <a:pt x="925840" y="410240"/>
                  </a:cubicBezTo>
                  <a:cubicBezTo>
                    <a:pt x="938113" y="409518"/>
                    <a:pt x="945692" y="411323"/>
                    <a:pt x="950385" y="417459"/>
                  </a:cubicBezTo>
                  <a:close/>
                  <a:moveTo>
                    <a:pt x="626254" y="240234"/>
                  </a:moveTo>
                  <a:cubicBezTo>
                    <a:pt x="631488" y="221645"/>
                    <a:pt x="831814" y="205583"/>
                    <a:pt x="914290" y="224893"/>
                  </a:cubicBezTo>
                  <a:cubicBezTo>
                    <a:pt x="914651" y="224893"/>
                    <a:pt x="915012" y="225074"/>
                    <a:pt x="915373" y="225074"/>
                  </a:cubicBezTo>
                  <a:cubicBezTo>
                    <a:pt x="916456" y="225435"/>
                    <a:pt x="917539" y="225615"/>
                    <a:pt x="918621" y="225976"/>
                  </a:cubicBezTo>
                  <a:cubicBezTo>
                    <a:pt x="919163" y="226157"/>
                    <a:pt x="919524" y="226157"/>
                    <a:pt x="920065" y="226337"/>
                  </a:cubicBezTo>
                  <a:cubicBezTo>
                    <a:pt x="920607" y="226518"/>
                    <a:pt x="921328" y="226698"/>
                    <a:pt x="921870" y="226878"/>
                  </a:cubicBezTo>
                  <a:cubicBezTo>
                    <a:pt x="922772" y="227059"/>
                    <a:pt x="923675" y="227420"/>
                    <a:pt x="924397" y="227600"/>
                  </a:cubicBezTo>
                  <a:cubicBezTo>
                    <a:pt x="924938" y="227781"/>
                    <a:pt x="925299" y="227961"/>
                    <a:pt x="925840" y="227961"/>
                  </a:cubicBezTo>
                  <a:cubicBezTo>
                    <a:pt x="926743" y="228322"/>
                    <a:pt x="927465" y="228503"/>
                    <a:pt x="928367" y="228864"/>
                  </a:cubicBezTo>
                  <a:cubicBezTo>
                    <a:pt x="928728" y="229044"/>
                    <a:pt x="929089" y="229044"/>
                    <a:pt x="929269" y="229225"/>
                  </a:cubicBezTo>
                  <a:cubicBezTo>
                    <a:pt x="929991" y="229586"/>
                    <a:pt x="930713" y="229766"/>
                    <a:pt x="931616" y="230127"/>
                  </a:cubicBezTo>
                  <a:cubicBezTo>
                    <a:pt x="931796" y="230307"/>
                    <a:pt x="932157" y="230307"/>
                    <a:pt x="932338" y="230488"/>
                  </a:cubicBezTo>
                  <a:cubicBezTo>
                    <a:pt x="933240" y="230849"/>
                    <a:pt x="934142" y="231210"/>
                    <a:pt x="934864" y="231571"/>
                  </a:cubicBezTo>
                  <a:cubicBezTo>
                    <a:pt x="935045" y="231751"/>
                    <a:pt x="935225" y="231751"/>
                    <a:pt x="935405" y="231932"/>
                  </a:cubicBezTo>
                  <a:cubicBezTo>
                    <a:pt x="936308" y="232293"/>
                    <a:pt x="937030" y="232654"/>
                    <a:pt x="937752" y="233195"/>
                  </a:cubicBezTo>
                  <a:cubicBezTo>
                    <a:pt x="937932" y="233195"/>
                    <a:pt x="938113" y="233376"/>
                    <a:pt x="938113" y="233376"/>
                  </a:cubicBezTo>
                  <a:cubicBezTo>
                    <a:pt x="938835" y="233736"/>
                    <a:pt x="939737" y="234278"/>
                    <a:pt x="940459" y="234819"/>
                  </a:cubicBezTo>
                  <a:cubicBezTo>
                    <a:pt x="949302" y="246370"/>
                    <a:pt x="922231" y="246009"/>
                    <a:pt x="913207" y="246731"/>
                  </a:cubicBezTo>
                  <a:cubicBezTo>
                    <a:pt x="864660" y="251062"/>
                    <a:pt x="815932" y="255032"/>
                    <a:pt x="767204" y="254491"/>
                  </a:cubicBezTo>
                  <a:cubicBezTo>
                    <a:pt x="756556" y="254311"/>
                    <a:pt x="745908" y="254311"/>
                    <a:pt x="735260" y="254311"/>
                  </a:cubicBezTo>
                  <a:cubicBezTo>
                    <a:pt x="734358" y="254311"/>
                    <a:pt x="733636" y="254311"/>
                    <a:pt x="732733" y="254311"/>
                  </a:cubicBezTo>
                  <a:cubicBezTo>
                    <a:pt x="722266" y="254311"/>
                    <a:pt x="711979" y="254311"/>
                    <a:pt x="701512" y="254311"/>
                  </a:cubicBezTo>
                  <a:cubicBezTo>
                    <a:pt x="690503" y="254311"/>
                    <a:pt x="679674" y="254311"/>
                    <a:pt x="668665" y="254491"/>
                  </a:cubicBezTo>
                  <a:cubicBezTo>
                    <a:pt x="666861" y="254491"/>
                    <a:pt x="665056" y="254491"/>
                    <a:pt x="663251" y="254491"/>
                  </a:cubicBezTo>
                  <a:cubicBezTo>
                    <a:pt x="662710" y="254491"/>
                    <a:pt x="662168" y="254491"/>
                    <a:pt x="661627" y="254491"/>
                  </a:cubicBezTo>
                  <a:cubicBezTo>
                    <a:pt x="661446" y="254491"/>
                    <a:pt x="661266" y="254491"/>
                    <a:pt x="661266" y="254491"/>
                  </a:cubicBezTo>
                  <a:cubicBezTo>
                    <a:pt x="660725" y="254491"/>
                    <a:pt x="660364" y="254491"/>
                    <a:pt x="659822" y="254491"/>
                  </a:cubicBezTo>
                  <a:cubicBezTo>
                    <a:pt x="659642" y="254491"/>
                    <a:pt x="659642" y="254491"/>
                    <a:pt x="659461" y="254491"/>
                  </a:cubicBezTo>
                  <a:cubicBezTo>
                    <a:pt x="658920" y="254491"/>
                    <a:pt x="658198" y="254491"/>
                    <a:pt x="657656" y="254491"/>
                  </a:cubicBezTo>
                  <a:cubicBezTo>
                    <a:pt x="657476" y="254491"/>
                    <a:pt x="657476" y="254491"/>
                    <a:pt x="657296" y="254491"/>
                  </a:cubicBezTo>
                  <a:cubicBezTo>
                    <a:pt x="656754" y="254491"/>
                    <a:pt x="656213" y="254491"/>
                    <a:pt x="655491" y="254491"/>
                  </a:cubicBezTo>
                  <a:cubicBezTo>
                    <a:pt x="655310" y="254491"/>
                    <a:pt x="655310" y="254491"/>
                    <a:pt x="655130" y="254491"/>
                  </a:cubicBezTo>
                  <a:cubicBezTo>
                    <a:pt x="653686" y="254491"/>
                    <a:pt x="652423" y="254311"/>
                    <a:pt x="650979" y="254130"/>
                  </a:cubicBezTo>
                  <a:cubicBezTo>
                    <a:pt x="650979" y="254130"/>
                    <a:pt x="650799" y="254130"/>
                    <a:pt x="650799" y="254130"/>
                  </a:cubicBezTo>
                  <a:cubicBezTo>
                    <a:pt x="649355" y="253950"/>
                    <a:pt x="647911" y="253769"/>
                    <a:pt x="646467" y="253589"/>
                  </a:cubicBezTo>
                  <a:cubicBezTo>
                    <a:pt x="646467" y="253589"/>
                    <a:pt x="646467" y="253589"/>
                    <a:pt x="646467" y="253589"/>
                  </a:cubicBezTo>
                  <a:cubicBezTo>
                    <a:pt x="635639" y="251964"/>
                    <a:pt x="625532" y="248355"/>
                    <a:pt x="626254" y="240234"/>
                  </a:cubicBezTo>
                  <a:close/>
                  <a:moveTo>
                    <a:pt x="616328" y="275967"/>
                  </a:moveTo>
                  <a:cubicBezTo>
                    <a:pt x="616869" y="267485"/>
                    <a:pt x="621562" y="264778"/>
                    <a:pt x="630946" y="265680"/>
                  </a:cubicBezTo>
                  <a:cubicBezTo>
                    <a:pt x="719739" y="273982"/>
                    <a:pt x="808352" y="270914"/>
                    <a:pt x="897145" y="264958"/>
                  </a:cubicBezTo>
                  <a:cubicBezTo>
                    <a:pt x="915553" y="263695"/>
                    <a:pt x="933962" y="259364"/>
                    <a:pt x="952009" y="256476"/>
                  </a:cubicBezTo>
                  <a:cubicBezTo>
                    <a:pt x="954536" y="272177"/>
                    <a:pt x="953994" y="285713"/>
                    <a:pt x="950024" y="296722"/>
                  </a:cubicBezTo>
                  <a:cubicBezTo>
                    <a:pt x="950024" y="296902"/>
                    <a:pt x="949843" y="297083"/>
                    <a:pt x="949843" y="297444"/>
                  </a:cubicBezTo>
                  <a:cubicBezTo>
                    <a:pt x="949483" y="298346"/>
                    <a:pt x="949121" y="299429"/>
                    <a:pt x="948580" y="300331"/>
                  </a:cubicBezTo>
                  <a:cubicBezTo>
                    <a:pt x="948400" y="300692"/>
                    <a:pt x="948219" y="301053"/>
                    <a:pt x="948039" y="301414"/>
                  </a:cubicBezTo>
                  <a:cubicBezTo>
                    <a:pt x="947678" y="302316"/>
                    <a:pt x="947136" y="303038"/>
                    <a:pt x="946775" y="303760"/>
                  </a:cubicBezTo>
                  <a:cubicBezTo>
                    <a:pt x="946595" y="304302"/>
                    <a:pt x="946234" y="304663"/>
                    <a:pt x="946053" y="305024"/>
                  </a:cubicBezTo>
                  <a:cubicBezTo>
                    <a:pt x="945692" y="305746"/>
                    <a:pt x="945151" y="306467"/>
                    <a:pt x="944610" y="307009"/>
                  </a:cubicBezTo>
                  <a:cubicBezTo>
                    <a:pt x="944249" y="307550"/>
                    <a:pt x="943888" y="307911"/>
                    <a:pt x="943527" y="308453"/>
                  </a:cubicBezTo>
                  <a:cubicBezTo>
                    <a:pt x="942985" y="308994"/>
                    <a:pt x="942624" y="309716"/>
                    <a:pt x="942083" y="310257"/>
                  </a:cubicBezTo>
                  <a:cubicBezTo>
                    <a:pt x="941722" y="310799"/>
                    <a:pt x="941181" y="311160"/>
                    <a:pt x="940820" y="311701"/>
                  </a:cubicBezTo>
                  <a:cubicBezTo>
                    <a:pt x="940278" y="312243"/>
                    <a:pt x="939737" y="312784"/>
                    <a:pt x="939195" y="313325"/>
                  </a:cubicBezTo>
                  <a:cubicBezTo>
                    <a:pt x="938654" y="313867"/>
                    <a:pt x="938113" y="314228"/>
                    <a:pt x="937571" y="314769"/>
                  </a:cubicBezTo>
                  <a:cubicBezTo>
                    <a:pt x="937030" y="315130"/>
                    <a:pt x="936488" y="315672"/>
                    <a:pt x="935947" y="316032"/>
                  </a:cubicBezTo>
                  <a:cubicBezTo>
                    <a:pt x="935225" y="316574"/>
                    <a:pt x="934684" y="316935"/>
                    <a:pt x="933962" y="317476"/>
                  </a:cubicBezTo>
                  <a:cubicBezTo>
                    <a:pt x="933420" y="317837"/>
                    <a:pt x="932879" y="318198"/>
                    <a:pt x="932338" y="318559"/>
                  </a:cubicBezTo>
                  <a:cubicBezTo>
                    <a:pt x="931435" y="319101"/>
                    <a:pt x="930713" y="319461"/>
                    <a:pt x="929811" y="320003"/>
                  </a:cubicBezTo>
                  <a:cubicBezTo>
                    <a:pt x="929269" y="320183"/>
                    <a:pt x="928908" y="320544"/>
                    <a:pt x="928367" y="320725"/>
                  </a:cubicBezTo>
                  <a:cubicBezTo>
                    <a:pt x="926923" y="321447"/>
                    <a:pt x="925479" y="321988"/>
                    <a:pt x="924036" y="322710"/>
                  </a:cubicBezTo>
                  <a:cubicBezTo>
                    <a:pt x="915914" y="325959"/>
                    <a:pt x="906891" y="324515"/>
                    <a:pt x="898228" y="325237"/>
                  </a:cubicBezTo>
                  <a:cubicBezTo>
                    <a:pt x="824595" y="330470"/>
                    <a:pt x="697000" y="336065"/>
                    <a:pt x="658559" y="326680"/>
                  </a:cubicBezTo>
                  <a:cubicBezTo>
                    <a:pt x="649355" y="324515"/>
                    <a:pt x="639609" y="327583"/>
                    <a:pt x="632210" y="317476"/>
                  </a:cubicBezTo>
                  <a:cubicBezTo>
                    <a:pt x="632210" y="317476"/>
                    <a:pt x="632210" y="317476"/>
                    <a:pt x="632210" y="317476"/>
                  </a:cubicBezTo>
                  <a:cubicBezTo>
                    <a:pt x="632210" y="317476"/>
                    <a:pt x="632210" y="317476"/>
                    <a:pt x="632210" y="317476"/>
                  </a:cubicBezTo>
                  <a:cubicBezTo>
                    <a:pt x="622645" y="304843"/>
                    <a:pt x="615426" y="291849"/>
                    <a:pt x="616328" y="275967"/>
                  </a:cubicBezTo>
                  <a:close/>
                  <a:moveTo>
                    <a:pt x="593227" y="392373"/>
                  </a:moveTo>
                  <a:cubicBezTo>
                    <a:pt x="592505" y="392192"/>
                    <a:pt x="591784" y="392192"/>
                    <a:pt x="591062" y="392012"/>
                  </a:cubicBezTo>
                  <a:cubicBezTo>
                    <a:pt x="590881" y="392012"/>
                    <a:pt x="590701" y="391831"/>
                    <a:pt x="590520" y="391831"/>
                  </a:cubicBezTo>
                  <a:cubicBezTo>
                    <a:pt x="589979" y="391651"/>
                    <a:pt x="589257" y="391471"/>
                    <a:pt x="588716" y="391290"/>
                  </a:cubicBezTo>
                  <a:cubicBezTo>
                    <a:pt x="588535" y="391290"/>
                    <a:pt x="588535" y="391290"/>
                    <a:pt x="588355" y="391110"/>
                  </a:cubicBezTo>
                  <a:cubicBezTo>
                    <a:pt x="587633" y="390929"/>
                    <a:pt x="587091" y="390568"/>
                    <a:pt x="586369" y="390207"/>
                  </a:cubicBezTo>
                  <a:cubicBezTo>
                    <a:pt x="586189" y="390207"/>
                    <a:pt x="586008" y="390027"/>
                    <a:pt x="585828" y="390027"/>
                  </a:cubicBezTo>
                  <a:cubicBezTo>
                    <a:pt x="585287" y="389846"/>
                    <a:pt x="584745" y="389485"/>
                    <a:pt x="584204" y="389124"/>
                  </a:cubicBezTo>
                  <a:cubicBezTo>
                    <a:pt x="584023" y="389124"/>
                    <a:pt x="583843" y="388944"/>
                    <a:pt x="583843" y="388944"/>
                  </a:cubicBezTo>
                  <a:cubicBezTo>
                    <a:pt x="583301" y="388583"/>
                    <a:pt x="582579" y="388222"/>
                    <a:pt x="582038" y="387681"/>
                  </a:cubicBezTo>
                  <a:cubicBezTo>
                    <a:pt x="581858" y="387681"/>
                    <a:pt x="581858" y="387500"/>
                    <a:pt x="581677" y="387320"/>
                  </a:cubicBezTo>
                  <a:cubicBezTo>
                    <a:pt x="581136" y="386959"/>
                    <a:pt x="580775" y="386598"/>
                    <a:pt x="580233" y="386056"/>
                  </a:cubicBezTo>
                  <a:cubicBezTo>
                    <a:pt x="580053" y="385876"/>
                    <a:pt x="580053" y="385876"/>
                    <a:pt x="579872" y="385695"/>
                  </a:cubicBezTo>
                  <a:cubicBezTo>
                    <a:pt x="579331" y="385154"/>
                    <a:pt x="578790" y="384612"/>
                    <a:pt x="578248" y="384071"/>
                  </a:cubicBezTo>
                  <a:cubicBezTo>
                    <a:pt x="578248" y="384071"/>
                    <a:pt x="578068" y="383891"/>
                    <a:pt x="578068" y="383891"/>
                  </a:cubicBezTo>
                  <a:cubicBezTo>
                    <a:pt x="577526" y="383349"/>
                    <a:pt x="577165" y="382808"/>
                    <a:pt x="576804" y="382266"/>
                  </a:cubicBezTo>
                  <a:cubicBezTo>
                    <a:pt x="576624" y="382086"/>
                    <a:pt x="576624" y="381905"/>
                    <a:pt x="576443" y="381905"/>
                  </a:cubicBezTo>
                  <a:cubicBezTo>
                    <a:pt x="575541" y="380642"/>
                    <a:pt x="574639" y="379379"/>
                    <a:pt x="573917" y="378115"/>
                  </a:cubicBezTo>
                  <a:cubicBezTo>
                    <a:pt x="573917" y="377935"/>
                    <a:pt x="573736" y="377754"/>
                    <a:pt x="573736" y="377754"/>
                  </a:cubicBezTo>
                  <a:cubicBezTo>
                    <a:pt x="573375" y="377213"/>
                    <a:pt x="573014" y="376491"/>
                    <a:pt x="572834" y="375950"/>
                  </a:cubicBezTo>
                  <a:cubicBezTo>
                    <a:pt x="572834" y="375950"/>
                    <a:pt x="572834" y="375769"/>
                    <a:pt x="572653" y="375769"/>
                  </a:cubicBezTo>
                  <a:cubicBezTo>
                    <a:pt x="572293" y="375047"/>
                    <a:pt x="572112" y="374326"/>
                    <a:pt x="571751" y="373604"/>
                  </a:cubicBezTo>
                  <a:cubicBezTo>
                    <a:pt x="571751" y="373423"/>
                    <a:pt x="571751" y="373423"/>
                    <a:pt x="571571" y="373243"/>
                  </a:cubicBezTo>
                  <a:cubicBezTo>
                    <a:pt x="571390" y="372521"/>
                    <a:pt x="571210" y="371979"/>
                    <a:pt x="571029" y="371257"/>
                  </a:cubicBezTo>
                  <a:cubicBezTo>
                    <a:pt x="571029" y="371077"/>
                    <a:pt x="571029" y="371077"/>
                    <a:pt x="570849" y="370896"/>
                  </a:cubicBezTo>
                  <a:cubicBezTo>
                    <a:pt x="570668" y="370175"/>
                    <a:pt x="570488" y="369272"/>
                    <a:pt x="570307" y="368550"/>
                  </a:cubicBezTo>
                  <a:cubicBezTo>
                    <a:pt x="570307" y="368550"/>
                    <a:pt x="570307" y="368370"/>
                    <a:pt x="570307" y="368370"/>
                  </a:cubicBezTo>
                  <a:cubicBezTo>
                    <a:pt x="570127" y="367648"/>
                    <a:pt x="570127" y="366926"/>
                    <a:pt x="569946" y="366204"/>
                  </a:cubicBezTo>
                  <a:cubicBezTo>
                    <a:pt x="569946" y="366024"/>
                    <a:pt x="569946" y="365843"/>
                    <a:pt x="569946" y="365843"/>
                  </a:cubicBezTo>
                  <a:cubicBezTo>
                    <a:pt x="569224" y="359707"/>
                    <a:pt x="570127" y="353571"/>
                    <a:pt x="573195" y="348157"/>
                  </a:cubicBezTo>
                  <a:cubicBezTo>
                    <a:pt x="577165" y="340938"/>
                    <a:pt x="583121" y="336967"/>
                    <a:pt x="592866" y="337870"/>
                  </a:cubicBezTo>
                  <a:cubicBezTo>
                    <a:pt x="694654" y="347976"/>
                    <a:pt x="796802" y="345269"/>
                    <a:pt x="898769" y="341299"/>
                  </a:cubicBezTo>
                  <a:cubicBezTo>
                    <a:pt x="902920" y="341118"/>
                    <a:pt x="907252" y="340396"/>
                    <a:pt x="911402" y="340577"/>
                  </a:cubicBezTo>
                  <a:cubicBezTo>
                    <a:pt x="911944" y="340577"/>
                    <a:pt x="912305" y="340577"/>
                    <a:pt x="912846" y="340757"/>
                  </a:cubicBezTo>
                  <a:cubicBezTo>
                    <a:pt x="913027" y="340757"/>
                    <a:pt x="913027" y="340757"/>
                    <a:pt x="913207" y="340757"/>
                  </a:cubicBezTo>
                  <a:cubicBezTo>
                    <a:pt x="913568" y="340757"/>
                    <a:pt x="914110" y="340938"/>
                    <a:pt x="914471" y="341118"/>
                  </a:cubicBezTo>
                  <a:cubicBezTo>
                    <a:pt x="914651" y="341118"/>
                    <a:pt x="914651" y="341118"/>
                    <a:pt x="914831" y="341299"/>
                  </a:cubicBezTo>
                  <a:cubicBezTo>
                    <a:pt x="915193" y="341479"/>
                    <a:pt x="915734" y="341479"/>
                    <a:pt x="916095" y="341660"/>
                  </a:cubicBezTo>
                  <a:cubicBezTo>
                    <a:pt x="916095" y="341660"/>
                    <a:pt x="916275" y="341660"/>
                    <a:pt x="916275" y="341840"/>
                  </a:cubicBezTo>
                  <a:cubicBezTo>
                    <a:pt x="916636" y="342021"/>
                    <a:pt x="917178" y="342201"/>
                    <a:pt x="917539" y="342562"/>
                  </a:cubicBezTo>
                  <a:cubicBezTo>
                    <a:pt x="917539" y="342562"/>
                    <a:pt x="917539" y="342562"/>
                    <a:pt x="917719" y="342562"/>
                  </a:cubicBezTo>
                  <a:cubicBezTo>
                    <a:pt x="918080" y="342743"/>
                    <a:pt x="918441" y="343104"/>
                    <a:pt x="918982" y="343464"/>
                  </a:cubicBezTo>
                  <a:cubicBezTo>
                    <a:pt x="918982" y="343464"/>
                    <a:pt x="919163" y="343464"/>
                    <a:pt x="919163" y="343645"/>
                  </a:cubicBezTo>
                  <a:cubicBezTo>
                    <a:pt x="919524" y="344006"/>
                    <a:pt x="919885" y="344367"/>
                    <a:pt x="920246" y="344728"/>
                  </a:cubicBezTo>
                  <a:cubicBezTo>
                    <a:pt x="920246" y="344728"/>
                    <a:pt x="920426" y="344908"/>
                    <a:pt x="920426" y="344908"/>
                  </a:cubicBezTo>
                  <a:cubicBezTo>
                    <a:pt x="920787" y="345269"/>
                    <a:pt x="921148" y="345811"/>
                    <a:pt x="921509" y="346172"/>
                  </a:cubicBezTo>
                  <a:cubicBezTo>
                    <a:pt x="921509" y="346172"/>
                    <a:pt x="921690" y="346352"/>
                    <a:pt x="921690" y="346533"/>
                  </a:cubicBezTo>
                  <a:cubicBezTo>
                    <a:pt x="922050" y="347074"/>
                    <a:pt x="922411" y="347615"/>
                    <a:pt x="922592" y="348157"/>
                  </a:cubicBezTo>
                  <a:cubicBezTo>
                    <a:pt x="922592" y="348157"/>
                    <a:pt x="922592" y="348337"/>
                    <a:pt x="922772" y="348337"/>
                  </a:cubicBezTo>
                  <a:cubicBezTo>
                    <a:pt x="923133" y="349059"/>
                    <a:pt x="923314" y="349601"/>
                    <a:pt x="923675" y="350503"/>
                  </a:cubicBezTo>
                  <a:cubicBezTo>
                    <a:pt x="927104" y="360249"/>
                    <a:pt x="926923" y="387681"/>
                    <a:pt x="920426" y="391290"/>
                  </a:cubicBezTo>
                  <a:cubicBezTo>
                    <a:pt x="916095" y="393636"/>
                    <a:pt x="906530" y="397968"/>
                    <a:pt x="901476" y="397968"/>
                  </a:cubicBezTo>
                  <a:cubicBezTo>
                    <a:pt x="883790" y="398328"/>
                    <a:pt x="718657" y="399772"/>
                    <a:pt x="653867" y="401216"/>
                  </a:cubicBezTo>
                  <a:cubicBezTo>
                    <a:pt x="633112" y="401577"/>
                    <a:pt x="613440" y="394899"/>
                    <a:pt x="593227" y="392373"/>
                  </a:cubicBezTo>
                  <a:close/>
                  <a:moveTo>
                    <a:pt x="608207" y="487302"/>
                  </a:moveTo>
                  <a:cubicBezTo>
                    <a:pt x="653506" y="492536"/>
                    <a:pt x="698805" y="487302"/>
                    <a:pt x="742479" y="489107"/>
                  </a:cubicBezTo>
                  <a:cubicBezTo>
                    <a:pt x="800050" y="483693"/>
                    <a:pt x="856177" y="489287"/>
                    <a:pt x="912124" y="483332"/>
                  </a:cubicBezTo>
                  <a:cubicBezTo>
                    <a:pt x="926562" y="481888"/>
                    <a:pt x="934503" y="485497"/>
                    <a:pt x="937932" y="493258"/>
                  </a:cubicBezTo>
                  <a:cubicBezTo>
                    <a:pt x="937932" y="493258"/>
                    <a:pt x="937932" y="493438"/>
                    <a:pt x="937932" y="493438"/>
                  </a:cubicBezTo>
                  <a:cubicBezTo>
                    <a:pt x="938113" y="493980"/>
                    <a:pt x="938473" y="494701"/>
                    <a:pt x="938654" y="495423"/>
                  </a:cubicBezTo>
                  <a:cubicBezTo>
                    <a:pt x="938654" y="495604"/>
                    <a:pt x="938654" y="495604"/>
                    <a:pt x="938835" y="495784"/>
                  </a:cubicBezTo>
                  <a:cubicBezTo>
                    <a:pt x="939015" y="496506"/>
                    <a:pt x="939195" y="497048"/>
                    <a:pt x="939376" y="497769"/>
                  </a:cubicBezTo>
                  <a:cubicBezTo>
                    <a:pt x="939376" y="497950"/>
                    <a:pt x="939376" y="498130"/>
                    <a:pt x="939556" y="498311"/>
                  </a:cubicBezTo>
                  <a:cubicBezTo>
                    <a:pt x="939737" y="499213"/>
                    <a:pt x="939737" y="499935"/>
                    <a:pt x="939917" y="500838"/>
                  </a:cubicBezTo>
                  <a:cubicBezTo>
                    <a:pt x="941181" y="515997"/>
                    <a:pt x="941361" y="531879"/>
                    <a:pt x="927284" y="534406"/>
                  </a:cubicBezTo>
                  <a:cubicBezTo>
                    <a:pt x="906169" y="538376"/>
                    <a:pt x="873864" y="536752"/>
                    <a:pt x="852568" y="536932"/>
                  </a:cubicBezTo>
                  <a:cubicBezTo>
                    <a:pt x="789402" y="537654"/>
                    <a:pt x="631127" y="537293"/>
                    <a:pt x="615245" y="539639"/>
                  </a:cubicBezTo>
                  <a:cubicBezTo>
                    <a:pt x="614343" y="539820"/>
                    <a:pt x="613260" y="540000"/>
                    <a:pt x="612358" y="540000"/>
                  </a:cubicBezTo>
                  <a:cubicBezTo>
                    <a:pt x="612177" y="540000"/>
                    <a:pt x="611997" y="540000"/>
                    <a:pt x="611636" y="540000"/>
                  </a:cubicBezTo>
                  <a:cubicBezTo>
                    <a:pt x="610733" y="540181"/>
                    <a:pt x="609831" y="540181"/>
                    <a:pt x="608929" y="540361"/>
                  </a:cubicBezTo>
                  <a:cubicBezTo>
                    <a:pt x="608748" y="540361"/>
                    <a:pt x="608748" y="540361"/>
                    <a:pt x="608568" y="540361"/>
                  </a:cubicBezTo>
                  <a:cubicBezTo>
                    <a:pt x="607846" y="540361"/>
                    <a:pt x="607124" y="540542"/>
                    <a:pt x="606402" y="540542"/>
                  </a:cubicBezTo>
                  <a:cubicBezTo>
                    <a:pt x="606221" y="540542"/>
                    <a:pt x="606041" y="540542"/>
                    <a:pt x="605861" y="540542"/>
                  </a:cubicBezTo>
                  <a:cubicBezTo>
                    <a:pt x="605139" y="540542"/>
                    <a:pt x="604236" y="540542"/>
                    <a:pt x="603514" y="540542"/>
                  </a:cubicBezTo>
                  <a:cubicBezTo>
                    <a:pt x="603334" y="540542"/>
                    <a:pt x="603153" y="540542"/>
                    <a:pt x="603153" y="540542"/>
                  </a:cubicBezTo>
                  <a:cubicBezTo>
                    <a:pt x="602432" y="540542"/>
                    <a:pt x="601890" y="540542"/>
                    <a:pt x="601168" y="540542"/>
                  </a:cubicBezTo>
                  <a:cubicBezTo>
                    <a:pt x="600988" y="540542"/>
                    <a:pt x="600988" y="540542"/>
                    <a:pt x="600807" y="540542"/>
                  </a:cubicBezTo>
                  <a:cubicBezTo>
                    <a:pt x="600085" y="540542"/>
                    <a:pt x="599544" y="540361"/>
                    <a:pt x="598822" y="540361"/>
                  </a:cubicBezTo>
                  <a:cubicBezTo>
                    <a:pt x="598642" y="540361"/>
                    <a:pt x="598461" y="540361"/>
                    <a:pt x="598461" y="540361"/>
                  </a:cubicBezTo>
                  <a:cubicBezTo>
                    <a:pt x="597920" y="540361"/>
                    <a:pt x="597198" y="540181"/>
                    <a:pt x="596656" y="540000"/>
                  </a:cubicBezTo>
                  <a:cubicBezTo>
                    <a:pt x="596656" y="540000"/>
                    <a:pt x="596656" y="540000"/>
                    <a:pt x="596476" y="540000"/>
                  </a:cubicBezTo>
                  <a:cubicBezTo>
                    <a:pt x="595935" y="539820"/>
                    <a:pt x="595393" y="539639"/>
                    <a:pt x="594852" y="539459"/>
                  </a:cubicBezTo>
                  <a:cubicBezTo>
                    <a:pt x="594671" y="539459"/>
                    <a:pt x="594671" y="539459"/>
                    <a:pt x="594491" y="539278"/>
                  </a:cubicBezTo>
                  <a:cubicBezTo>
                    <a:pt x="593949" y="539098"/>
                    <a:pt x="593408" y="538918"/>
                    <a:pt x="592866" y="538557"/>
                  </a:cubicBezTo>
                  <a:cubicBezTo>
                    <a:pt x="592866" y="538557"/>
                    <a:pt x="592866" y="538557"/>
                    <a:pt x="592686" y="538557"/>
                  </a:cubicBezTo>
                  <a:cubicBezTo>
                    <a:pt x="592145" y="538376"/>
                    <a:pt x="591784" y="538015"/>
                    <a:pt x="591423" y="537835"/>
                  </a:cubicBezTo>
                  <a:cubicBezTo>
                    <a:pt x="591242" y="537835"/>
                    <a:pt x="591242" y="537654"/>
                    <a:pt x="591062" y="537654"/>
                  </a:cubicBezTo>
                  <a:cubicBezTo>
                    <a:pt x="590701" y="537293"/>
                    <a:pt x="590159" y="537113"/>
                    <a:pt x="589798" y="536752"/>
                  </a:cubicBezTo>
                  <a:cubicBezTo>
                    <a:pt x="589798" y="536752"/>
                    <a:pt x="589618" y="536571"/>
                    <a:pt x="589618" y="536571"/>
                  </a:cubicBezTo>
                  <a:cubicBezTo>
                    <a:pt x="589257" y="536210"/>
                    <a:pt x="588896" y="535849"/>
                    <a:pt x="588535" y="535489"/>
                  </a:cubicBezTo>
                  <a:cubicBezTo>
                    <a:pt x="588535" y="535489"/>
                    <a:pt x="588355" y="535308"/>
                    <a:pt x="588355" y="535308"/>
                  </a:cubicBezTo>
                  <a:cubicBezTo>
                    <a:pt x="587994" y="534947"/>
                    <a:pt x="587633" y="534406"/>
                    <a:pt x="587272" y="534045"/>
                  </a:cubicBezTo>
                  <a:cubicBezTo>
                    <a:pt x="587272" y="533864"/>
                    <a:pt x="587091" y="533864"/>
                    <a:pt x="587091" y="533684"/>
                  </a:cubicBezTo>
                  <a:cubicBezTo>
                    <a:pt x="586730" y="533323"/>
                    <a:pt x="586550" y="532781"/>
                    <a:pt x="586189" y="532240"/>
                  </a:cubicBezTo>
                  <a:cubicBezTo>
                    <a:pt x="586189" y="532240"/>
                    <a:pt x="586189" y="532059"/>
                    <a:pt x="586008" y="532059"/>
                  </a:cubicBezTo>
                  <a:cubicBezTo>
                    <a:pt x="585647" y="531518"/>
                    <a:pt x="585467" y="530977"/>
                    <a:pt x="585106" y="530255"/>
                  </a:cubicBezTo>
                  <a:cubicBezTo>
                    <a:pt x="585106" y="530074"/>
                    <a:pt x="584926" y="530074"/>
                    <a:pt x="584926" y="529894"/>
                  </a:cubicBezTo>
                  <a:cubicBezTo>
                    <a:pt x="584745" y="529352"/>
                    <a:pt x="584384" y="528631"/>
                    <a:pt x="584204" y="527909"/>
                  </a:cubicBezTo>
                  <a:cubicBezTo>
                    <a:pt x="584204" y="527909"/>
                    <a:pt x="584204" y="527909"/>
                    <a:pt x="584204" y="527909"/>
                  </a:cubicBezTo>
                  <a:cubicBezTo>
                    <a:pt x="582940" y="524480"/>
                    <a:pt x="582038" y="520329"/>
                    <a:pt x="581316" y="515275"/>
                  </a:cubicBezTo>
                  <a:cubicBezTo>
                    <a:pt x="577887" y="491453"/>
                    <a:pt x="584023" y="484414"/>
                    <a:pt x="608207" y="487302"/>
                  </a:cubicBezTo>
                  <a:close/>
                  <a:moveTo>
                    <a:pt x="647911" y="552994"/>
                  </a:moveTo>
                  <a:cubicBezTo>
                    <a:pt x="672816" y="551551"/>
                    <a:pt x="697541" y="551912"/>
                    <a:pt x="722447" y="552092"/>
                  </a:cubicBezTo>
                  <a:cubicBezTo>
                    <a:pt x="789944" y="552273"/>
                    <a:pt x="857621" y="550468"/>
                    <a:pt x="925119" y="548483"/>
                  </a:cubicBezTo>
                  <a:cubicBezTo>
                    <a:pt x="950204" y="547761"/>
                    <a:pt x="973485" y="537474"/>
                    <a:pt x="997308" y="530255"/>
                  </a:cubicBezTo>
                  <a:cubicBezTo>
                    <a:pt x="1003264" y="528450"/>
                    <a:pt x="1009039" y="525923"/>
                    <a:pt x="1015175" y="524119"/>
                  </a:cubicBezTo>
                  <a:cubicBezTo>
                    <a:pt x="1015175" y="524119"/>
                    <a:pt x="1015175" y="524119"/>
                    <a:pt x="1015175" y="524119"/>
                  </a:cubicBezTo>
                  <a:cubicBezTo>
                    <a:pt x="1015897" y="523938"/>
                    <a:pt x="1016619" y="523758"/>
                    <a:pt x="1017341" y="523577"/>
                  </a:cubicBezTo>
                  <a:cubicBezTo>
                    <a:pt x="1017341" y="523577"/>
                    <a:pt x="1017521" y="523577"/>
                    <a:pt x="1017521" y="523577"/>
                  </a:cubicBezTo>
                  <a:cubicBezTo>
                    <a:pt x="1018243" y="523397"/>
                    <a:pt x="1018965" y="523216"/>
                    <a:pt x="1019506" y="523036"/>
                  </a:cubicBezTo>
                  <a:cubicBezTo>
                    <a:pt x="1019687" y="523036"/>
                    <a:pt x="1019687" y="523036"/>
                    <a:pt x="1019867" y="523036"/>
                  </a:cubicBezTo>
                  <a:cubicBezTo>
                    <a:pt x="1020409" y="522855"/>
                    <a:pt x="1021130" y="522675"/>
                    <a:pt x="1021672" y="522675"/>
                  </a:cubicBezTo>
                  <a:cubicBezTo>
                    <a:pt x="1021852" y="522675"/>
                    <a:pt x="1022033" y="522675"/>
                    <a:pt x="1022213" y="522494"/>
                  </a:cubicBezTo>
                  <a:cubicBezTo>
                    <a:pt x="1022755" y="522314"/>
                    <a:pt x="1023296" y="522314"/>
                    <a:pt x="1024018" y="522133"/>
                  </a:cubicBezTo>
                  <a:cubicBezTo>
                    <a:pt x="1024198" y="522133"/>
                    <a:pt x="1024560" y="522133"/>
                    <a:pt x="1024740" y="522133"/>
                  </a:cubicBezTo>
                  <a:cubicBezTo>
                    <a:pt x="1025281" y="522133"/>
                    <a:pt x="1025823" y="521953"/>
                    <a:pt x="1026364" y="521953"/>
                  </a:cubicBezTo>
                  <a:cubicBezTo>
                    <a:pt x="1026725" y="521953"/>
                    <a:pt x="1027086" y="521953"/>
                    <a:pt x="1027447" y="521953"/>
                  </a:cubicBezTo>
                  <a:cubicBezTo>
                    <a:pt x="1027808" y="521953"/>
                    <a:pt x="1028349" y="521953"/>
                    <a:pt x="1028710" y="521953"/>
                  </a:cubicBezTo>
                  <a:cubicBezTo>
                    <a:pt x="1029252" y="521953"/>
                    <a:pt x="1029613" y="521953"/>
                    <a:pt x="1030154" y="521953"/>
                  </a:cubicBezTo>
                  <a:cubicBezTo>
                    <a:pt x="1030515" y="521953"/>
                    <a:pt x="1030876" y="521953"/>
                    <a:pt x="1031237" y="521953"/>
                  </a:cubicBezTo>
                  <a:cubicBezTo>
                    <a:pt x="1032139" y="521953"/>
                    <a:pt x="1032861" y="521953"/>
                    <a:pt x="1033764" y="522133"/>
                  </a:cubicBezTo>
                  <a:cubicBezTo>
                    <a:pt x="1031778" y="532601"/>
                    <a:pt x="1024560" y="538737"/>
                    <a:pt x="1017521" y="543249"/>
                  </a:cubicBezTo>
                  <a:cubicBezTo>
                    <a:pt x="985938" y="563281"/>
                    <a:pt x="957784" y="588006"/>
                    <a:pt x="926923" y="609122"/>
                  </a:cubicBezTo>
                  <a:cubicBezTo>
                    <a:pt x="922592" y="612190"/>
                    <a:pt x="918080" y="615258"/>
                    <a:pt x="913568" y="617784"/>
                  </a:cubicBezTo>
                  <a:cubicBezTo>
                    <a:pt x="896062" y="627350"/>
                    <a:pt x="896062" y="627350"/>
                    <a:pt x="884331" y="611107"/>
                  </a:cubicBezTo>
                  <a:cubicBezTo>
                    <a:pt x="883610" y="610024"/>
                    <a:pt x="882707" y="608941"/>
                    <a:pt x="881985" y="607858"/>
                  </a:cubicBezTo>
                  <a:cubicBezTo>
                    <a:pt x="881624" y="607498"/>
                    <a:pt x="881444" y="607137"/>
                    <a:pt x="881083" y="606595"/>
                  </a:cubicBezTo>
                  <a:cubicBezTo>
                    <a:pt x="880541" y="606054"/>
                    <a:pt x="880181" y="605332"/>
                    <a:pt x="879639" y="604790"/>
                  </a:cubicBezTo>
                  <a:cubicBezTo>
                    <a:pt x="879278" y="604249"/>
                    <a:pt x="878917" y="603708"/>
                    <a:pt x="878376" y="603347"/>
                  </a:cubicBezTo>
                  <a:cubicBezTo>
                    <a:pt x="878015" y="602986"/>
                    <a:pt x="877654" y="602444"/>
                    <a:pt x="877293" y="602083"/>
                  </a:cubicBezTo>
                  <a:cubicBezTo>
                    <a:pt x="876752" y="601542"/>
                    <a:pt x="876391" y="601000"/>
                    <a:pt x="875849" y="600459"/>
                  </a:cubicBezTo>
                  <a:cubicBezTo>
                    <a:pt x="875669" y="600279"/>
                    <a:pt x="875488" y="599918"/>
                    <a:pt x="875127" y="599737"/>
                  </a:cubicBezTo>
                  <a:cubicBezTo>
                    <a:pt x="872420" y="596669"/>
                    <a:pt x="869533" y="593781"/>
                    <a:pt x="866465" y="591074"/>
                  </a:cubicBezTo>
                  <a:cubicBezTo>
                    <a:pt x="842281" y="569418"/>
                    <a:pt x="812683" y="563823"/>
                    <a:pt x="771355" y="574651"/>
                  </a:cubicBezTo>
                  <a:cubicBezTo>
                    <a:pt x="751503" y="581690"/>
                    <a:pt x="736524" y="591616"/>
                    <a:pt x="725515" y="608941"/>
                  </a:cubicBezTo>
                  <a:cubicBezTo>
                    <a:pt x="724612" y="610385"/>
                    <a:pt x="723710" y="612009"/>
                    <a:pt x="722807" y="613634"/>
                  </a:cubicBezTo>
                  <a:cubicBezTo>
                    <a:pt x="722447" y="614356"/>
                    <a:pt x="722086" y="615077"/>
                    <a:pt x="721725" y="615799"/>
                  </a:cubicBezTo>
                  <a:cubicBezTo>
                    <a:pt x="721544" y="616341"/>
                    <a:pt x="721183" y="616882"/>
                    <a:pt x="721003" y="617243"/>
                  </a:cubicBezTo>
                  <a:cubicBezTo>
                    <a:pt x="720281" y="618506"/>
                    <a:pt x="719739" y="619770"/>
                    <a:pt x="719198" y="621214"/>
                  </a:cubicBezTo>
                  <a:cubicBezTo>
                    <a:pt x="716852" y="626267"/>
                    <a:pt x="711979" y="632403"/>
                    <a:pt x="706204" y="632583"/>
                  </a:cubicBezTo>
                  <a:cubicBezTo>
                    <a:pt x="650257" y="634208"/>
                    <a:pt x="609290" y="636734"/>
                    <a:pt x="544680" y="632042"/>
                  </a:cubicBezTo>
                  <a:cubicBezTo>
                    <a:pt x="544500" y="632042"/>
                    <a:pt x="544138" y="631861"/>
                    <a:pt x="543778" y="631681"/>
                  </a:cubicBezTo>
                  <a:cubicBezTo>
                    <a:pt x="543778" y="631681"/>
                    <a:pt x="543597" y="631681"/>
                    <a:pt x="543597" y="631501"/>
                  </a:cubicBezTo>
                  <a:cubicBezTo>
                    <a:pt x="543236" y="631320"/>
                    <a:pt x="543056" y="631140"/>
                    <a:pt x="542695" y="630959"/>
                  </a:cubicBezTo>
                  <a:cubicBezTo>
                    <a:pt x="542695" y="630959"/>
                    <a:pt x="542514" y="630959"/>
                    <a:pt x="542514" y="630959"/>
                  </a:cubicBezTo>
                  <a:cubicBezTo>
                    <a:pt x="542153" y="630779"/>
                    <a:pt x="541612" y="630418"/>
                    <a:pt x="541070" y="630237"/>
                  </a:cubicBezTo>
                  <a:cubicBezTo>
                    <a:pt x="540890" y="630237"/>
                    <a:pt x="540890" y="630057"/>
                    <a:pt x="540710" y="630057"/>
                  </a:cubicBezTo>
                  <a:cubicBezTo>
                    <a:pt x="540349" y="629876"/>
                    <a:pt x="539807" y="629515"/>
                    <a:pt x="539266" y="629154"/>
                  </a:cubicBezTo>
                  <a:cubicBezTo>
                    <a:pt x="539085" y="629154"/>
                    <a:pt x="539085" y="628974"/>
                    <a:pt x="538905" y="628974"/>
                  </a:cubicBezTo>
                  <a:cubicBezTo>
                    <a:pt x="538363" y="628613"/>
                    <a:pt x="537641" y="628252"/>
                    <a:pt x="537100" y="627711"/>
                  </a:cubicBezTo>
                  <a:cubicBezTo>
                    <a:pt x="536920" y="627530"/>
                    <a:pt x="536739" y="627530"/>
                    <a:pt x="536559" y="627350"/>
                  </a:cubicBezTo>
                  <a:cubicBezTo>
                    <a:pt x="536017" y="626989"/>
                    <a:pt x="535476" y="626628"/>
                    <a:pt x="534754" y="626267"/>
                  </a:cubicBezTo>
                  <a:cubicBezTo>
                    <a:pt x="534573" y="626086"/>
                    <a:pt x="534393" y="626086"/>
                    <a:pt x="534212" y="625906"/>
                  </a:cubicBezTo>
                  <a:cubicBezTo>
                    <a:pt x="533491" y="625364"/>
                    <a:pt x="532769" y="624823"/>
                    <a:pt x="531866" y="624282"/>
                  </a:cubicBezTo>
                  <a:cubicBezTo>
                    <a:pt x="531686" y="624101"/>
                    <a:pt x="531505" y="624101"/>
                    <a:pt x="531325" y="623921"/>
                  </a:cubicBezTo>
                  <a:cubicBezTo>
                    <a:pt x="530603" y="623379"/>
                    <a:pt x="530062" y="623018"/>
                    <a:pt x="529340" y="622477"/>
                  </a:cubicBezTo>
                  <a:cubicBezTo>
                    <a:pt x="529159" y="622296"/>
                    <a:pt x="528798" y="622116"/>
                    <a:pt x="528618" y="621935"/>
                  </a:cubicBezTo>
                  <a:cubicBezTo>
                    <a:pt x="527715" y="621394"/>
                    <a:pt x="526813" y="620672"/>
                    <a:pt x="525911" y="620131"/>
                  </a:cubicBezTo>
                  <a:cubicBezTo>
                    <a:pt x="525730" y="619950"/>
                    <a:pt x="525550" y="619770"/>
                    <a:pt x="525369" y="619770"/>
                  </a:cubicBezTo>
                  <a:cubicBezTo>
                    <a:pt x="524647" y="619228"/>
                    <a:pt x="523925" y="618687"/>
                    <a:pt x="523204" y="618145"/>
                  </a:cubicBezTo>
                  <a:cubicBezTo>
                    <a:pt x="522843" y="617965"/>
                    <a:pt x="522662" y="617784"/>
                    <a:pt x="522301" y="617424"/>
                  </a:cubicBezTo>
                  <a:cubicBezTo>
                    <a:pt x="521399" y="616702"/>
                    <a:pt x="520316" y="616160"/>
                    <a:pt x="519414" y="615438"/>
                  </a:cubicBezTo>
                  <a:cubicBezTo>
                    <a:pt x="519233" y="615258"/>
                    <a:pt x="519053" y="615077"/>
                    <a:pt x="518872" y="615077"/>
                  </a:cubicBezTo>
                  <a:cubicBezTo>
                    <a:pt x="517970" y="614536"/>
                    <a:pt x="517248" y="613814"/>
                    <a:pt x="516346" y="613273"/>
                  </a:cubicBezTo>
                  <a:cubicBezTo>
                    <a:pt x="515985" y="613092"/>
                    <a:pt x="515624" y="612731"/>
                    <a:pt x="515263" y="612551"/>
                  </a:cubicBezTo>
                  <a:cubicBezTo>
                    <a:pt x="514360" y="612009"/>
                    <a:pt x="513639" y="611287"/>
                    <a:pt x="512736" y="610746"/>
                  </a:cubicBezTo>
                  <a:cubicBezTo>
                    <a:pt x="512375" y="610566"/>
                    <a:pt x="512014" y="610205"/>
                    <a:pt x="511653" y="610024"/>
                  </a:cubicBezTo>
                  <a:cubicBezTo>
                    <a:pt x="510751" y="609302"/>
                    <a:pt x="509848" y="608761"/>
                    <a:pt x="508946" y="608039"/>
                  </a:cubicBezTo>
                  <a:cubicBezTo>
                    <a:pt x="508585" y="607678"/>
                    <a:pt x="508044" y="607317"/>
                    <a:pt x="507683" y="606956"/>
                  </a:cubicBezTo>
                  <a:cubicBezTo>
                    <a:pt x="506961" y="606415"/>
                    <a:pt x="506239" y="605873"/>
                    <a:pt x="505517" y="605332"/>
                  </a:cubicBezTo>
                  <a:cubicBezTo>
                    <a:pt x="505156" y="604971"/>
                    <a:pt x="504615" y="604790"/>
                    <a:pt x="504254" y="604429"/>
                  </a:cubicBezTo>
                  <a:cubicBezTo>
                    <a:pt x="503171" y="603708"/>
                    <a:pt x="502269" y="602805"/>
                    <a:pt x="501186" y="602083"/>
                  </a:cubicBezTo>
                  <a:cubicBezTo>
                    <a:pt x="500644" y="601722"/>
                    <a:pt x="500283" y="601361"/>
                    <a:pt x="499742" y="601000"/>
                  </a:cubicBezTo>
                  <a:cubicBezTo>
                    <a:pt x="499020" y="600459"/>
                    <a:pt x="498298" y="599918"/>
                    <a:pt x="497576" y="599376"/>
                  </a:cubicBezTo>
                  <a:cubicBezTo>
                    <a:pt x="497035" y="599015"/>
                    <a:pt x="496674" y="598654"/>
                    <a:pt x="496132" y="598293"/>
                  </a:cubicBezTo>
                  <a:cubicBezTo>
                    <a:pt x="495050" y="597571"/>
                    <a:pt x="493967" y="596669"/>
                    <a:pt x="493065" y="595947"/>
                  </a:cubicBezTo>
                  <a:cubicBezTo>
                    <a:pt x="492523" y="595586"/>
                    <a:pt x="491982" y="595225"/>
                    <a:pt x="491621" y="594864"/>
                  </a:cubicBezTo>
                  <a:cubicBezTo>
                    <a:pt x="490899" y="594323"/>
                    <a:pt x="490177" y="593781"/>
                    <a:pt x="489455" y="593240"/>
                  </a:cubicBezTo>
                  <a:cubicBezTo>
                    <a:pt x="488914" y="592879"/>
                    <a:pt x="488553" y="592518"/>
                    <a:pt x="488011" y="592157"/>
                  </a:cubicBezTo>
                  <a:cubicBezTo>
                    <a:pt x="486928" y="591435"/>
                    <a:pt x="485846" y="590533"/>
                    <a:pt x="484943" y="589811"/>
                  </a:cubicBezTo>
                  <a:cubicBezTo>
                    <a:pt x="484402" y="589450"/>
                    <a:pt x="483860" y="589089"/>
                    <a:pt x="483319" y="588548"/>
                  </a:cubicBezTo>
                  <a:cubicBezTo>
                    <a:pt x="482597" y="588006"/>
                    <a:pt x="482056" y="587465"/>
                    <a:pt x="481334" y="586924"/>
                  </a:cubicBezTo>
                  <a:cubicBezTo>
                    <a:pt x="480792" y="586563"/>
                    <a:pt x="480251" y="586021"/>
                    <a:pt x="479709" y="585660"/>
                  </a:cubicBezTo>
                  <a:cubicBezTo>
                    <a:pt x="478807" y="584938"/>
                    <a:pt x="477724" y="584036"/>
                    <a:pt x="476822" y="583314"/>
                  </a:cubicBezTo>
                  <a:cubicBezTo>
                    <a:pt x="463106" y="572666"/>
                    <a:pt x="450292" y="562018"/>
                    <a:pt x="441268" y="553897"/>
                  </a:cubicBezTo>
                  <a:cubicBezTo>
                    <a:pt x="480431" y="549565"/>
                    <a:pt x="618674" y="554799"/>
                    <a:pt x="647911" y="552994"/>
                  </a:cubicBezTo>
                  <a:close/>
                  <a:moveTo>
                    <a:pt x="554606" y="513110"/>
                  </a:moveTo>
                  <a:cubicBezTo>
                    <a:pt x="571210" y="515997"/>
                    <a:pt x="568142" y="525562"/>
                    <a:pt x="570849" y="539639"/>
                  </a:cubicBezTo>
                  <a:cubicBezTo>
                    <a:pt x="536739" y="535849"/>
                    <a:pt x="491801" y="543790"/>
                    <a:pt x="459316" y="540542"/>
                  </a:cubicBezTo>
                  <a:cubicBezTo>
                    <a:pt x="484943" y="524299"/>
                    <a:pt x="500825" y="503906"/>
                    <a:pt x="554606" y="513110"/>
                  </a:cubicBezTo>
                  <a:close/>
                  <a:moveTo>
                    <a:pt x="480431" y="507335"/>
                  </a:moveTo>
                  <a:cubicBezTo>
                    <a:pt x="479349" y="516178"/>
                    <a:pt x="472310" y="516719"/>
                    <a:pt x="467257" y="519246"/>
                  </a:cubicBezTo>
                  <a:cubicBezTo>
                    <a:pt x="429177" y="538376"/>
                    <a:pt x="389292" y="538737"/>
                    <a:pt x="348505" y="530796"/>
                  </a:cubicBezTo>
                  <a:cubicBezTo>
                    <a:pt x="342369" y="529533"/>
                    <a:pt x="334789" y="529172"/>
                    <a:pt x="334248" y="521412"/>
                  </a:cubicBezTo>
                  <a:cubicBezTo>
                    <a:pt x="332804" y="500838"/>
                    <a:pt x="325946" y="478459"/>
                    <a:pt x="328112" y="453914"/>
                  </a:cubicBezTo>
                  <a:cubicBezTo>
                    <a:pt x="344715" y="464562"/>
                    <a:pt x="360597" y="475030"/>
                    <a:pt x="374132" y="484414"/>
                  </a:cubicBezTo>
                  <a:cubicBezTo>
                    <a:pt x="389653" y="495062"/>
                    <a:pt x="404993" y="499394"/>
                    <a:pt x="423943" y="492175"/>
                  </a:cubicBezTo>
                  <a:cubicBezTo>
                    <a:pt x="445419" y="483873"/>
                    <a:pt x="462204" y="499574"/>
                    <a:pt x="480431" y="507335"/>
                  </a:cubicBezTo>
                  <a:close/>
                  <a:moveTo>
                    <a:pt x="183552" y="167142"/>
                  </a:moveTo>
                  <a:cubicBezTo>
                    <a:pt x="137892" y="121121"/>
                    <a:pt x="163339" y="37742"/>
                    <a:pt x="207916" y="23124"/>
                  </a:cubicBezTo>
                  <a:cubicBezTo>
                    <a:pt x="273247" y="204"/>
                    <a:pt x="312952" y="29079"/>
                    <a:pt x="328292" y="47668"/>
                  </a:cubicBezTo>
                  <a:cubicBezTo>
                    <a:pt x="348505" y="72032"/>
                    <a:pt x="349227" y="112819"/>
                    <a:pt x="338760" y="141695"/>
                  </a:cubicBezTo>
                  <a:cubicBezTo>
                    <a:pt x="328112" y="170751"/>
                    <a:pt x="302484" y="197461"/>
                    <a:pt x="259532" y="197281"/>
                  </a:cubicBezTo>
                  <a:cubicBezTo>
                    <a:pt x="231739" y="198725"/>
                    <a:pt x="202141" y="185550"/>
                    <a:pt x="183552" y="167142"/>
                  </a:cubicBezTo>
                  <a:close/>
                  <a:moveTo>
                    <a:pt x="89345" y="344908"/>
                  </a:moveTo>
                  <a:cubicBezTo>
                    <a:pt x="111543" y="305024"/>
                    <a:pt x="130854" y="266763"/>
                    <a:pt x="160813" y="232654"/>
                  </a:cubicBezTo>
                  <a:cubicBezTo>
                    <a:pt x="175792" y="215689"/>
                    <a:pt x="200336" y="212802"/>
                    <a:pt x="223978" y="213704"/>
                  </a:cubicBezTo>
                  <a:cubicBezTo>
                    <a:pt x="248884" y="214606"/>
                    <a:pt x="282271" y="210094"/>
                    <a:pt x="306635" y="217313"/>
                  </a:cubicBezTo>
                  <a:cubicBezTo>
                    <a:pt x="324682" y="222547"/>
                    <a:pt x="331360" y="233556"/>
                    <a:pt x="338398" y="250160"/>
                  </a:cubicBezTo>
                  <a:cubicBezTo>
                    <a:pt x="349046" y="274884"/>
                    <a:pt x="348866" y="301234"/>
                    <a:pt x="353919" y="327222"/>
                  </a:cubicBezTo>
                  <a:cubicBezTo>
                    <a:pt x="361680" y="368009"/>
                    <a:pt x="396331" y="422151"/>
                    <a:pt x="424304" y="443988"/>
                  </a:cubicBezTo>
                  <a:cubicBezTo>
                    <a:pt x="434411" y="451568"/>
                    <a:pt x="428816" y="468713"/>
                    <a:pt x="422680" y="476113"/>
                  </a:cubicBezTo>
                  <a:cubicBezTo>
                    <a:pt x="416002" y="484053"/>
                    <a:pt x="399218" y="485136"/>
                    <a:pt x="391097" y="480444"/>
                  </a:cubicBezTo>
                  <a:cubicBezTo>
                    <a:pt x="369620" y="467991"/>
                    <a:pt x="347964" y="455358"/>
                    <a:pt x="332443" y="435145"/>
                  </a:cubicBezTo>
                  <a:cubicBezTo>
                    <a:pt x="326848" y="427926"/>
                    <a:pt x="325585" y="419263"/>
                    <a:pt x="325224" y="410059"/>
                  </a:cubicBezTo>
                  <a:cubicBezTo>
                    <a:pt x="324141" y="384252"/>
                    <a:pt x="324322" y="358444"/>
                    <a:pt x="325765" y="332817"/>
                  </a:cubicBezTo>
                  <a:cubicBezTo>
                    <a:pt x="326126" y="326680"/>
                    <a:pt x="326487" y="320364"/>
                    <a:pt x="326126" y="314228"/>
                  </a:cubicBezTo>
                  <a:cubicBezTo>
                    <a:pt x="325946" y="310438"/>
                    <a:pt x="323058" y="307911"/>
                    <a:pt x="319088" y="307911"/>
                  </a:cubicBezTo>
                  <a:cubicBezTo>
                    <a:pt x="315298" y="307731"/>
                    <a:pt x="311508" y="309716"/>
                    <a:pt x="310967" y="313325"/>
                  </a:cubicBezTo>
                  <a:cubicBezTo>
                    <a:pt x="309703" y="320364"/>
                    <a:pt x="309523" y="327402"/>
                    <a:pt x="309523" y="334621"/>
                  </a:cubicBezTo>
                  <a:cubicBezTo>
                    <a:pt x="309342" y="355917"/>
                    <a:pt x="309523" y="377213"/>
                    <a:pt x="309523" y="398689"/>
                  </a:cubicBezTo>
                  <a:cubicBezTo>
                    <a:pt x="308440" y="434243"/>
                    <a:pt x="312410" y="469616"/>
                    <a:pt x="315118" y="505169"/>
                  </a:cubicBezTo>
                  <a:cubicBezTo>
                    <a:pt x="315659" y="512749"/>
                    <a:pt x="321795" y="528631"/>
                    <a:pt x="315118" y="527548"/>
                  </a:cubicBezTo>
                  <a:cubicBezTo>
                    <a:pt x="301762" y="525201"/>
                    <a:pt x="271804" y="525923"/>
                    <a:pt x="268736" y="516178"/>
                  </a:cubicBezTo>
                  <a:cubicBezTo>
                    <a:pt x="265307" y="505169"/>
                    <a:pt x="263502" y="490190"/>
                    <a:pt x="260614" y="479000"/>
                  </a:cubicBezTo>
                  <a:cubicBezTo>
                    <a:pt x="258810" y="471601"/>
                    <a:pt x="254478" y="466548"/>
                    <a:pt x="246538" y="464743"/>
                  </a:cubicBezTo>
                  <a:cubicBezTo>
                    <a:pt x="237694" y="462938"/>
                    <a:pt x="233363" y="468533"/>
                    <a:pt x="229573" y="474669"/>
                  </a:cubicBezTo>
                  <a:cubicBezTo>
                    <a:pt x="226324" y="479903"/>
                    <a:pt x="223798" y="485678"/>
                    <a:pt x="220730" y="491092"/>
                  </a:cubicBezTo>
                  <a:cubicBezTo>
                    <a:pt x="211164" y="507876"/>
                    <a:pt x="206833" y="509139"/>
                    <a:pt x="188605" y="503364"/>
                  </a:cubicBezTo>
                  <a:cubicBezTo>
                    <a:pt x="180484" y="500838"/>
                    <a:pt x="176333" y="497048"/>
                    <a:pt x="178679" y="488204"/>
                  </a:cubicBezTo>
                  <a:cubicBezTo>
                    <a:pt x="184455" y="467630"/>
                    <a:pt x="177596" y="448500"/>
                    <a:pt x="166948" y="432438"/>
                  </a:cubicBezTo>
                  <a:cubicBezTo>
                    <a:pt x="144389" y="398328"/>
                    <a:pt x="155579" y="370355"/>
                    <a:pt x="179040" y="343464"/>
                  </a:cubicBezTo>
                  <a:cubicBezTo>
                    <a:pt x="184815" y="336787"/>
                    <a:pt x="191493" y="330831"/>
                    <a:pt x="196907" y="323973"/>
                  </a:cubicBezTo>
                  <a:cubicBezTo>
                    <a:pt x="199975" y="320183"/>
                    <a:pt x="199253" y="315311"/>
                    <a:pt x="195283" y="312243"/>
                  </a:cubicBezTo>
                  <a:cubicBezTo>
                    <a:pt x="192215" y="309896"/>
                    <a:pt x="188966" y="310799"/>
                    <a:pt x="185898" y="313686"/>
                  </a:cubicBezTo>
                  <a:cubicBezTo>
                    <a:pt x="166227" y="333358"/>
                    <a:pt x="149623" y="355737"/>
                    <a:pt x="141141" y="382266"/>
                  </a:cubicBezTo>
                  <a:cubicBezTo>
                    <a:pt x="136087" y="398148"/>
                    <a:pt x="144209" y="413669"/>
                    <a:pt x="150525" y="428287"/>
                  </a:cubicBezTo>
                  <a:cubicBezTo>
                    <a:pt x="156481" y="442003"/>
                    <a:pt x="164602" y="454997"/>
                    <a:pt x="164963" y="470879"/>
                  </a:cubicBezTo>
                  <a:cubicBezTo>
                    <a:pt x="165324" y="487122"/>
                    <a:pt x="157925" y="500296"/>
                    <a:pt x="145111" y="504447"/>
                  </a:cubicBezTo>
                  <a:cubicBezTo>
                    <a:pt x="130132" y="509320"/>
                    <a:pt x="116235" y="497950"/>
                    <a:pt x="110460" y="490190"/>
                  </a:cubicBezTo>
                  <a:cubicBezTo>
                    <a:pt x="88442" y="460953"/>
                    <a:pt x="79238" y="427565"/>
                    <a:pt x="77795" y="391290"/>
                  </a:cubicBezTo>
                  <a:cubicBezTo>
                    <a:pt x="77253" y="374506"/>
                    <a:pt x="81043" y="359707"/>
                    <a:pt x="89345" y="34490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7" name="Freeform 336">
              <a:extLst>
                <a:ext uri="{FF2B5EF4-FFF2-40B4-BE49-F238E27FC236}">
                  <a16:creationId xmlns:a16="http://schemas.microsoft.com/office/drawing/2014/main" id="{A89D90A3-13AE-A543-BDCB-1694A5AA7F5A}"/>
                </a:ext>
              </a:extLst>
            </p:cNvPr>
            <p:cNvSpPr/>
            <p:nvPr/>
          </p:nvSpPr>
          <p:spPr>
            <a:xfrm>
              <a:off x="4239935" y="804147"/>
              <a:ext cx="50774" cy="130345"/>
            </a:xfrm>
            <a:custGeom>
              <a:avLst/>
              <a:gdLst>
                <a:gd name="connsiteX0" fmla="*/ 28768 w 50774"/>
                <a:gd name="connsiteY0" fmla="*/ 130345 h 130345"/>
                <a:gd name="connsiteX1" fmla="*/ 31114 w 50774"/>
                <a:gd name="connsiteY1" fmla="*/ 31445 h 130345"/>
                <a:gd name="connsiteX2" fmla="*/ 46996 w 50774"/>
                <a:gd name="connsiteY2" fmla="*/ 13579 h 130345"/>
                <a:gd name="connsiteX3" fmla="*/ 48620 w 50774"/>
                <a:gd name="connsiteY3" fmla="*/ 2209 h 130345"/>
                <a:gd name="connsiteX4" fmla="*/ 37070 w 50774"/>
                <a:gd name="connsiteY4" fmla="*/ 3653 h 130345"/>
                <a:gd name="connsiteX5" fmla="*/ 73 w 50774"/>
                <a:gd name="connsiteY5" fmla="*/ 79993 h 130345"/>
                <a:gd name="connsiteX6" fmla="*/ 28768 w 50774"/>
                <a:gd name="connsiteY6" fmla="*/ 130345 h 1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74" h="130345">
                  <a:moveTo>
                    <a:pt x="28768" y="130345"/>
                  </a:moveTo>
                  <a:cubicBezTo>
                    <a:pt x="9999" y="86851"/>
                    <a:pt x="10721" y="61043"/>
                    <a:pt x="31114" y="31445"/>
                  </a:cubicBezTo>
                  <a:cubicBezTo>
                    <a:pt x="35626" y="24948"/>
                    <a:pt x="41762" y="19534"/>
                    <a:pt x="46996" y="13579"/>
                  </a:cubicBezTo>
                  <a:cubicBezTo>
                    <a:pt x="49883" y="10150"/>
                    <a:pt x="52951" y="6540"/>
                    <a:pt x="48620" y="2209"/>
                  </a:cubicBezTo>
                  <a:cubicBezTo>
                    <a:pt x="44289" y="-2123"/>
                    <a:pt x="40318" y="765"/>
                    <a:pt x="37070" y="3653"/>
                  </a:cubicBezTo>
                  <a:cubicBezTo>
                    <a:pt x="14150" y="24046"/>
                    <a:pt x="-1191" y="48590"/>
                    <a:pt x="73" y="79993"/>
                  </a:cubicBezTo>
                  <a:cubicBezTo>
                    <a:pt x="614" y="99123"/>
                    <a:pt x="2960" y="119336"/>
                    <a:pt x="28768" y="13034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8" name="Freeform 337">
              <a:extLst>
                <a:ext uri="{FF2B5EF4-FFF2-40B4-BE49-F238E27FC236}">
                  <a16:creationId xmlns:a16="http://schemas.microsoft.com/office/drawing/2014/main" id="{C036B6F0-C93E-1848-A7EB-3DC9B87CABD2}"/>
                </a:ext>
              </a:extLst>
            </p:cNvPr>
            <p:cNvSpPr/>
            <p:nvPr/>
          </p:nvSpPr>
          <p:spPr>
            <a:xfrm>
              <a:off x="5373743" y="964836"/>
              <a:ext cx="38597" cy="114396"/>
            </a:xfrm>
            <a:custGeom>
              <a:avLst/>
              <a:gdLst>
                <a:gd name="connsiteX0" fmla="*/ 20213 w 38597"/>
                <a:gd name="connsiteY0" fmla="*/ 102485 h 114396"/>
                <a:gd name="connsiteX1" fmla="*/ 35914 w 38597"/>
                <a:gd name="connsiteY1" fmla="*/ 19648 h 114396"/>
                <a:gd name="connsiteX2" fmla="*/ 23822 w 38597"/>
                <a:gd name="connsiteY2" fmla="*/ 337 h 114396"/>
                <a:gd name="connsiteX3" fmla="*/ 21657 w 38597"/>
                <a:gd name="connsiteY3" fmla="*/ 22896 h 114396"/>
                <a:gd name="connsiteX4" fmla="*/ 3970 w 38597"/>
                <a:gd name="connsiteY4" fmla="*/ 104831 h 114396"/>
                <a:gd name="connsiteX5" fmla="*/ 0 w 38597"/>
                <a:gd name="connsiteY5" fmla="*/ 114396 h 114396"/>
                <a:gd name="connsiteX6" fmla="*/ 20213 w 38597"/>
                <a:gd name="connsiteY6" fmla="*/ 102485 h 11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7" h="114396">
                  <a:moveTo>
                    <a:pt x="20213" y="102485"/>
                  </a:moveTo>
                  <a:cubicBezTo>
                    <a:pt x="39704" y="77580"/>
                    <a:pt x="41328" y="49245"/>
                    <a:pt x="35914" y="19648"/>
                  </a:cubicBezTo>
                  <a:cubicBezTo>
                    <a:pt x="34470" y="11887"/>
                    <a:pt x="35012" y="-2370"/>
                    <a:pt x="23822" y="337"/>
                  </a:cubicBezTo>
                  <a:cubicBezTo>
                    <a:pt x="12633" y="3044"/>
                    <a:pt x="20213" y="15136"/>
                    <a:pt x="21657" y="22896"/>
                  </a:cubicBezTo>
                  <a:cubicBezTo>
                    <a:pt x="27071" y="52855"/>
                    <a:pt x="25447" y="80828"/>
                    <a:pt x="3970" y="104831"/>
                  </a:cubicBezTo>
                  <a:cubicBezTo>
                    <a:pt x="2346" y="106636"/>
                    <a:pt x="2166" y="109343"/>
                    <a:pt x="0" y="114396"/>
                  </a:cubicBezTo>
                  <a:cubicBezTo>
                    <a:pt x="11009" y="112953"/>
                    <a:pt x="15882" y="108080"/>
                    <a:pt x="20213" y="1024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9" name="Freeform 338">
              <a:extLst>
                <a:ext uri="{FF2B5EF4-FFF2-40B4-BE49-F238E27FC236}">
                  <a16:creationId xmlns:a16="http://schemas.microsoft.com/office/drawing/2014/main" id="{9D5C973A-D206-454C-8E26-D15384735FB3}"/>
                </a:ext>
              </a:extLst>
            </p:cNvPr>
            <p:cNvSpPr/>
            <p:nvPr/>
          </p:nvSpPr>
          <p:spPr>
            <a:xfrm>
              <a:off x="4875636" y="1230404"/>
              <a:ext cx="131926" cy="14093"/>
            </a:xfrm>
            <a:custGeom>
              <a:avLst/>
              <a:gdLst>
                <a:gd name="connsiteX0" fmla="*/ 0 w 131926"/>
                <a:gd name="connsiteY0" fmla="*/ 6743 h 14093"/>
                <a:gd name="connsiteX1" fmla="*/ 131926 w 131926"/>
                <a:gd name="connsiteY1" fmla="*/ 4757 h 14093"/>
                <a:gd name="connsiteX2" fmla="*/ 0 w 131926"/>
                <a:gd name="connsiteY2" fmla="*/ 6743 h 14093"/>
              </a:gdLst>
              <a:ahLst/>
              <a:cxnLst>
                <a:cxn ang="0">
                  <a:pos x="connsiteX0" y="connsiteY0"/>
                </a:cxn>
                <a:cxn ang="0">
                  <a:pos x="connsiteX1" y="connsiteY1"/>
                </a:cxn>
                <a:cxn ang="0">
                  <a:pos x="connsiteX2" y="connsiteY2"/>
                </a:cxn>
              </a:cxnLst>
              <a:rect l="l" t="t" r="r" b="b"/>
              <a:pathLst>
                <a:path w="131926" h="14093">
                  <a:moveTo>
                    <a:pt x="0" y="6743"/>
                  </a:moveTo>
                  <a:cubicBezTo>
                    <a:pt x="47464" y="21000"/>
                    <a:pt x="89695" y="11254"/>
                    <a:pt x="131926" y="4757"/>
                  </a:cubicBezTo>
                  <a:cubicBezTo>
                    <a:pt x="91139" y="-2462"/>
                    <a:pt x="21296" y="-1198"/>
                    <a:pt x="0" y="6743"/>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40" name="Freeform 339">
              <a:extLst>
                <a:ext uri="{FF2B5EF4-FFF2-40B4-BE49-F238E27FC236}">
                  <a16:creationId xmlns:a16="http://schemas.microsoft.com/office/drawing/2014/main" id="{B9F2E669-BB04-8A42-9E59-8A325B1B1575}"/>
                </a:ext>
              </a:extLst>
            </p:cNvPr>
            <p:cNvSpPr/>
            <p:nvPr/>
          </p:nvSpPr>
          <p:spPr>
            <a:xfrm>
              <a:off x="4343239" y="1237175"/>
              <a:ext cx="109367" cy="13845"/>
            </a:xfrm>
            <a:custGeom>
              <a:avLst/>
              <a:gdLst>
                <a:gd name="connsiteX0" fmla="*/ 0 w 109367"/>
                <a:gd name="connsiteY0" fmla="*/ 9536 h 13845"/>
                <a:gd name="connsiteX1" fmla="*/ 109367 w 109367"/>
                <a:gd name="connsiteY1" fmla="*/ 6649 h 13845"/>
                <a:gd name="connsiteX2" fmla="*/ 0 w 109367"/>
                <a:gd name="connsiteY2" fmla="*/ 9536 h 13845"/>
              </a:gdLst>
              <a:ahLst/>
              <a:cxnLst>
                <a:cxn ang="0">
                  <a:pos x="connsiteX0" y="connsiteY0"/>
                </a:cxn>
                <a:cxn ang="0">
                  <a:pos x="connsiteX1" y="connsiteY1"/>
                </a:cxn>
                <a:cxn ang="0">
                  <a:pos x="connsiteX2" y="connsiteY2"/>
                </a:cxn>
              </a:cxnLst>
              <a:rect l="l" t="t" r="r" b="b"/>
              <a:pathLst>
                <a:path w="109367" h="13845">
                  <a:moveTo>
                    <a:pt x="0" y="9536"/>
                  </a:moveTo>
                  <a:cubicBezTo>
                    <a:pt x="35553" y="14409"/>
                    <a:pt x="70926" y="17116"/>
                    <a:pt x="109367" y="6649"/>
                  </a:cubicBezTo>
                  <a:cubicBezTo>
                    <a:pt x="70565" y="-4180"/>
                    <a:pt x="35373" y="-751"/>
                    <a:pt x="0" y="95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41" name="Freeform 340">
              <a:extLst>
                <a:ext uri="{FF2B5EF4-FFF2-40B4-BE49-F238E27FC236}">
                  <a16:creationId xmlns:a16="http://schemas.microsoft.com/office/drawing/2014/main" id="{87ABDEB5-C81E-1545-8805-554FB0D9F942}"/>
                </a:ext>
              </a:extLst>
            </p:cNvPr>
            <p:cNvSpPr/>
            <p:nvPr/>
          </p:nvSpPr>
          <p:spPr>
            <a:xfrm>
              <a:off x="5168003" y="1231908"/>
              <a:ext cx="53961" cy="12520"/>
            </a:xfrm>
            <a:custGeom>
              <a:avLst/>
              <a:gdLst>
                <a:gd name="connsiteX0" fmla="*/ 53961 w 53961"/>
                <a:gd name="connsiteY0" fmla="*/ 9390 h 12520"/>
                <a:gd name="connsiteX1" fmla="*/ 0 w 53961"/>
                <a:gd name="connsiteY1" fmla="*/ 1990 h 12520"/>
                <a:gd name="connsiteX2" fmla="*/ 53961 w 53961"/>
                <a:gd name="connsiteY2" fmla="*/ 9390 h 12520"/>
              </a:gdLst>
              <a:ahLst/>
              <a:cxnLst>
                <a:cxn ang="0">
                  <a:pos x="connsiteX0" y="connsiteY0"/>
                </a:cxn>
                <a:cxn ang="0">
                  <a:pos x="connsiteX1" y="connsiteY1"/>
                </a:cxn>
                <a:cxn ang="0">
                  <a:pos x="connsiteX2" y="connsiteY2"/>
                </a:cxn>
              </a:cxnLst>
              <a:rect l="l" t="t" r="r" b="b"/>
              <a:pathLst>
                <a:path w="53961" h="12520">
                  <a:moveTo>
                    <a:pt x="53961" y="9390"/>
                  </a:moveTo>
                  <a:cubicBezTo>
                    <a:pt x="36636" y="1810"/>
                    <a:pt x="18950" y="-2883"/>
                    <a:pt x="0" y="1990"/>
                  </a:cubicBezTo>
                  <a:cubicBezTo>
                    <a:pt x="16603" y="13721"/>
                    <a:pt x="34831" y="14804"/>
                    <a:pt x="53961" y="939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169" name="Graphic 72">
            <a:extLst>
              <a:ext uri="{FF2B5EF4-FFF2-40B4-BE49-F238E27FC236}">
                <a16:creationId xmlns:a16="http://schemas.microsoft.com/office/drawing/2014/main" id="{409F55EF-058B-0849-8CEE-4CCD3F759C27}"/>
              </a:ext>
            </a:extLst>
          </p:cNvPr>
          <p:cNvGrpSpPr/>
          <p:nvPr/>
        </p:nvGrpSpPr>
        <p:grpSpPr>
          <a:xfrm>
            <a:off x="2164049" y="4533470"/>
            <a:ext cx="353212" cy="527593"/>
            <a:chOff x="2649438" y="2791642"/>
            <a:chExt cx="415449" cy="620557"/>
          </a:xfrm>
          <a:solidFill>
            <a:srgbClr val="000000"/>
          </a:solidFill>
        </p:grpSpPr>
        <p:sp>
          <p:nvSpPr>
            <p:cNvPr id="170" name="Freeform 169">
              <a:extLst>
                <a:ext uri="{FF2B5EF4-FFF2-40B4-BE49-F238E27FC236}">
                  <a16:creationId xmlns:a16="http://schemas.microsoft.com/office/drawing/2014/main" id="{EC203540-C0D0-2144-84A9-C75019AFCB02}"/>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93C42DE-42B4-D348-99C1-D0A37831EBAF}"/>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538155C-3893-7041-A35D-069640F65430}"/>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314676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Tidy Towns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007234"/>
          </a:xfrm>
        </p:spPr>
        <p:txBody>
          <a:bodyPr/>
          <a:lstStyle/>
          <a:p>
            <a:r>
              <a:rPr lang="en-GB" sz="1200" b="1" dirty="0"/>
              <a:t>ABOUT </a:t>
            </a:r>
            <a:endParaRPr lang="en-IE" sz="1200" dirty="0"/>
          </a:p>
          <a:p>
            <a:r>
              <a:rPr lang="en-GB" dirty="0"/>
              <a:t>Tidy Towns is based in Ireland. It’s an Irish national community initiative and friendly annual competition, first held in 1958. The primary focus of Tidy Towns was to encourage communities to improve their local environment and make their area a better place to live, work and visit. The competition seeks to honour the most attractive and tidiest cities, towns and villages in the Republic of Ireland. Community volunteers work together each year to compete. </a:t>
            </a:r>
            <a:endParaRPr lang="en-IE" dirty="0"/>
          </a:p>
          <a:p>
            <a:r>
              <a:rPr lang="en-GB" dirty="0"/>
              <a:t> </a:t>
            </a:r>
            <a:endParaRPr lang="en-IE" dirty="0"/>
          </a:p>
          <a:p>
            <a:pPr algn="l"/>
            <a:r>
              <a:rPr lang="en-GB" dirty="0"/>
              <a:t>For more information go to:</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https://www.tidytowns.ie/</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Tidy Towns is a fantastic way to meet people from the local community, form connections and make new friends. Tidy Towns is socially inclusive and everyone is welcome.</a:t>
            </a:r>
            <a:endParaRPr lang="en-IE" dirty="0"/>
          </a:p>
          <a:p>
            <a:r>
              <a:rPr lang="en-US" sz="1200" b="1" dirty="0"/>
              <a:t> </a:t>
            </a:r>
            <a:endParaRPr lang="en-IE" sz="1200" b="1" dirty="0"/>
          </a:p>
          <a:p>
            <a:r>
              <a:rPr lang="en-US" sz="1200" b="1" dirty="0"/>
              <a:t>SUPPORTING HEALTH, WELLBEING &amp; NUTRITION</a:t>
            </a:r>
            <a:endParaRPr lang="en-IE" sz="1200" dirty="0"/>
          </a:p>
          <a:p>
            <a:r>
              <a:rPr lang="en-GB" dirty="0"/>
              <a:t>Tidy Towns supports health and wellbeing by creating and maintaining a pleasant environment for everyone in the community.</a:t>
            </a:r>
            <a:endParaRPr lang="en-IE" dirty="0"/>
          </a:p>
          <a:p>
            <a:r>
              <a:rPr lang="en-US" b="1" i="1" dirty="0"/>
              <a:t> </a:t>
            </a:r>
            <a:endParaRPr lang="en-IE" dirty="0"/>
          </a:p>
          <a:p>
            <a:r>
              <a:rPr lang="en-US" sz="1200" b="1" dirty="0"/>
              <a:t>SUPPORTING GETTING ACTIVE TO KEEP WELL</a:t>
            </a:r>
            <a:endParaRPr lang="en-IE" sz="1200" dirty="0"/>
          </a:p>
          <a:p>
            <a:r>
              <a:rPr lang="en-GB" dirty="0"/>
              <a:t>Many Tidy Towns volunteers engage in physical activity such as gardening, litter control and nature preservation.</a:t>
            </a:r>
            <a:endParaRPr lang="en-IE" dirty="0"/>
          </a:p>
          <a:p>
            <a:endParaRPr lang="en-GB" sz="1200" b="1" dirty="0"/>
          </a:p>
          <a:p>
            <a:r>
              <a:rPr lang="en-US" sz="1200" b="1" dirty="0"/>
              <a:t>SUPPORTING ADULT LEARNING</a:t>
            </a:r>
            <a:endParaRPr lang="en-IE" sz="1200" dirty="0"/>
          </a:p>
          <a:p>
            <a:r>
              <a:rPr lang="en-GB" dirty="0"/>
              <a:t>Volunteers have the opportunity to learn about topics related to Tidy Towns, such as Biodiversity and Community Planning.</a:t>
            </a:r>
            <a:endParaRPr lang="en-IE" dirty="0"/>
          </a:p>
          <a:p>
            <a:endParaRPr lang="en-GB" sz="1200" b="1" dirty="0"/>
          </a:p>
          <a:p>
            <a:r>
              <a:rPr lang="en-GB" sz="1200" b="1" dirty="0"/>
              <a:t>HOW IS THE ORGANISATION FUNDED?</a:t>
            </a:r>
            <a:endParaRPr lang="en-IE" sz="1200" dirty="0"/>
          </a:p>
          <a:p>
            <a:r>
              <a:rPr lang="en-GB" dirty="0"/>
              <a:t>The Department of Arts, Heritage, Regional, Rural and Gaeltacht Affairs assumed responsibility for Tidy Towns and now organises the initiative with the support of a national sponsor supermarket </a:t>
            </a:r>
            <a:r>
              <a:rPr lang="en-GB" dirty="0" err="1"/>
              <a:t>SuperValu</a:t>
            </a:r>
            <a:r>
              <a:rPr lang="en-GB" dirty="0"/>
              <a:t> and a number of other agencies.</a:t>
            </a:r>
            <a:endParaRPr lang="en-IE" dirty="0"/>
          </a:p>
          <a:p>
            <a:endParaRPr lang="en-IE" dirty="0"/>
          </a:p>
          <a:p>
            <a:r>
              <a:rPr lang="en-US" sz="1200" b="1" dirty="0"/>
              <a:t>HOW DOES THE REFERRAL PROCESS WORK?</a:t>
            </a:r>
            <a:endParaRPr lang="en-IE" sz="1200" dirty="0"/>
          </a:p>
          <a:p>
            <a:r>
              <a:rPr lang="en-GB" dirty="0"/>
              <a:t>The Social Prescribing Coordinator makes the referral and sometimes accompanies the individual to the walks until they feel confident enough to go alone.</a:t>
            </a:r>
            <a:endParaRPr lang="en-IE" dirty="0"/>
          </a:p>
          <a:p>
            <a:endParaRPr lang="en-IE" dirty="0"/>
          </a:p>
          <a:p>
            <a:r>
              <a:rPr lang="en-US" sz="1200" b="1" dirty="0"/>
              <a:t>OPPORTUNITIES FOR REPLICATION</a:t>
            </a:r>
            <a:endParaRPr lang="en-IE" sz="1200" dirty="0"/>
          </a:p>
          <a:p>
            <a:r>
              <a:rPr lang="en-IE" dirty="0"/>
              <a:t> </a:t>
            </a:r>
            <a:r>
              <a:rPr lang="en-GB" dirty="0"/>
              <a:t>Tidy Towns could be replicated on a smaller scale, such as within a county. On an even smaller scale, an area of a town could hold a ‘Tidy Streets’ competition.</a:t>
            </a:r>
          </a:p>
          <a:p>
            <a:endParaRPr lang="en-GB" sz="1200" b="1" dirty="0"/>
          </a:p>
          <a:p>
            <a:r>
              <a:rPr lang="en-GB" sz="1200" b="1" dirty="0"/>
              <a:t>MYTHS &amp; FALSE BELIEFS</a:t>
            </a:r>
            <a:endParaRPr lang="en-IE" sz="1200" dirty="0"/>
          </a:p>
          <a:p>
            <a:r>
              <a:rPr lang="en-GB" b="1" dirty="0"/>
              <a:t>Myth 1</a:t>
            </a:r>
            <a:r>
              <a:rPr lang="en-GB" dirty="0"/>
              <a:t> </a:t>
            </a:r>
          </a:p>
          <a:p>
            <a:r>
              <a:rPr lang="en-GB" dirty="0"/>
              <a:t>“I need to be physically fit to be involved in Tidy Towns.” This is not true. While some Tidy Towns activities are physical, there are also non-physical activities to get involved in.</a:t>
            </a:r>
            <a:br>
              <a:rPr lang="en-GB" dirty="0"/>
            </a:br>
            <a:endParaRPr lang="en-IE" dirty="0"/>
          </a:p>
          <a:p>
            <a:r>
              <a:rPr lang="en-GB" b="1" dirty="0"/>
              <a:t>Myth 2</a:t>
            </a:r>
            <a:endParaRPr lang="en-IE" dirty="0"/>
          </a:p>
          <a:p>
            <a:r>
              <a:rPr lang="en-GB" dirty="0"/>
              <a:t>“I am not interested in gardening.” That doesn’t matter. There are non-gardening activities available.</a:t>
            </a:r>
            <a:endParaRPr lang="en-IE" dirty="0"/>
          </a:p>
          <a:p>
            <a:br>
              <a:rPr lang="en-GB" dirty="0"/>
            </a:br>
            <a:r>
              <a:rPr lang="en-GB" b="1" dirty="0"/>
              <a:t>Myth 3</a:t>
            </a:r>
          </a:p>
          <a:p>
            <a:r>
              <a:rPr lang="en-GB" dirty="0"/>
              <a:t>“I like gardening but I’m not very good at it.” That doesn’t matter. There are simple gardening activities you can do and you will have opportunities to learn more if you want to.</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22</a:t>
            </a:fld>
            <a:endParaRPr lang="en-US" dirty="0"/>
          </a:p>
        </p:txBody>
      </p:sp>
      <p:pic>
        <p:nvPicPr>
          <p:cNvPr id="5" name="Picture Placeholder 4">
            <a:extLst>
              <a:ext uri="{FF2B5EF4-FFF2-40B4-BE49-F238E27FC236}">
                <a16:creationId xmlns:a16="http://schemas.microsoft.com/office/drawing/2014/main" id="{6DD8474E-2C84-BD4F-B52A-39EC4261DED9}"/>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285"/>
          <a:stretch/>
        </p:blipFill>
        <p:spPr>
          <a:xfrm>
            <a:off x="504827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1" name="Picture 10" descr="A picture containing text&#10;&#10;Description automatically generated"/>
          <p:cNvPicPr/>
          <p:nvPr/>
        </p:nvPicPr>
        <p:blipFill>
          <a:blip r:embed="rId4">
            <a:extLst>
              <a:ext uri="{28A0092B-C50C-407E-A947-70E740481C1C}">
                <a14:useLocalDpi xmlns:a14="http://schemas.microsoft.com/office/drawing/2010/main"/>
              </a:ext>
            </a:extLst>
          </a:blip>
          <a:stretch>
            <a:fillRect/>
          </a:stretch>
        </p:blipFill>
        <p:spPr>
          <a:xfrm>
            <a:off x="440871" y="262513"/>
            <a:ext cx="2640965" cy="800100"/>
          </a:xfrm>
          <a:prstGeom prst="rect">
            <a:avLst/>
          </a:prstGeom>
        </p:spPr>
      </p:pic>
    </p:spTree>
    <p:extLst>
      <p:ext uri="{BB962C8B-B14F-4D97-AF65-F5344CB8AC3E}">
        <p14:creationId xmlns:p14="http://schemas.microsoft.com/office/powerpoint/2010/main" val="270120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GROW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6990003"/>
          </a:xfrm>
        </p:spPr>
        <p:txBody>
          <a:bodyPr/>
          <a:lstStyle/>
          <a:p>
            <a:r>
              <a:rPr lang="en-GB" sz="1200" b="1" dirty="0"/>
              <a:t>ABOUT </a:t>
            </a:r>
            <a:endParaRPr lang="en-IE" sz="1200" dirty="0"/>
          </a:p>
          <a:p>
            <a:r>
              <a:rPr lang="en-GB" dirty="0"/>
              <a:t>GROW based in Northern Ireland is a registered charity utilising community gardens and urban green spaces; it promotes and develops organic planting and farming. Research has demonstrated that gardens promote wellbeing, build community cohesion and good mental health. In addition to weekly sessions, there are community events which are open to all, celebrating diversity and social integration, addressing inequalities and supporting the growing and fair distribution of healthy foods. GROW offers opportunities for people of all ages, genders and abilities to get involved in growing food and connecting with their community.</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http://www.grow-ni.org</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Grow supports the development of healthy inclusive communities in Northern Ireland. Bringing together those who may be isolated, suffering with mental or physical health issues, or those who just want to spend a bit more time outdoors, all the while enriching the local area and addressing neighbourhood issues. There are cookery demonstrations using fresh produce and everyone eating together as a communal gathering.</a:t>
            </a:r>
            <a:endParaRPr lang="en-IE" dirty="0"/>
          </a:p>
          <a:p>
            <a:r>
              <a:rPr lang="en-US" sz="1200" b="1" dirty="0"/>
              <a:t> </a:t>
            </a:r>
            <a:endParaRPr lang="en-IE" sz="1200" b="1" dirty="0"/>
          </a:p>
          <a:p>
            <a:r>
              <a:rPr lang="en-US" sz="1200" b="1" dirty="0"/>
              <a:t>SUPPORTING HEALTH, WELLBEING &amp; NUTRITION</a:t>
            </a:r>
            <a:endParaRPr lang="en-IE" sz="1200" dirty="0"/>
          </a:p>
          <a:p>
            <a:r>
              <a:rPr lang="en-GB" dirty="0"/>
              <a:t>Research has recognized that gardens promote wellbeing, build community cohesion and good mental health. In fact, soil can act as an antidepressant and has therapeutic effects. It helps people to keep connected with living things; helping individuals to be more mindful and present in the moment. Eating freshly grown food has obvious health benefits. </a:t>
            </a:r>
            <a:endParaRPr lang="en-IE" dirty="0"/>
          </a:p>
          <a:p>
            <a:r>
              <a:rPr lang="en-US" b="1" i="1" dirty="0"/>
              <a:t> </a:t>
            </a:r>
            <a:endParaRPr lang="en-IE" dirty="0"/>
          </a:p>
          <a:p>
            <a:r>
              <a:rPr lang="en-US" sz="1200" b="1" dirty="0"/>
              <a:t>SUPPORTING GETTING ACTIVE TO KEEP WELL</a:t>
            </a:r>
            <a:endParaRPr lang="en-IE" sz="1200" dirty="0"/>
          </a:p>
          <a:p>
            <a:r>
              <a:rPr lang="en-GB" dirty="0"/>
              <a:t>There are other activities besides gardening, including park clean-up, area developments, building, plumbing, carpentry and woodwork, DIY. Most activities are outdoors encouraging embracing nature, as well as making a positive impact on their surrounding environment.</a:t>
            </a:r>
          </a:p>
          <a:p>
            <a:r>
              <a:rPr lang="en-GB" sz="1200" b="1" dirty="0"/>
              <a:t>SUPPORTING ADULT LEARNING</a:t>
            </a:r>
            <a:endParaRPr lang="en-IE" dirty="0"/>
          </a:p>
          <a:p>
            <a:r>
              <a:rPr lang="en-GB" dirty="0"/>
              <a:t>Volunteers assist in running and organisational upkeep, liaising with decision-makers, funders, public and media. Developing organic gardening skills and knowledge. Also engaging in the administration and IT,  delivering cookery demonstrations and engaging in serving fresh produce. Team work!</a:t>
            </a:r>
            <a:endParaRPr lang="en-IE" dirty="0"/>
          </a:p>
          <a:p>
            <a:endParaRPr lang="en-GB" sz="1200" b="1" dirty="0"/>
          </a:p>
          <a:p>
            <a:r>
              <a:rPr lang="en-GB" sz="1200" b="1" dirty="0"/>
              <a:t>HOW IS THE ORGANISATION FUNDED?</a:t>
            </a:r>
            <a:endParaRPr lang="en-IE" sz="1200" dirty="0"/>
          </a:p>
          <a:p>
            <a:r>
              <a:rPr lang="en-GB" dirty="0"/>
              <a:t>Funding grants have been awarded by the National Lottery Community Fund and European Regional Development Fund.</a:t>
            </a:r>
            <a:r>
              <a:rPr lang="en-IE" dirty="0"/>
              <a:t>  </a:t>
            </a:r>
            <a:r>
              <a:rPr lang="en-GB" dirty="0"/>
              <a:t>Fund-raising is very dynamic with many activities and sponsored events. Facebook, social media and online donations contribute actively, and also funds are raised from schools and colleges programmes.</a:t>
            </a:r>
            <a:endParaRPr lang="en-IE" dirty="0"/>
          </a:p>
          <a:p>
            <a:endParaRPr lang="en-IE" dirty="0"/>
          </a:p>
          <a:p>
            <a:r>
              <a:rPr lang="en-US" sz="1200" b="1" dirty="0"/>
              <a:t>HOW DOES THE REFERRAL PROCESS WORK?</a:t>
            </a:r>
            <a:endParaRPr lang="en-IE" sz="1200" dirty="0"/>
          </a:p>
          <a:p>
            <a:r>
              <a:rPr lang="en-IE" dirty="0"/>
              <a:t> </a:t>
            </a:r>
            <a:r>
              <a:rPr lang="en-GB" dirty="0"/>
              <a:t>Application forms are available online </a:t>
            </a:r>
            <a:endParaRPr lang="en-IE" dirty="0"/>
          </a:p>
          <a:p>
            <a:endParaRPr lang="en-IE" dirty="0"/>
          </a:p>
          <a:p>
            <a:r>
              <a:rPr lang="en-US" sz="1200" b="1" dirty="0"/>
              <a:t>OPPORTUNITIES FOR REPLICATION</a:t>
            </a:r>
            <a:endParaRPr lang="en-IE" sz="1200" dirty="0"/>
          </a:p>
          <a:p>
            <a:r>
              <a:rPr lang="en-GB" dirty="0"/>
              <a:t>These nature schemes have been replicated in many countries and proven invaluable to those who suffer from any form of anxiety, depression, stress or isolation.</a:t>
            </a:r>
            <a:endParaRPr lang="en-IE" dirty="0"/>
          </a:p>
          <a:p>
            <a:endParaRPr lang="en-GB" sz="1200" b="1" dirty="0"/>
          </a:p>
          <a:p>
            <a:r>
              <a:rPr lang="en-GB" sz="1200" b="1" dirty="0"/>
              <a:t>MYTHS &amp; FALSE BELIEFS</a:t>
            </a:r>
          </a:p>
          <a:p>
            <a:endParaRPr lang="en-IE" sz="1200" dirty="0"/>
          </a:p>
          <a:p>
            <a:r>
              <a:rPr lang="en-GB" i="1" dirty="0"/>
              <a:t>“I am not very good with plants” </a:t>
            </a:r>
          </a:p>
          <a:p>
            <a:endParaRPr lang="en-IE" dirty="0"/>
          </a:p>
          <a:p>
            <a:r>
              <a:rPr lang="en-GB" i="1" dirty="0"/>
              <a:t>“I have health issues which would make gardening difficult”</a:t>
            </a:r>
          </a:p>
          <a:p>
            <a:endParaRPr lang="en-IE" dirty="0"/>
          </a:p>
          <a:p>
            <a:r>
              <a:rPr lang="en-GB" dirty="0"/>
              <a:t>Both untrue:</a:t>
            </a:r>
            <a:endParaRPr lang="en-IE" dirty="0"/>
          </a:p>
          <a:p>
            <a:r>
              <a:rPr lang="en-GB" dirty="0"/>
              <a:t>There are other events and occasions as well as the horticulture activities, there are facilities and resources provided for all abilities.</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23</a:t>
            </a:fld>
            <a:endParaRPr lang="en-US" dirty="0"/>
          </a:p>
        </p:txBody>
      </p:sp>
      <p:pic>
        <p:nvPicPr>
          <p:cNvPr id="5" name="Picture Placeholder 4">
            <a:extLst>
              <a:ext uri="{FF2B5EF4-FFF2-40B4-BE49-F238E27FC236}">
                <a16:creationId xmlns:a16="http://schemas.microsoft.com/office/drawing/2014/main" id="{7B73519D-5625-404C-8120-69A9E97F6082}"/>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89"/>
          <a:stretch/>
        </p:blipFill>
        <p:spPr>
          <a:xfrm>
            <a:off x="504827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5BBC59DE-4369-6040-9CEB-95323ABC5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437" y="0"/>
            <a:ext cx="1966743" cy="592106"/>
          </a:xfrm>
          <a:prstGeom prst="rect">
            <a:avLst/>
          </a:prstGeom>
        </p:spPr>
      </p:pic>
    </p:spTree>
    <p:extLst>
      <p:ext uri="{BB962C8B-B14F-4D97-AF65-F5344CB8AC3E}">
        <p14:creationId xmlns:p14="http://schemas.microsoft.com/office/powerpoint/2010/main" val="145715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4054929" cy="859209"/>
          </a:xfrm>
        </p:spPr>
        <p:txBody>
          <a:bodyPr/>
          <a:lstStyle/>
          <a:p>
            <a:r>
              <a:rPr lang="en-IE" dirty="0"/>
              <a:t>Social Vegetable Garden for oncology patients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ABOUT </a:t>
            </a:r>
            <a:endParaRPr lang="en-IE" sz="1200" dirty="0"/>
          </a:p>
          <a:p>
            <a:r>
              <a:rPr lang="en-GB" u="sng" dirty="0" err="1"/>
              <a:t>Asociacion</a:t>
            </a:r>
            <a:r>
              <a:rPr lang="en-GB" u="sng" dirty="0"/>
              <a:t> Española Contra el Cancer (Spanish Association Against Cancer)</a:t>
            </a:r>
            <a:r>
              <a:rPr lang="en-GB" dirty="0"/>
              <a:t> in Jaen (one of the Provinces of Andalusia) and Fundación Huerta de San Antonio (Saint Anthony's Orchard Foundation) are based in the </a:t>
            </a:r>
            <a:r>
              <a:rPr lang="en-GB" dirty="0" err="1"/>
              <a:t>Ubeda</a:t>
            </a:r>
            <a:r>
              <a:rPr lang="en-GB" dirty="0"/>
              <a:t>(Jaen ) region.</a:t>
            </a:r>
            <a:r>
              <a:rPr lang="en-IE" dirty="0"/>
              <a:t>  </a:t>
            </a:r>
            <a:r>
              <a:rPr lang="en-GB" dirty="0"/>
              <a:t>Joint initiative between the Spanish Association Against Cancer (AECC) in the Province of Jaen and the Huerta de San Antonio Foundation (in the city of </a:t>
            </a:r>
            <a:r>
              <a:rPr lang="en-GB" dirty="0" err="1"/>
              <a:t>Ubeda</a:t>
            </a:r>
            <a:r>
              <a:rPr lang="en-GB" dirty="0"/>
              <a:t>) Defined in the “On the march for health” Program, which aims to promote healthy lifestyle habits in the population, this initiative of healthy vegetable gardens aims to improve the quality of life of people affected by cancer. It is based on a program led by a horticultural therapist, who helps to regain personal autonomy, improve physical, cognitive and emotional functioning, social skills and healthy lifestyle habits, including activities such as mindfulness or healthy eating.</a:t>
            </a:r>
          </a:p>
          <a:p>
            <a:endParaRPr lang="en-IE" dirty="0"/>
          </a:p>
          <a:p>
            <a:r>
              <a:rPr lang="en-GB" dirty="0"/>
              <a:t>Additionally, the project aims to recover the surroundings of the San Lorenzo neighbourhood, in </a:t>
            </a:r>
            <a:r>
              <a:rPr lang="en-GB" dirty="0" err="1"/>
              <a:t>Ubeda</a:t>
            </a:r>
            <a:r>
              <a:rPr lang="en-GB" dirty="0"/>
              <a:t>, including its church and the traditional orchards and vegetable gardens that surround this old neighbourhood of the city. The project seeks to assist cancer patients, as well as patients suffering from other diseases limiting their personal autonomy and self-esteem.</a:t>
            </a:r>
            <a:r>
              <a:rPr lang="en-IE" dirty="0"/>
              <a:t>  </a:t>
            </a:r>
            <a:r>
              <a:rPr lang="en-GB" u="sng" dirty="0">
                <a:solidFill>
                  <a:srgbClr val="FFC652"/>
                </a:solidFill>
                <a:hlinkClick r:id="rId2">
                  <a:extLst>
                    <a:ext uri="{A12FA001-AC4F-418D-AE19-62706E023703}">
                      <ahyp:hlinkClr xmlns:ahyp="http://schemas.microsoft.com/office/drawing/2018/hyperlinkcolor" val="tx"/>
                    </a:ext>
                  </a:extLst>
                </a:hlinkClick>
              </a:rPr>
              <a:t>https://www.iglesiasanlorenzoubeda.com/fundacion-huerta-de-san-antonio/</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It is recognized that work in social gardens is both an educational and socialising tool. Activities require participant commitment to a collaborative project, alongside other activities which they interact with others with shared interests and culture</a:t>
            </a:r>
            <a:r>
              <a:rPr lang="en-US" sz="1200" b="1" dirty="0"/>
              <a:t>.</a:t>
            </a:r>
          </a:p>
          <a:p>
            <a:endParaRPr lang="en-IE" sz="1200" b="1" dirty="0"/>
          </a:p>
          <a:p>
            <a:endParaRPr lang="en-IE" sz="1200" b="1" dirty="0"/>
          </a:p>
          <a:p>
            <a:endParaRPr lang="en-IE" sz="1200" b="1" dirty="0"/>
          </a:p>
          <a:p>
            <a:endParaRPr lang="en-IE" sz="1200" b="1" dirty="0"/>
          </a:p>
          <a:p>
            <a:r>
              <a:rPr lang="en-US" sz="1200" b="1" dirty="0"/>
              <a:t>SUPPORTING HEALTH, </a:t>
            </a:r>
          </a:p>
          <a:p>
            <a:r>
              <a:rPr lang="en-US" sz="1200" b="1" dirty="0"/>
              <a:t>WELLBEING &amp; NUTRITION</a:t>
            </a:r>
            <a:endParaRPr lang="en-IE" sz="1200" dirty="0"/>
          </a:p>
          <a:p>
            <a:r>
              <a:rPr lang="en-GB" dirty="0"/>
              <a:t>Project objectives of improving the health and quality of life of the cancer patients. Gardening is key in improving health and well-being.  Project also runs workshops to promote healthy eating.</a:t>
            </a:r>
            <a:endParaRPr lang="en-IE" dirty="0"/>
          </a:p>
          <a:p>
            <a:r>
              <a:rPr lang="en-US" b="1" i="1" dirty="0"/>
              <a:t> </a:t>
            </a:r>
            <a:endParaRPr lang="en-IE" dirty="0"/>
          </a:p>
          <a:p>
            <a:r>
              <a:rPr lang="en-US" sz="1200" b="1" dirty="0"/>
              <a:t>SUPPORTING ADULT LEARNING</a:t>
            </a:r>
            <a:endParaRPr lang="en-IE" sz="1200" dirty="0"/>
          </a:p>
          <a:p>
            <a:r>
              <a:rPr lang="en-GB" dirty="0"/>
              <a:t>The project seeks to replicate centuries old supply of fruit and vegetable gardens which was lost 50 years ago. This project seeks to recover lost horticultural trades. The Huerta de San Antonio Foundation also promotes adult learning (literary gatherings, art exhibitions, concerts, etc.)</a:t>
            </a:r>
            <a:endParaRPr lang="en-IE" dirty="0"/>
          </a:p>
          <a:p>
            <a:endParaRPr lang="en-GB" sz="1200" b="1" dirty="0"/>
          </a:p>
          <a:p>
            <a:r>
              <a:rPr lang="en-GB" sz="1200" b="1" dirty="0"/>
              <a:t>HOW IS THE ORGANISATION FUNDED?</a:t>
            </a:r>
            <a:endParaRPr lang="en-IE" sz="1200" dirty="0"/>
          </a:p>
          <a:p>
            <a:r>
              <a:rPr lang="en-GB" dirty="0"/>
              <a:t>The Spanish Association for Cancer and income generated for produce sales</a:t>
            </a:r>
            <a:endParaRPr lang="en-IE" dirty="0"/>
          </a:p>
          <a:p>
            <a:endParaRPr lang="en-IE" dirty="0"/>
          </a:p>
          <a:p>
            <a:r>
              <a:rPr lang="en-US" sz="1200" b="1" dirty="0"/>
              <a:t>HOW DOES THE REFERRAL PROCESS WORK?</a:t>
            </a:r>
            <a:endParaRPr lang="en-IE" sz="1200" dirty="0"/>
          </a:p>
          <a:p>
            <a:r>
              <a:rPr lang="en-GB" dirty="0"/>
              <a:t>Self referrals through free phone INFOCANCER - 900 100 036 or Local Board of </a:t>
            </a:r>
            <a:r>
              <a:rPr lang="en-GB" dirty="0" err="1"/>
              <a:t>Ubeda</a:t>
            </a:r>
            <a:r>
              <a:rPr lang="en-GB" dirty="0"/>
              <a:t> of the AECC/ </a:t>
            </a:r>
            <a:r>
              <a:rPr lang="en-GB" dirty="0" err="1"/>
              <a:t>Ubeda</a:t>
            </a:r>
            <a:r>
              <a:rPr lang="en-GB" dirty="0"/>
              <a:t> Hospital. Psychological assessment of medical, physical and emotional condition of potential participants.</a:t>
            </a:r>
            <a:endParaRPr lang="en-IE" dirty="0"/>
          </a:p>
          <a:p>
            <a:endParaRPr lang="en-IE" dirty="0"/>
          </a:p>
          <a:p>
            <a:r>
              <a:rPr lang="en-US" sz="1200" b="1" dirty="0"/>
              <a:t>OPPORTUNITIES FOR REPLICATION</a:t>
            </a:r>
            <a:endParaRPr lang="en-IE" sz="1200" dirty="0"/>
          </a:p>
          <a:p>
            <a:r>
              <a:rPr lang="en-GB" dirty="0"/>
              <a:t>Yes, any European country with the necessary ingredients could replicate this project.</a:t>
            </a:r>
            <a:endParaRPr lang="en-IE" dirty="0"/>
          </a:p>
          <a:p>
            <a:endParaRPr lang="en-GB" sz="1200" b="1" dirty="0"/>
          </a:p>
          <a:p>
            <a:r>
              <a:rPr lang="en-GB" sz="1200" b="1" dirty="0"/>
              <a:t>MYTHS &amp; FALSE BELIEFS</a:t>
            </a:r>
            <a:endParaRPr lang="en-IE" sz="1200" dirty="0"/>
          </a:p>
          <a:p>
            <a:r>
              <a:rPr lang="en-GB" i="1" dirty="0"/>
              <a:t>I will be unable to make the physical effort required</a:t>
            </a:r>
            <a:endParaRPr lang="en-IE" dirty="0"/>
          </a:p>
          <a:p>
            <a:r>
              <a:rPr lang="en-GB" dirty="0"/>
              <a:t>The physical recovery of patients is closely monitored by health professionals</a:t>
            </a:r>
            <a:endParaRPr lang="en-IE" dirty="0"/>
          </a:p>
          <a:p>
            <a:r>
              <a:rPr lang="en-GB" dirty="0"/>
              <a:t> I am ashamed to be identified as a cancer patient.</a:t>
            </a:r>
            <a:endParaRPr lang="en-IE" dirty="0"/>
          </a:p>
          <a:p>
            <a:r>
              <a:rPr lang="en-GB" dirty="0"/>
              <a:t>Being a cancer patient is not a social stigma. The project provides psycho-oncological support</a:t>
            </a:r>
            <a:endParaRPr lang="en-IE" dirty="0"/>
          </a:p>
          <a:p>
            <a:r>
              <a:rPr lang="en-GB" i="1" dirty="0"/>
              <a:t>I have no idea how to garden</a:t>
            </a:r>
            <a:endParaRPr lang="en-IE" dirty="0"/>
          </a:p>
          <a:p>
            <a:r>
              <a:rPr lang="en-GB" dirty="0"/>
              <a:t>No experience required, you will be supported to learn</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24</a:t>
            </a:fld>
            <a:endParaRPr lang="en-US" dirty="0"/>
          </a:p>
        </p:txBody>
      </p:sp>
      <p:pic>
        <p:nvPicPr>
          <p:cNvPr id="6" name="Picture Placeholder 5">
            <a:extLst>
              <a:ext uri="{FF2B5EF4-FFF2-40B4-BE49-F238E27FC236}">
                <a16:creationId xmlns:a16="http://schemas.microsoft.com/office/drawing/2014/main" id="{E2D8BAFD-9AAE-3D4F-8376-CA75AB08E4C8}"/>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0475" y="416351"/>
            <a:ext cx="251920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1C57175-51C8-124F-9A40-11B05327C0F0}"/>
              </a:ext>
            </a:extLst>
          </p:cNvPr>
          <p:cNvGrpSpPr/>
          <p:nvPr/>
        </p:nvGrpSpPr>
        <p:grpSpPr>
          <a:xfrm>
            <a:off x="440871" y="229686"/>
            <a:ext cx="2720650" cy="722574"/>
            <a:chOff x="1593083" y="9051548"/>
            <a:chExt cx="3882807" cy="1031230"/>
          </a:xfrm>
        </p:grpSpPr>
        <p:pic>
          <p:nvPicPr>
            <p:cNvPr id="14" name="Imagen 1" descr="Graphical user interface, text, application&#10;&#10;Description automatically generated">
              <a:extLst>
                <a:ext uri="{FF2B5EF4-FFF2-40B4-BE49-F238E27FC236}">
                  <a16:creationId xmlns:a16="http://schemas.microsoft.com/office/drawing/2014/main" id="{85A3D9E3-6DBA-954B-A895-7C3802FBA33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3083" y="9192516"/>
              <a:ext cx="2092052" cy="890262"/>
            </a:xfrm>
            <a:prstGeom prst="rect">
              <a:avLst/>
            </a:prstGeom>
          </p:spPr>
        </p:pic>
        <p:pic>
          <p:nvPicPr>
            <p:cNvPr id="18" name="Imagen 28" descr="Diagram&#10;&#10;Description automatically generated">
              <a:extLst>
                <a:ext uri="{FF2B5EF4-FFF2-40B4-BE49-F238E27FC236}">
                  <a16:creationId xmlns:a16="http://schemas.microsoft.com/office/drawing/2014/main" id="{BDEC1B57-E4FB-5A4C-B722-A6A64E180BD5}"/>
                </a:ext>
              </a:extLst>
            </p:cNvPr>
            <p:cNvPicPr/>
            <p:nvPr/>
          </p:nvPicPr>
          <p:blipFill>
            <a:blip r:embed="rId5" cstate="screen">
              <a:extLst>
                <a:ext uri="{28A0092B-C50C-407E-A947-70E740481C1C}">
                  <a14:useLocalDpi xmlns:a14="http://schemas.microsoft.com/office/drawing/2010/main"/>
                </a:ext>
              </a:extLst>
            </a:blip>
            <a:stretch>
              <a:fillRect/>
            </a:stretch>
          </p:blipFill>
          <p:spPr>
            <a:xfrm>
              <a:off x="3774175" y="9051548"/>
              <a:ext cx="1701715" cy="1031230"/>
            </a:xfrm>
            <a:prstGeom prst="rect">
              <a:avLst/>
            </a:prstGeom>
          </p:spPr>
        </p:pic>
      </p:grpSp>
    </p:spTree>
    <p:extLst>
      <p:ext uri="{BB962C8B-B14F-4D97-AF65-F5344CB8AC3E}">
        <p14:creationId xmlns:p14="http://schemas.microsoft.com/office/powerpoint/2010/main" val="274189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61717-A598-A54A-90E0-54C4951BDC5D}"/>
              </a:ext>
            </a:extLst>
          </p:cNvPr>
          <p:cNvSpPr>
            <a:spLocks noGrp="1"/>
          </p:cNvSpPr>
          <p:nvPr>
            <p:ph type="body" sz="quarter" idx="45"/>
          </p:nvPr>
        </p:nvSpPr>
        <p:spPr/>
        <p:txBody>
          <a:bodyPr/>
          <a:lstStyle/>
          <a:p>
            <a:r>
              <a:rPr lang="en-US" dirty="0"/>
              <a:t>04</a:t>
            </a:r>
          </a:p>
        </p:txBody>
      </p:sp>
      <p:sp>
        <p:nvSpPr>
          <p:cNvPr id="3" name="Text Placeholder 2">
            <a:extLst>
              <a:ext uri="{FF2B5EF4-FFF2-40B4-BE49-F238E27FC236}">
                <a16:creationId xmlns:a16="http://schemas.microsoft.com/office/drawing/2014/main" id="{6C88D043-75D1-D845-801B-87B178DF5C76}"/>
              </a:ext>
            </a:extLst>
          </p:cNvPr>
          <p:cNvSpPr>
            <a:spLocks noGrp="1"/>
          </p:cNvSpPr>
          <p:nvPr>
            <p:ph type="body" sz="quarter" idx="46"/>
          </p:nvPr>
        </p:nvSpPr>
        <p:spPr>
          <a:xfrm>
            <a:off x="2523845" y="2814254"/>
            <a:ext cx="3594802" cy="1013295"/>
          </a:xfrm>
        </p:spPr>
        <p:txBody>
          <a:bodyPr>
            <a:normAutofit/>
          </a:bodyPr>
          <a:lstStyle/>
          <a:p>
            <a:r>
              <a:rPr lang="en-US" dirty="0"/>
              <a:t>INTERGENERATIONAL/EDUCATION</a:t>
            </a:r>
          </a:p>
          <a:p>
            <a:endParaRPr lang="en-US" dirty="0"/>
          </a:p>
        </p:txBody>
      </p:sp>
      <p:sp>
        <p:nvSpPr>
          <p:cNvPr id="6" name="Text Placeholder 5">
            <a:extLst>
              <a:ext uri="{FF2B5EF4-FFF2-40B4-BE49-F238E27FC236}">
                <a16:creationId xmlns:a16="http://schemas.microsoft.com/office/drawing/2014/main" id="{435CE2EC-E207-804D-A7A2-0BC9A07AF4FD}"/>
              </a:ext>
            </a:extLst>
          </p:cNvPr>
          <p:cNvSpPr>
            <a:spLocks noGrp="1"/>
          </p:cNvSpPr>
          <p:nvPr>
            <p:ph type="body" sz="quarter" idx="13"/>
          </p:nvPr>
        </p:nvSpPr>
        <p:spPr>
          <a:xfrm>
            <a:off x="2524241" y="4560102"/>
            <a:ext cx="648000" cy="348400"/>
          </a:xfrm>
        </p:spPr>
        <p:txBody>
          <a:bodyPr/>
          <a:lstStyle/>
          <a:p>
            <a:r>
              <a:rPr lang="en-US" dirty="0">
                <a:hlinkClick r:id="rId2" action="ppaction://hlinksldjump">
                  <a:extLst>
                    <a:ext uri="{A12FA001-AC4F-418D-AE19-62706E023703}">
                      <ahyp:hlinkClr xmlns:ahyp="http://schemas.microsoft.com/office/drawing/2018/hyperlinkcolor" val="tx"/>
                    </a:ext>
                  </a:extLst>
                </a:hlinkClick>
              </a:rPr>
              <a:t>18</a:t>
            </a:r>
            <a:endParaRPr lang="en-US" dirty="0"/>
          </a:p>
        </p:txBody>
      </p:sp>
      <p:sp>
        <p:nvSpPr>
          <p:cNvPr id="7" name="Text Placeholder 6">
            <a:extLst>
              <a:ext uri="{FF2B5EF4-FFF2-40B4-BE49-F238E27FC236}">
                <a16:creationId xmlns:a16="http://schemas.microsoft.com/office/drawing/2014/main" id="{C6316493-7635-A74E-A068-BB4FE93BB976}"/>
              </a:ext>
            </a:extLst>
          </p:cNvPr>
          <p:cNvSpPr>
            <a:spLocks noGrp="1"/>
          </p:cNvSpPr>
          <p:nvPr>
            <p:ph type="body" sz="quarter" idx="14"/>
          </p:nvPr>
        </p:nvSpPr>
        <p:spPr>
          <a:xfrm>
            <a:off x="3240078" y="4560102"/>
            <a:ext cx="3971984" cy="377038"/>
          </a:xfrm>
        </p:spPr>
        <p:txBody>
          <a:bodyPr/>
          <a:lstStyle/>
          <a:p>
            <a:r>
              <a:rPr lang="en-IE" dirty="0"/>
              <a:t>Nous </a:t>
            </a:r>
            <a:r>
              <a:rPr lang="en-IE" dirty="0" err="1"/>
              <a:t>Viellions</a:t>
            </a:r>
            <a:r>
              <a:rPr lang="en-IE" dirty="0"/>
              <a:t> Ensemble- we will grow old together</a:t>
            </a:r>
            <a:endParaRPr lang="en-IE" dirty="0">
              <a:solidFill>
                <a:srgbClr val="000000"/>
              </a:solidFill>
            </a:endParaRPr>
          </a:p>
        </p:txBody>
      </p:sp>
      <p:sp>
        <p:nvSpPr>
          <p:cNvPr id="8" name="Text Placeholder 7">
            <a:extLst>
              <a:ext uri="{FF2B5EF4-FFF2-40B4-BE49-F238E27FC236}">
                <a16:creationId xmlns:a16="http://schemas.microsoft.com/office/drawing/2014/main" id="{23A013C8-DECA-9043-B5B9-6879680D38FE}"/>
              </a:ext>
            </a:extLst>
          </p:cNvPr>
          <p:cNvSpPr>
            <a:spLocks noGrp="1"/>
          </p:cNvSpPr>
          <p:nvPr>
            <p:ph type="body" sz="quarter" idx="47"/>
          </p:nvPr>
        </p:nvSpPr>
        <p:spPr>
          <a:xfrm>
            <a:off x="2524043" y="4937140"/>
            <a:ext cx="648000" cy="348400"/>
          </a:xfrm>
        </p:spPr>
        <p:txBody>
          <a:bodyPr/>
          <a:lstStyle/>
          <a:p>
            <a:r>
              <a:rPr lang="en-US" dirty="0">
                <a:hlinkClick r:id="rId3" action="ppaction://hlinksldjump">
                  <a:extLst>
                    <a:ext uri="{A12FA001-AC4F-418D-AE19-62706E023703}">
                      <ahyp:hlinkClr xmlns:ahyp="http://schemas.microsoft.com/office/drawing/2018/hyperlinkcolor" val="tx"/>
                    </a:ext>
                  </a:extLst>
                </a:hlinkClick>
              </a:rPr>
              <a:t>19</a:t>
            </a:r>
            <a:endParaRPr lang="en-US" dirty="0"/>
          </a:p>
        </p:txBody>
      </p:sp>
      <p:sp>
        <p:nvSpPr>
          <p:cNvPr id="9" name="Text Placeholder 8">
            <a:extLst>
              <a:ext uri="{FF2B5EF4-FFF2-40B4-BE49-F238E27FC236}">
                <a16:creationId xmlns:a16="http://schemas.microsoft.com/office/drawing/2014/main" id="{A7E38B64-F31E-5848-AD72-B93D99A70BFD}"/>
              </a:ext>
            </a:extLst>
          </p:cNvPr>
          <p:cNvSpPr>
            <a:spLocks noGrp="1"/>
          </p:cNvSpPr>
          <p:nvPr>
            <p:ph type="body" sz="quarter" idx="48"/>
          </p:nvPr>
        </p:nvSpPr>
        <p:spPr>
          <a:xfrm>
            <a:off x="3239880" y="4937140"/>
            <a:ext cx="3133345" cy="348400"/>
          </a:xfrm>
        </p:spPr>
        <p:txBody>
          <a:bodyPr/>
          <a:lstStyle/>
          <a:p>
            <a:r>
              <a:rPr lang="en-IE" dirty="0"/>
              <a:t>In Good Age</a:t>
            </a:r>
            <a:endParaRPr lang="en-IE" dirty="0">
              <a:solidFill>
                <a:srgbClr val="000000"/>
              </a:solidFill>
            </a:endParaRPr>
          </a:p>
        </p:txBody>
      </p:sp>
      <p:sp>
        <p:nvSpPr>
          <p:cNvPr id="10" name="Text Placeholder 9">
            <a:extLst>
              <a:ext uri="{FF2B5EF4-FFF2-40B4-BE49-F238E27FC236}">
                <a16:creationId xmlns:a16="http://schemas.microsoft.com/office/drawing/2014/main" id="{03EF4D82-18B4-E249-9EA1-EE262312747E}"/>
              </a:ext>
            </a:extLst>
          </p:cNvPr>
          <p:cNvSpPr>
            <a:spLocks noGrp="1"/>
          </p:cNvSpPr>
          <p:nvPr>
            <p:ph type="body" sz="quarter" idx="49"/>
          </p:nvPr>
        </p:nvSpPr>
        <p:spPr>
          <a:xfrm>
            <a:off x="2524043" y="5310782"/>
            <a:ext cx="648000" cy="348400"/>
          </a:xfrm>
        </p:spPr>
        <p:txBody>
          <a:bodyPr/>
          <a:lstStyle/>
          <a:p>
            <a:r>
              <a:rPr lang="en-US" dirty="0">
                <a:hlinkClick r:id="rId4" action="ppaction://hlinksldjump">
                  <a:extLst>
                    <a:ext uri="{A12FA001-AC4F-418D-AE19-62706E023703}">
                      <ahyp:hlinkClr xmlns:ahyp="http://schemas.microsoft.com/office/drawing/2018/hyperlinkcolor" val="tx"/>
                    </a:ext>
                  </a:extLst>
                </a:hlinkClick>
              </a:rPr>
              <a:t>20</a:t>
            </a:r>
            <a:endParaRPr lang="en-US" dirty="0"/>
          </a:p>
        </p:txBody>
      </p:sp>
      <p:sp>
        <p:nvSpPr>
          <p:cNvPr id="11" name="Text Placeholder 10">
            <a:extLst>
              <a:ext uri="{FF2B5EF4-FFF2-40B4-BE49-F238E27FC236}">
                <a16:creationId xmlns:a16="http://schemas.microsoft.com/office/drawing/2014/main" id="{939656AC-A6EA-1847-8E4B-DA6A900D88D6}"/>
              </a:ext>
            </a:extLst>
          </p:cNvPr>
          <p:cNvSpPr>
            <a:spLocks noGrp="1"/>
          </p:cNvSpPr>
          <p:nvPr>
            <p:ph type="body" sz="quarter" idx="50"/>
          </p:nvPr>
        </p:nvSpPr>
        <p:spPr>
          <a:xfrm>
            <a:off x="3239880" y="5310782"/>
            <a:ext cx="3133345" cy="348400"/>
          </a:xfrm>
        </p:spPr>
        <p:txBody>
          <a:bodyPr/>
          <a:lstStyle/>
          <a:p>
            <a:r>
              <a:rPr lang="en-IE" dirty="0"/>
              <a:t>Open classrooms for seniors</a:t>
            </a:r>
            <a:endParaRPr lang="en-IE" dirty="0">
              <a:solidFill>
                <a:srgbClr val="000000"/>
              </a:solidFill>
            </a:endParaRPr>
          </a:p>
        </p:txBody>
      </p:sp>
      <p:sp>
        <p:nvSpPr>
          <p:cNvPr id="12" name="Text Placeholder 11">
            <a:extLst>
              <a:ext uri="{FF2B5EF4-FFF2-40B4-BE49-F238E27FC236}">
                <a16:creationId xmlns:a16="http://schemas.microsoft.com/office/drawing/2014/main" id="{32C7D5E9-6797-A344-9C21-52B34A60BBB6}"/>
              </a:ext>
            </a:extLst>
          </p:cNvPr>
          <p:cNvSpPr>
            <a:spLocks noGrp="1"/>
          </p:cNvSpPr>
          <p:nvPr>
            <p:ph type="body" sz="quarter" idx="51"/>
          </p:nvPr>
        </p:nvSpPr>
        <p:spPr>
          <a:xfrm>
            <a:off x="2524043" y="5671724"/>
            <a:ext cx="648000" cy="348400"/>
          </a:xfrm>
        </p:spPr>
        <p:txBody>
          <a:bodyPr/>
          <a:lstStyle/>
          <a:p>
            <a:r>
              <a:rPr lang="en-US" dirty="0">
                <a:hlinkClick r:id="rId5" action="ppaction://hlinksldjump">
                  <a:extLst>
                    <a:ext uri="{A12FA001-AC4F-418D-AE19-62706E023703}">
                      <ahyp:hlinkClr xmlns:ahyp="http://schemas.microsoft.com/office/drawing/2018/hyperlinkcolor" val="tx"/>
                    </a:ext>
                  </a:extLst>
                </a:hlinkClick>
              </a:rPr>
              <a:t>21</a:t>
            </a:r>
            <a:endParaRPr lang="en-US" dirty="0"/>
          </a:p>
        </p:txBody>
      </p:sp>
      <p:sp>
        <p:nvSpPr>
          <p:cNvPr id="13" name="Text Placeholder 12">
            <a:extLst>
              <a:ext uri="{FF2B5EF4-FFF2-40B4-BE49-F238E27FC236}">
                <a16:creationId xmlns:a16="http://schemas.microsoft.com/office/drawing/2014/main" id="{6BEEE80D-BBE1-6449-9274-489D34B48E84}"/>
              </a:ext>
            </a:extLst>
          </p:cNvPr>
          <p:cNvSpPr>
            <a:spLocks noGrp="1"/>
          </p:cNvSpPr>
          <p:nvPr>
            <p:ph type="body" sz="quarter" idx="52"/>
          </p:nvPr>
        </p:nvSpPr>
        <p:spPr>
          <a:xfrm>
            <a:off x="3239880" y="5671724"/>
            <a:ext cx="3133345" cy="348400"/>
          </a:xfrm>
        </p:spPr>
        <p:txBody>
          <a:bodyPr/>
          <a:lstStyle/>
          <a:p>
            <a:r>
              <a:rPr lang="en-IE" dirty="0" err="1"/>
              <a:t>Mens</a:t>
            </a:r>
            <a:r>
              <a:rPr lang="en-IE" dirty="0"/>
              <a:t> Shed</a:t>
            </a:r>
            <a:endParaRPr lang="en-IE" dirty="0">
              <a:solidFill>
                <a:srgbClr val="000000"/>
              </a:solidFill>
            </a:endParaRPr>
          </a:p>
        </p:txBody>
      </p:sp>
      <p:sp>
        <p:nvSpPr>
          <p:cNvPr id="14" name="Text Placeholder 13">
            <a:extLst>
              <a:ext uri="{FF2B5EF4-FFF2-40B4-BE49-F238E27FC236}">
                <a16:creationId xmlns:a16="http://schemas.microsoft.com/office/drawing/2014/main" id="{B002016C-EFBE-E247-B794-BD3850131707}"/>
              </a:ext>
            </a:extLst>
          </p:cNvPr>
          <p:cNvSpPr>
            <a:spLocks noGrp="1"/>
          </p:cNvSpPr>
          <p:nvPr>
            <p:ph type="body" sz="quarter" idx="53"/>
          </p:nvPr>
        </p:nvSpPr>
        <p:spPr>
          <a:xfrm>
            <a:off x="2524043" y="6045366"/>
            <a:ext cx="648000" cy="348400"/>
          </a:xfrm>
        </p:spPr>
        <p:txBody>
          <a:bodyPr/>
          <a:lstStyle/>
          <a:p>
            <a:r>
              <a:rPr lang="en-US" dirty="0">
                <a:hlinkClick r:id="rId6" action="ppaction://hlinksldjump">
                  <a:extLst>
                    <a:ext uri="{A12FA001-AC4F-418D-AE19-62706E023703}">
                      <ahyp:hlinkClr xmlns:ahyp="http://schemas.microsoft.com/office/drawing/2018/hyperlinkcolor" val="tx"/>
                    </a:ext>
                  </a:extLst>
                </a:hlinkClick>
              </a:rPr>
              <a:t>22</a:t>
            </a:r>
            <a:endParaRPr lang="en-US" dirty="0"/>
          </a:p>
        </p:txBody>
      </p:sp>
      <p:sp>
        <p:nvSpPr>
          <p:cNvPr id="15" name="Text Placeholder 14">
            <a:extLst>
              <a:ext uri="{FF2B5EF4-FFF2-40B4-BE49-F238E27FC236}">
                <a16:creationId xmlns:a16="http://schemas.microsoft.com/office/drawing/2014/main" id="{03195AFB-401A-774C-8EA6-D6C851729ED1}"/>
              </a:ext>
            </a:extLst>
          </p:cNvPr>
          <p:cNvSpPr>
            <a:spLocks noGrp="1"/>
          </p:cNvSpPr>
          <p:nvPr>
            <p:ph type="body" sz="quarter" idx="54"/>
          </p:nvPr>
        </p:nvSpPr>
        <p:spPr>
          <a:xfrm>
            <a:off x="3239880" y="6045366"/>
            <a:ext cx="3133345" cy="348400"/>
          </a:xfrm>
        </p:spPr>
        <p:txBody>
          <a:bodyPr/>
          <a:lstStyle/>
          <a:p>
            <a:r>
              <a:rPr lang="en-IE" dirty="0"/>
              <a:t>Change of View</a:t>
            </a:r>
            <a:endParaRPr lang="en-IE" dirty="0">
              <a:solidFill>
                <a:srgbClr val="000000"/>
              </a:solidFill>
            </a:endParaRPr>
          </a:p>
        </p:txBody>
      </p:sp>
      <p:sp>
        <p:nvSpPr>
          <p:cNvPr id="16" name="Text Placeholder 15">
            <a:extLst>
              <a:ext uri="{FF2B5EF4-FFF2-40B4-BE49-F238E27FC236}">
                <a16:creationId xmlns:a16="http://schemas.microsoft.com/office/drawing/2014/main" id="{01B2280F-CFB4-3546-B1A9-6995DDC513CC}"/>
              </a:ext>
            </a:extLst>
          </p:cNvPr>
          <p:cNvSpPr>
            <a:spLocks noGrp="1"/>
          </p:cNvSpPr>
          <p:nvPr>
            <p:ph type="body" sz="quarter" idx="55"/>
          </p:nvPr>
        </p:nvSpPr>
        <p:spPr>
          <a:xfrm>
            <a:off x="2523845" y="6422404"/>
            <a:ext cx="648000" cy="348400"/>
          </a:xfrm>
        </p:spPr>
        <p:txBody>
          <a:bodyPr/>
          <a:lstStyle/>
          <a:p>
            <a:r>
              <a:rPr lang="en-US" dirty="0">
                <a:hlinkClick r:id="rId7" action="ppaction://hlinksldjump">
                  <a:extLst>
                    <a:ext uri="{A12FA001-AC4F-418D-AE19-62706E023703}">
                      <ahyp:hlinkClr xmlns:ahyp="http://schemas.microsoft.com/office/drawing/2018/hyperlinkcolor" val="tx"/>
                    </a:ext>
                  </a:extLst>
                </a:hlinkClick>
              </a:rPr>
              <a:t>23</a:t>
            </a:r>
            <a:endParaRPr lang="en-US" dirty="0"/>
          </a:p>
        </p:txBody>
      </p:sp>
      <p:sp>
        <p:nvSpPr>
          <p:cNvPr id="17" name="Text Placeholder 16">
            <a:extLst>
              <a:ext uri="{FF2B5EF4-FFF2-40B4-BE49-F238E27FC236}">
                <a16:creationId xmlns:a16="http://schemas.microsoft.com/office/drawing/2014/main" id="{00B42009-4BE9-F64C-8B48-25979A5D6B4E}"/>
              </a:ext>
            </a:extLst>
          </p:cNvPr>
          <p:cNvSpPr>
            <a:spLocks noGrp="1"/>
          </p:cNvSpPr>
          <p:nvPr>
            <p:ph type="body" sz="quarter" idx="56"/>
          </p:nvPr>
        </p:nvSpPr>
        <p:spPr>
          <a:xfrm>
            <a:off x="3239682" y="6422404"/>
            <a:ext cx="3133345" cy="348400"/>
          </a:xfrm>
        </p:spPr>
        <p:txBody>
          <a:bodyPr/>
          <a:lstStyle/>
          <a:p>
            <a:r>
              <a:rPr lang="en-IE" dirty="0"/>
              <a:t>Connect your city</a:t>
            </a:r>
            <a:endParaRPr lang="en-IE" dirty="0">
              <a:solidFill>
                <a:srgbClr val="000000"/>
              </a:solidFill>
            </a:endParaRPr>
          </a:p>
        </p:txBody>
      </p:sp>
      <p:sp>
        <p:nvSpPr>
          <p:cNvPr id="18" name="Text Placeholder 17">
            <a:extLst>
              <a:ext uri="{FF2B5EF4-FFF2-40B4-BE49-F238E27FC236}">
                <a16:creationId xmlns:a16="http://schemas.microsoft.com/office/drawing/2014/main" id="{8893CBB3-125D-BF4B-8BCF-A81F80F18542}"/>
              </a:ext>
            </a:extLst>
          </p:cNvPr>
          <p:cNvSpPr>
            <a:spLocks noGrp="1"/>
          </p:cNvSpPr>
          <p:nvPr>
            <p:ph type="body" sz="quarter" idx="57"/>
          </p:nvPr>
        </p:nvSpPr>
        <p:spPr>
          <a:xfrm>
            <a:off x="2523845" y="6796046"/>
            <a:ext cx="648000" cy="348400"/>
          </a:xfrm>
        </p:spPr>
        <p:txBody>
          <a:bodyPr/>
          <a:lstStyle/>
          <a:p>
            <a:r>
              <a:rPr lang="en-US" dirty="0">
                <a:hlinkClick r:id="rId8" action="ppaction://hlinksldjump">
                  <a:extLst>
                    <a:ext uri="{A12FA001-AC4F-418D-AE19-62706E023703}">
                      <ahyp:hlinkClr xmlns:ahyp="http://schemas.microsoft.com/office/drawing/2018/hyperlinkcolor" val="tx"/>
                    </a:ext>
                  </a:extLst>
                </a:hlinkClick>
              </a:rPr>
              <a:t>24</a:t>
            </a:r>
            <a:endParaRPr lang="en-US" dirty="0"/>
          </a:p>
        </p:txBody>
      </p:sp>
      <p:sp>
        <p:nvSpPr>
          <p:cNvPr id="19" name="Text Placeholder 18">
            <a:extLst>
              <a:ext uri="{FF2B5EF4-FFF2-40B4-BE49-F238E27FC236}">
                <a16:creationId xmlns:a16="http://schemas.microsoft.com/office/drawing/2014/main" id="{1A5377B0-A0C3-4D41-B61E-12BD9C024A2C}"/>
              </a:ext>
            </a:extLst>
          </p:cNvPr>
          <p:cNvSpPr>
            <a:spLocks noGrp="1"/>
          </p:cNvSpPr>
          <p:nvPr>
            <p:ph type="body" sz="quarter" idx="58"/>
          </p:nvPr>
        </p:nvSpPr>
        <p:spPr>
          <a:xfrm>
            <a:off x="3239682" y="6796046"/>
            <a:ext cx="3530420" cy="360942"/>
          </a:xfrm>
        </p:spPr>
        <p:txBody>
          <a:bodyPr/>
          <a:lstStyle/>
          <a:p>
            <a:r>
              <a:rPr lang="en-IE" dirty="0"/>
              <a:t>CINTER- Intergenerational Reference Centre</a:t>
            </a:r>
            <a:endParaRPr lang="en-IE" dirty="0">
              <a:solidFill>
                <a:srgbClr val="000000"/>
              </a:solidFill>
            </a:endParaRPr>
          </a:p>
        </p:txBody>
      </p:sp>
      <p:sp>
        <p:nvSpPr>
          <p:cNvPr id="20" name="Text Placeholder 19">
            <a:extLst>
              <a:ext uri="{FF2B5EF4-FFF2-40B4-BE49-F238E27FC236}">
                <a16:creationId xmlns:a16="http://schemas.microsoft.com/office/drawing/2014/main" id="{342FDEF2-C9DF-A443-984C-F39DBACCBDDC}"/>
              </a:ext>
            </a:extLst>
          </p:cNvPr>
          <p:cNvSpPr>
            <a:spLocks noGrp="1"/>
          </p:cNvSpPr>
          <p:nvPr>
            <p:ph type="body" sz="quarter" idx="59"/>
          </p:nvPr>
        </p:nvSpPr>
        <p:spPr>
          <a:xfrm>
            <a:off x="2524043" y="7156988"/>
            <a:ext cx="648000" cy="348400"/>
          </a:xfrm>
        </p:spPr>
        <p:txBody>
          <a:bodyPr/>
          <a:lstStyle/>
          <a:p>
            <a:r>
              <a:rPr lang="en-US" dirty="0">
                <a:hlinkClick r:id="rId9" action="ppaction://hlinksldjump">
                  <a:extLst>
                    <a:ext uri="{A12FA001-AC4F-418D-AE19-62706E023703}">
                      <ahyp:hlinkClr xmlns:ahyp="http://schemas.microsoft.com/office/drawing/2018/hyperlinkcolor" val="tx"/>
                    </a:ext>
                  </a:extLst>
                </a:hlinkClick>
              </a:rPr>
              <a:t>25</a:t>
            </a:r>
            <a:endParaRPr lang="en-US" dirty="0"/>
          </a:p>
        </p:txBody>
      </p:sp>
      <p:sp>
        <p:nvSpPr>
          <p:cNvPr id="21" name="Text Placeholder 20">
            <a:extLst>
              <a:ext uri="{FF2B5EF4-FFF2-40B4-BE49-F238E27FC236}">
                <a16:creationId xmlns:a16="http://schemas.microsoft.com/office/drawing/2014/main" id="{2632E8F3-B269-D44D-AB01-CDECC4D698D2}"/>
              </a:ext>
            </a:extLst>
          </p:cNvPr>
          <p:cNvSpPr>
            <a:spLocks noGrp="1"/>
          </p:cNvSpPr>
          <p:nvPr>
            <p:ph type="body" sz="quarter" idx="60"/>
          </p:nvPr>
        </p:nvSpPr>
        <p:spPr>
          <a:xfrm>
            <a:off x="3239880" y="7156988"/>
            <a:ext cx="3133345" cy="348400"/>
          </a:xfrm>
        </p:spPr>
        <p:txBody>
          <a:bodyPr/>
          <a:lstStyle/>
          <a:p>
            <a:r>
              <a:rPr lang="en-IE" dirty="0"/>
              <a:t>Roscommon Women's Network</a:t>
            </a:r>
            <a:endParaRPr lang="en-IE" dirty="0">
              <a:solidFill>
                <a:srgbClr val="000000"/>
              </a:solidFill>
            </a:endParaRPr>
          </a:p>
        </p:txBody>
      </p:sp>
      <p:sp>
        <p:nvSpPr>
          <p:cNvPr id="24" name="Slide Number Placeholder 23">
            <a:extLst>
              <a:ext uri="{FF2B5EF4-FFF2-40B4-BE49-F238E27FC236}">
                <a16:creationId xmlns:a16="http://schemas.microsoft.com/office/drawing/2014/main" id="{1927C7CA-D67C-3C4A-B4CA-448E52757258}"/>
              </a:ext>
            </a:extLst>
          </p:cNvPr>
          <p:cNvSpPr>
            <a:spLocks noGrp="1"/>
          </p:cNvSpPr>
          <p:nvPr>
            <p:ph type="sldNum" sz="quarter" idx="4"/>
          </p:nvPr>
        </p:nvSpPr>
        <p:spPr/>
        <p:txBody>
          <a:bodyPr/>
          <a:lstStyle/>
          <a:p>
            <a:fld id="{CB2079F2-58AF-ED44-82D7-E04B2F6FD686}" type="slidenum">
              <a:rPr lang="en-US" smtClean="0"/>
              <a:pPr/>
              <a:t>25</a:t>
            </a:fld>
            <a:endParaRPr lang="en-US" dirty="0"/>
          </a:p>
        </p:txBody>
      </p:sp>
      <p:grpSp>
        <p:nvGrpSpPr>
          <p:cNvPr id="28" name="Graphic 4">
            <a:extLst>
              <a:ext uri="{FF2B5EF4-FFF2-40B4-BE49-F238E27FC236}">
                <a16:creationId xmlns:a16="http://schemas.microsoft.com/office/drawing/2014/main" id="{90C27943-1030-D94D-AF1F-907232DFA7C0}"/>
              </a:ext>
            </a:extLst>
          </p:cNvPr>
          <p:cNvGrpSpPr/>
          <p:nvPr/>
        </p:nvGrpSpPr>
        <p:grpSpPr>
          <a:xfrm>
            <a:off x="666183" y="8043029"/>
            <a:ext cx="2188129" cy="2031811"/>
            <a:chOff x="3287215" y="5164976"/>
            <a:chExt cx="1273730" cy="1182736"/>
          </a:xfrm>
        </p:grpSpPr>
        <p:sp>
          <p:nvSpPr>
            <p:cNvPr id="29" name="Freeform 28">
              <a:extLst>
                <a:ext uri="{FF2B5EF4-FFF2-40B4-BE49-F238E27FC236}">
                  <a16:creationId xmlns:a16="http://schemas.microsoft.com/office/drawing/2014/main" id="{C3B3B526-E463-784C-A481-CE6E1EFF715B}"/>
                </a:ext>
              </a:extLst>
            </p:cNvPr>
            <p:cNvSpPr/>
            <p:nvPr/>
          </p:nvSpPr>
          <p:spPr>
            <a:xfrm>
              <a:off x="3718800" y="5996779"/>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0" y="902"/>
                    <a:pt x="180" y="1444"/>
                  </a:cubicBezTo>
                  <a:cubicBezTo>
                    <a:pt x="180" y="902"/>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AFE9A678-0952-984C-B200-E1CE9FC3C232}"/>
                </a:ext>
              </a:extLst>
            </p:cNvPr>
            <p:cNvSpPr/>
            <p:nvPr/>
          </p:nvSpPr>
          <p:spPr>
            <a:xfrm>
              <a:off x="3718619" y="5994614"/>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A7B131BB-8F9C-7F48-8EA5-2CBFB78C99BB}"/>
                </a:ext>
              </a:extLst>
            </p:cNvPr>
            <p:cNvSpPr/>
            <p:nvPr/>
          </p:nvSpPr>
          <p:spPr>
            <a:xfrm>
              <a:off x="3719161" y="6001110"/>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0" y="722"/>
                    <a:pt x="180" y="1263"/>
                  </a:cubicBezTo>
                  <a:cubicBezTo>
                    <a:pt x="0" y="902"/>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EC80B0A-249B-F248-8005-107E789B615A}"/>
                </a:ext>
              </a:extLst>
            </p:cNvPr>
            <p:cNvSpPr/>
            <p:nvPr/>
          </p:nvSpPr>
          <p:spPr>
            <a:xfrm>
              <a:off x="3718980" y="5998764"/>
              <a:ext cx="180" cy="1804"/>
            </a:xfrm>
            <a:custGeom>
              <a:avLst/>
              <a:gdLst>
                <a:gd name="connsiteX0" fmla="*/ 0 w 180"/>
                <a:gd name="connsiteY0" fmla="*/ 0 h 1804"/>
                <a:gd name="connsiteX1" fmla="*/ 180 w 180"/>
                <a:gd name="connsiteY1" fmla="*/ 1805 h 1804"/>
                <a:gd name="connsiteX2" fmla="*/ 0 w 180"/>
                <a:gd name="connsiteY2" fmla="*/ 0 h 1804"/>
              </a:gdLst>
              <a:ahLst/>
              <a:cxnLst>
                <a:cxn ang="0">
                  <a:pos x="connsiteX0" y="connsiteY0"/>
                </a:cxn>
                <a:cxn ang="0">
                  <a:pos x="connsiteX1" y="connsiteY1"/>
                </a:cxn>
                <a:cxn ang="0">
                  <a:pos x="connsiteX2" y="connsiteY2"/>
                </a:cxn>
              </a:cxnLst>
              <a:rect l="l" t="t" r="r" b="b"/>
              <a:pathLst>
                <a:path w="180" h="1804">
                  <a:moveTo>
                    <a:pt x="0" y="0"/>
                  </a:moveTo>
                  <a:cubicBezTo>
                    <a:pt x="0" y="722"/>
                    <a:pt x="0" y="1264"/>
                    <a:pt x="180" y="1805"/>
                  </a:cubicBezTo>
                  <a:cubicBezTo>
                    <a:pt x="180" y="126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CF1E984-8E17-5141-9D5F-7B94EF52F04D}"/>
                </a:ext>
              </a:extLst>
            </p:cNvPr>
            <p:cNvSpPr/>
            <p:nvPr/>
          </p:nvSpPr>
          <p:spPr>
            <a:xfrm>
              <a:off x="3668607" y="5837399"/>
              <a:ext cx="49831" cy="159380"/>
            </a:xfrm>
            <a:custGeom>
              <a:avLst/>
              <a:gdLst>
                <a:gd name="connsiteX0" fmla="*/ 35935 w 49831"/>
                <a:gd name="connsiteY0" fmla="*/ 9406 h 159380"/>
                <a:gd name="connsiteX1" fmla="*/ 24745 w 49831"/>
                <a:gd name="connsiteY1" fmla="*/ 22 h 159380"/>
                <a:gd name="connsiteX2" fmla="*/ 15902 w 49831"/>
                <a:gd name="connsiteY2" fmla="*/ 9046 h 159380"/>
                <a:gd name="connsiteX3" fmla="*/ 5254 w 49831"/>
                <a:gd name="connsiteY3" fmla="*/ 55608 h 159380"/>
                <a:gd name="connsiteX4" fmla="*/ 20 w 49831"/>
                <a:gd name="connsiteY4" fmla="*/ 159380 h 159380"/>
                <a:gd name="connsiteX5" fmla="*/ 20 w 49831"/>
                <a:gd name="connsiteY5" fmla="*/ 153605 h 159380"/>
                <a:gd name="connsiteX6" fmla="*/ 42612 w 49831"/>
                <a:gd name="connsiteY6" fmla="*/ 153785 h 159380"/>
                <a:gd name="connsiteX7" fmla="*/ 49831 w 49831"/>
                <a:gd name="connsiteY7" fmla="*/ 153785 h 159380"/>
                <a:gd name="connsiteX8" fmla="*/ 45319 w 49831"/>
                <a:gd name="connsiteY8" fmla="*/ 67158 h 159380"/>
                <a:gd name="connsiteX9" fmla="*/ 35935 w 49831"/>
                <a:gd name="connsiteY9" fmla="*/ 9406 h 15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31" h="159380">
                  <a:moveTo>
                    <a:pt x="35935" y="9406"/>
                  </a:moveTo>
                  <a:cubicBezTo>
                    <a:pt x="34852" y="3812"/>
                    <a:pt x="30881" y="-339"/>
                    <a:pt x="24745" y="22"/>
                  </a:cubicBezTo>
                  <a:cubicBezTo>
                    <a:pt x="20053" y="383"/>
                    <a:pt x="17526" y="4534"/>
                    <a:pt x="15902" y="9046"/>
                  </a:cubicBezTo>
                  <a:cubicBezTo>
                    <a:pt x="10849" y="24205"/>
                    <a:pt x="5796" y="39545"/>
                    <a:pt x="5254" y="55608"/>
                  </a:cubicBezTo>
                  <a:cubicBezTo>
                    <a:pt x="4171" y="90259"/>
                    <a:pt x="-340" y="124729"/>
                    <a:pt x="20" y="159380"/>
                  </a:cubicBezTo>
                  <a:cubicBezTo>
                    <a:pt x="20" y="157395"/>
                    <a:pt x="20" y="155410"/>
                    <a:pt x="20" y="153605"/>
                  </a:cubicBezTo>
                  <a:cubicBezTo>
                    <a:pt x="14278" y="153605"/>
                    <a:pt x="28355" y="153785"/>
                    <a:pt x="42612" y="153785"/>
                  </a:cubicBezTo>
                  <a:cubicBezTo>
                    <a:pt x="44958" y="153785"/>
                    <a:pt x="47485" y="153785"/>
                    <a:pt x="49831" y="153785"/>
                  </a:cubicBezTo>
                  <a:cubicBezTo>
                    <a:pt x="48388" y="128519"/>
                    <a:pt x="46583" y="80874"/>
                    <a:pt x="45319" y="67158"/>
                  </a:cubicBezTo>
                  <a:cubicBezTo>
                    <a:pt x="43695" y="47847"/>
                    <a:pt x="39544" y="28717"/>
                    <a:pt x="35935" y="940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93E65107-3192-8A43-A122-AA9EA97E5A26}"/>
                </a:ext>
              </a:extLst>
            </p:cNvPr>
            <p:cNvSpPr/>
            <p:nvPr/>
          </p:nvSpPr>
          <p:spPr>
            <a:xfrm>
              <a:off x="3719341" y="6002915"/>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180" y="902"/>
                    <a:pt x="180" y="1444"/>
                  </a:cubicBezTo>
                  <a:cubicBezTo>
                    <a:pt x="0" y="90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EB89CE57-E737-4C43-BD8F-78FBFA5F31B6}"/>
                </a:ext>
              </a:extLst>
            </p:cNvPr>
            <p:cNvSpPr/>
            <p:nvPr/>
          </p:nvSpPr>
          <p:spPr>
            <a:xfrm>
              <a:off x="3845673" y="6124857"/>
              <a:ext cx="135355" cy="92821"/>
            </a:xfrm>
            <a:custGeom>
              <a:avLst/>
              <a:gdLst>
                <a:gd name="connsiteX0" fmla="*/ 18047 w 135355"/>
                <a:gd name="connsiteY0" fmla="*/ 1322 h 92821"/>
                <a:gd name="connsiteX1" fmla="*/ 4692 w 135355"/>
                <a:gd name="connsiteY1" fmla="*/ 18467 h 92821"/>
                <a:gd name="connsiteX2" fmla="*/ 0 w 135355"/>
                <a:gd name="connsiteY2" fmla="*/ 92822 h 92821"/>
                <a:gd name="connsiteX3" fmla="*/ 902 w 135355"/>
                <a:gd name="connsiteY3" fmla="*/ 81633 h 92821"/>
                <a:gd name="connsiteX4" fmla="*/ 101426 w 135355"/>
                <a:gd name="connsiteY4" fmla="*/ 60878 h 92821"/>
                <a:gd name="connsiteX5" fmla="*/ 135355 w 135355"/>
                <a:gd name="connsiteY5" fmla="*/ 2585 h 92821"/>
                <a:gd name="connsiteX6" fmla="*/ 127775 w 135355"/>
                <a:gd name="connsiteY6" fmla="*/ 780 h 92821"/>
                <a:gd name="connsiteX7" fmla="*/ 18047 w 135355"/>
                <a:gd name="connsiteY7" fmla="*/ 1322 h 9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55" h="92821">
                  <a:moveTo>
                    <a:pt x="18047" y="1322"/>
                  </a:moveTo>
                  <a:cubicBezTo>
                    <a:pt x="7219" y="1141"/>
                    <a:pt x="5234" y="7278"/>
                    <a:pt x="4692" y="18467"/>
                  </a:cubicBezTo>
                  <a:cubicBezTo>
                    <a:pt x="3429" y="43192"/>
                    <a:pt x="2166" y="68097"/>
                    <a:pt x="0" y="92822"/>
                  </a:cubicBezTo>
                  <a:cubicBezTo>
                    <a:pt x="361" y="89032"/>
                    <a:pt x="542" y="85423"/>
                    <a:pt x="902" y="81633"/>
                  </a:cubicBezTo>
                  <a:cubicBezTo>
                    <a:pt x="36095" y="93363"/>
                    <a:pt x="73633" y="85061"/>
                    <a:pt x="101426" y="60878"/>
                  </a:cubicBezTo>
                  <a:cubicBezTo>
                    <a:pt x="118571" y="46079"/>
                    <a:pt x="129039" y="24062"/>
                    <a:pt x="135355" y="2585"/>
                  </a:cubicBezTo>
                  <a:cubicBezTo>
                    <a:pt x="133190" y="1683"/>
                    <a:pt x="130843" y="1141"/>
                    <a:pt x="127775" y="780"/>
                  </a:cubicBezTo>
                  <a:cubicBezTo>
                    <a:pt x="109187" y="-1385"/>
                    <a:pt x="34832" y="1683"/>
                    <a:pt x="18047" y="1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CD8F8DF7-4523-7341-97D7-32EC5EB7CDF1}"/>
                </a:ext>
              </a:extLst>
            </p:cNvPr>
            <p:cNvSpPr/>
            <p:nvPr/>
          </p:nvSpPr>
          <p:spPr>
            <a:xfrm>
              <a:off x="3981028" y="6127262"/>
              <a:ext cx="3609" cy="1984"/>
            </a:xfrm>
            <a:custGeom>
              <a:avLst/>
              <a:gdLst>
                <a:gd name="connsiteX0" fmla="*/ 0 w 3609"/>
                <a:gd name="connsiteY0" fmla="*/ 0 h 1984"/>
                <a:gd name="connsiteX1" fmla="*/ 3609 w 3609"/>
                <a:gd name="connsiteY1" fmla="*/ 1985 h 1984"/>
                <a:gd name="connsiteX2" fmla="*/ 0 w 3609"/>
                <a:gd name="connsiteY2" fmla="*/ 0 h 1984"/>
              </a:gdLst>
              <a:ahLst/>
              <a:cxnLst>
                <a:cxn ang="0">
                  <a:pos x="connsiteX0" y="connsiteY0"/>
                </a:cxn>
                <a:cxn ang="0">
                  <a:pos x="connsiteX1" y="connsiteY1"/>
                </a:cxn>
                <a:cxn ang="0">
                  <a:pos x="connsiteX2" y="connsiteY2"/>
                </a:cxn>
              </a:cxnLst>
              <a:rect l="l" t="t" r="r" b="b"/>
              <a:pathLst>
                <a:path w="3609" h="1984">
                  <a:moveTo>
                    <a:pt x="0" y="0"/>
                  </a:moveTo>
                  <a:cubicBezTo>
                    <a:pt x="1444" y="541"/>
                    <a:pt x="2527" y="1263"/>
                    <a:pt x="3609" y="1985"/>
                  </a:cubicBezTo>
                  <a:cubicBezTo>
                    <a:pt x="2527" y="1263"/>
                    <a:pt x="1444"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1D33D5CB-E920-604D-8A23-D4BF5A126EB7}"/>
                </a:ext>
              </a:extLst>
            </p:cNvPr>
            <p:cNvSpPr/>
            <p:nvPr/>
          </p:nvSpPr>
          <p:spPr>
            <a:xfrm>
              <a:off x="3984637" y="6129427"/>
              <a:ext cx="1263" cy="1263"/>
            </a:xfrm>
            <a:custGeom>
              <a:avLst/>
              <a:gdLst>
                <a:gd name="connsiteX0" fmla="*/ 0 w 1263"/>
                <a:gd name="connsiteY0" fmla="*/ 0 h 1263"/>
                <a:gd name="connsiteX1" fmla="*/ 1263 w 1263"/>
                <a:gd name="connsiteY1" fmla="*/ 1263 h 1263"/>
                <a:gd name="connsiteX2" fmla="*/ 0 w 1263"/>
                <a:gd name="connsiteY2" fmla="*/ 0 h 1263"/>
              </a:gdLst>
              <a:ahLst/>
              <a:cxnLst>
                <a:cxn ang="0">
                  <a:pos x="connsiteX0" y="connsiteY0"/>
                </a:cxn>
                <a:cxn ang="0">
                  <a:pos x="connsiteX1" y="connsiteY1"/>
                </a:cxn>
                <a:cxn ang="0">
                  <a:pos x="connsiteX2" y="connsiteY2"/>
                </a:cxn>
              </a:cxnLst>
              <a:rect l="l" t="t" r="r" b="b"/>
              <a:pathLst>
                <a:path w="1263" h="1263">
                  <a:moveTo>
                    <a:pt x="0" y="0"/>
                  </a:moveTo>
                  <a:cubicBezTo>
                    <a:pt x="542" y="361"/>
                    <a:pt x="902" y="902"/>
                    <a:pt x="1263" y="1263"/>
                  </a:cubicBezTo>
                  <a:cubicBezTo>
                    <a:pt x="902" y="902"/>
                    <a:pt x="542"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E54E530C-E879-814D-9CD9-EE44752B2D2F}"/>
                </a:ext>
              </a:extLst>
            </p:cNvPr>
            <p:cNvSpPr/>
            <p:nvPr/>
          </p:nvSpPr>
          <p:spPr>
            <a:xfrm>
              <a:off x="3989149" y="6139534"/>
              <a:ext cx="180" cy="2526"/>
            </a:xfrm>
            <a:custGeom>
              <a:avLst/>
              <a:gdLst>
                <a:gd name="connsiteX0" fmla="*/ 0 w 180"/>
                <a:gd name="connsiteY0" fmla="*/ 0 h 2526"/>
                <a:gd name="connsiteX1" fmla="*/ 180 w 180"/>
                <a:gd name="connsiteY1" fmla="*/ 2527 h 2526"/>
                <a:gd name="connsiteX2" fmla="*/ 0 w 180"/>
                <a:gd name="connsiteY2" fmla="*/ 0 h 2526"/>
              </a:gdLst>
              <a:ahLst/>
              <a:cxnLst>
                <a:cxn ang="0">
                  <a:pos x="connsiteX0" y="connsiteY0"/>
                </a:cxn>
                <a:cxn ang="0">
                  <a:pos x="connsiteX1" y="connsiteY1"/>
                </a:cxn>
                <a:cxn ang="0">
                  <a:pos x="connsiteX2" y="connsiteY2"/>
                </a:cxn>
              </a:cxnLst>
              <a:rect l="l" t="t" r="r" b="b"/>
              <a:pathLst>
                <a:path w="180" h="2526">
                  <a:moveTo>
                    <a:pt x="0" y="0"/>
                  </a:moveTo>
                  <a:cubicBezTo>
                    <a:pt x="0" y="902"/>
                    <a:pt x="180" y="1625"/>
                    <a:pt x="180" y="2527"/>
                  </a:cubicBezTo>
                  <a:cubicBezTo>
                    <a:pt x="180" y="162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8E619356-90CF-5B49-9E63-529079DD3BC1}"/>
                </a:ext>
              </a:extLst>
            </p:cNvPr>
            <p:cNvSpPr/>
            <p:nvPr/>
          </p:nvSpPr>
          <p:spPr>
            <a:xfrm>
              <a:off x="3986081" y="6130871"/>
              <a:ext cx="1082" cy="1624"/>
            </a:xfrm>
            <a:custGeom>
              <a:avLst/>
              <a:gdLst>
                <a:gd name="connsiteX0" fmla="*/ 0 w 1082"/>
                <a:gd name="connsiteY0" fmla="*/ 0 h 1624"/>
                <a:gd name="connsiteX1" fmla="*/ 1083 w 1082"/>
                <a:gd name="connsiteY1" fmla="*/ 1624 h 1624"/>
                <a:gd name="connsiteX2" fmla="*/ 0 w 1082"/>
                <a:gd name="connsiteY2" fmla="*/ 0 h 1624"/>
              </a:gdLst>
              <a:ahLst/>
              <a:cxnLst>
                <a:cxn ang="0">
                  <a:pos x="connsiteX0" y="connsiteY0"/>
                </a:cxn>
                <a:cxn ang="0">
                  <a:pos x="connsiteX1" y="connsiteY1"/>
                </a:cxn>
                <a:cxn ang="0">
                  <a:pos x="connsiteX2" y="connsiteY2"/>
                </a:cxn>
              </a:cxnLst>
              <a:rect l="l" t="t" r="r" b="b"/>
              <a:pathLst>
                <a:path w="1082" h="1624">
                  <a:moveTo>
                    <a:pt x="0" y="0"/>
                  </a:moveTo>
                  <a:cubicBezTo>
                    <a:pt x="361" y="541"/>
                    <a:pt x="722" y="1083"/>
                    <a:pt x="1083" y="1624"/>
                  </a:cubicBezTo>
                  <a:cubicBezTo>
                    <a:pt x="722" y="90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3F4CD427-164A-B543-B691-226126F90EBD}"/>
                </a:ext>
              </a:extLst>
            </p:cNvPr>
            <p:cNvSpPr/>
            <p:nvPr/>
          </p:nvSpPr>
          <p:spPr>
            <a:xfrm>
              <a:off x="3988066" y="6134481"/>
              <a:ext cx="541" cy="1984"/>
            </a:xfrm>
            <a:custGeom>
              <a:avLst/>
              <a:gdLst>
                <a:gd name="connsiteX0" fmla="*/ 0 w 541"/>
                <a:gd name="connsiteY0" fmla="*/ 0 h 1984"/>
                <a:gd name="connsiteX1" fmla="*/ 542 w 541"/>
                <a:gd name="connsiteY1" fmla="*/ 1985 h 1984"/>
                <a:gd name="connsiteX2" fmla="*/ 0 w 541"/>
                <a:gd name="connsiteY2" fmla="*/ 0 h 1984"/>
              </a:gdLst>
              <a:ahLst/>
              <a:cxnLst>
                <a:cxn ang="0">
                  <a:pos x="connsiteX0" y="connsiteY0"/>
                </a:cxn>
                <a:cxn ang="0">
                  <a:pos x="connsiteX1" y="connsiteY1"/>
                </a:cxn>
                <a:cxn ang="0">
                  <a:pos x="connsiteX2" y="connsiteY2"/>
                </a:cxn>
              </a:cxnLst>
              <a:rect l="l" t="t" r="r" b="b"/>
              <a:pathLst>
                <a:path w="541" h="1984">
                  <a:moveTo>
                    <a:pt x="0" y="0"/>
                  </a:moveTo>
                  <a:cubicBezTo>
                    <a:pt x="180" y="722"/>
                    <a:pt x="361" y="1263"/>
                    <a:pt x="542" y="1985"/>
                  </a:cubicBezTo>
                  <a:cubicBezTo>
                    <a:pt x="542" y="1443"/>
                    <a:pt x="36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B4CF62FB-3844-0743-B4D5-0B85691DC15B}"/>
                </a:ext>
              </a:extLst>
            </p:cNvPr>
            <p:cNvSpPr/>
            <p:nvPr/>
          </p:nvSpPr>
          <p:spPr>
            <a:xfrm>
              <a:off x="3987164" y="613249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361" y="542"/>
                    <a:pt x="542" y="1083"/>
                    <a:pt x="722" y="1624"/>
                  </a:cubicBezTo>
                  <a:cubicBezTo>
                    <a:pt x="542" y="1083"/>
                    <a:pt x="36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530A550-7AAA-C243-A6E9-0EE908094115}"/>
                </a:ext>
              </a:extLst>
            </p:cNvPr>
            <p:cNvSpPr/>
            <p:nvPr/>
          </p:nvSpPr>
          <p:spPr>
            <a:xfrm>
              <a:off x="3988788" y="6136826"/>
              <a:ext cx="360" cy="2166"/>
            </a:xfrm>
            <a:custGeom>
              <a:avLst/>
              <a:gdLst>
                <a:gd name="connsiteX0" fmla="*/ 0 w 360"/>
                <a:gd name="connsiteY0" fmla="*/ 0 h 2166"/>
                <a:gd name="connsiteX1" fmla="*/ 361 w 360"/>
                <a:gd name="connsiteY1" fmla="*/ 2166 h 2166"/>
                <a:gd name="connsiteX2" fmla="*/ 0 w 360"/>
                <a:gd name="connsiteY2" fmla="*/ 0 h 2166"/>
              </a:gdLst>
              <a:ahLst/>
              <a:cxnLst>
                <a:cxn ang="0">
                  <a:pos x="connsiteX0" y="connsiteY0"/>
                </a:cxn>
                <a:cxn ang="0">
                  <a:pos x="connsiteX1" y="connsiteY1"/>
                </a:cxn>
                <a:cxn ang="0">
                  <a:pos x="connsiteX2" y="connsiteY2"/>
                </a:cxn>
              </a:cxnLst>
              <a:rect l="l" t="t" r="r" b="b"/>
              <a:pathLst>
                <a:path w="360" h="2166">
                  <a:moveTo>
                    <a:pt x="0" y="0"/>
                  </a:moveTo>
                  <a:cubicBezTo>
                    <a:pt x="180" y="722"/>
                    <a:pt x="180" y="1444"/>
                    <a:pt x="361" y="2166"/>
                  </a:cubicBezTo>
                  <a:cubicBezTo>
                    <a:pt x="180" y="144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6C9EC42-91B6-8D44-B76E-A39E2067FAF5}"/>
                </a:ext>
              </a:extLst>
            </p:cNvPr>
            <p:cNvSpPr/>
            <p:nvPr/>
          </p:nvSpPr>
          <p:spPr>
            <a:xfrm>
              <a:off x="3994203" y="5251964"/>
              <a:ext cx="9384" cy="180"/>
            </a:xfrm>
            <a:custGeom>
              <a:avLst/>
              <a:gdLst>
                <a:gd name="connsiteX0" fmla="*/ 9385 w 9384"/>
                <a:gd name="connsiteY0" fmla="*/ 0 h 180"/>
                <a:gd name="connsiteX1" fmla="*/ 0 w 9384"/>
                <a:gd name="connsiteY1" fmla="*/ 180 h 180"/>
                <a:gd name="connsiteX2" fmla="*/ 9385 w 9384"/>
                <a:gd name="connsiteY2" fmla="*/ 0 h 180"/>
              </a:gdLst>
              <a:ahLst/>
              <a:cxnLst>
                <a:cxn ang="0">
                  <a:pos x="connsiteX0" y="connsiteY0"/>
                </a:cxn>
                <a:cxn ang="0">
                  <a:pos x="connsiteX1" y="connsiteY1"/>
                </a:cxn>
                <a:cxn ang="0">
                  <a:pos x="connsiteX2" y="connsiteY2"/>
                </a:cxn>
              </a:cxnLst>
              <a:rect l="l" t="t" r="r" b="b"/>
              <a:pathLst>
                <a:path w="9384" h="180">
                  <a:moveTo>
                    <a:pt x="9385" y="0"/>
                  </a:moveTo>
                  <a:cubicBezTo>
                    <a:pt x="6136" y="0"/>
                    <a:pt x="3068" y="180"/>
                    <a:pt x="0" y="180"/>
                  </a:cubicBezTo>
                  <a:cubicBezTo>
                    <a:pt x="2888" y="180"/>
                    <a:pt x="6136" y="0"/>
                    <a:pt x="938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475F81C-1B17-B845-8BB0-8FA44350F1CE}"/>
                </a:ext>
              </a:extLst>
            </p:cNvPr>
            <p:cNvSpPr/>
            <p:nvPr/>
          </p:nvSpPr>
          <p:spPr>
            <a:xfrm>
              <a:off x="4004489" y="5251784"/>
              <a:ext cx="4150" cy="180"/>
            </a:xfrm>
            <a:custGeom>
              <a:avLst/>
              <a:gdLst>
                <a:gd name="connsiteX0" fmla="*/ 4151 w 4150"/>
                <a:gd name="connsiteY0" fmla="*/ 0 h 180"/>
                <a:gd name="connsiteX1" fmla="*/ 0 w 4150"/>
                <a:gd name="connsiteY1" fmla="*/ 181 h 180"/>
                <a:gd name="connsiteX2" fmla="*/ 4151 w 4150"/>
                <a:gd name="connsiteY2" fmla="*/ 0 h 180"/>
              </a:gdLst>
              <a:ahLst/>
              <a:cxnLst>
                <a:cxn ang="0">
                  <a:pos x="connsiteX0" y="connsiteY0"/>
                </a:cxn>
                <a:cxn ang="0">
                  <a:pos x="connsiteX1" y="connsiteY1"/>
                </a:cxn>
                <a:cxn ang="0">
                  <a:pos x="connsiteX2" y="connsiteY2"/>
                </a:cxn>
              </a:cxnLst>
              <a:rect l="l" t="t" r="r" b="b"/>
              <a:pathLst>
                <a:path w="4150" h="180">
                  <a:moveTo>
                    <a:pt x="4151" y="0"/>
                  </a:moveTo>
                  <a:cubicBezTo>
                    <a:pt x="2707" y="0"/>
                    <a:pt x="1444" y="0"/>
                    <a:pt x="0" y="181"/>
                  </a:cubicBezTo>
                  <a:cubicBezTo>
                    <a:pt x="1444" y="0"/>
                    <a:pt x="2888" y="0"/>
                    <a:pt x="415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0156D64-A9D0-7346-938D-25D0EAC16738}"/>
                </a:ext>
              </a:extLst>
            </p:cNvPr>
            <p:cNvSpPr/>
            <p:nvPr/>
          </p:nvSpPr>
          <p:spPr>
            <a:xfrm>
              <a:off x="3980667" y="5252325"/>
              <a:ext cx="7940" cy="180"/>
            </a:xfrm>
            <a:custGeom>
              <a:avLst/>
              <a:gdLst>
                <a:gd name="connsiteX0" fmla="*/ 7941 w 7940"/>
                <a:gd name="connsiteY0" fmla="*/ 0 h 180"/>
                <a:gd name="connsiteX1" fmla="*/ 0 w 7940"/>
                <a:gd name="connsiteY1" fmla="*/ 180 h 180"/>
                <a:gd name="connsiteX2" fmla="*/ 7941 w 7940"/>
                <a:gd name="connsiteY2" fmla="*/ 0 h 180"/>
              </a:gdLst>
              <a:ahLst/>
              <a:cxnLst>
                <a:cxn ang="0">
                  <a:pos x="connsiteX0" y="connsiteY0"/>
                </a:cxn>
                <a:cxn ang="0">
                  <a:pos x="connsiteX1" y="connsiteY1"/>
                </a:cxn>
                <a:cxn ang="0">
                  <a:pos x="connsiteX2" y="connsiteY2"/>
                </a:cxn>
              </a:cxnLst>
              <a:rect l="l" t="t" r="r" b="b"/>
              <a:pathLst>
                <a:path w="7940" h="180">
                  <a:moveTo>
                    <a:pt x="7941" y="0"/>
                  </a:moveTo>
                  <a:cubicBezTo>
                    <a:pt x="5234" y="0"/>
                    <a:pt x="2527" y="180"/>
                    <a:pt x="0" y="180"/>
                  </a:cubicBezTo>
                  <a:cubicBezTo>
                    <a:pt x="2527" y="180"/>
                    <a:pt x="5234" y="0"/>
                    <a:pt x="794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2869CC4-0C80-FB4E-8924-4F8FA4C9C581}"/>
                </a:ext>
              </a:extLst>
            </p:cNvPr>
            <p:cNvSpPr/>
            <p:nvPr/>
          </p:nvSpPr>
          <p:spPr>
            <a:xfrm>
              <a:off x="3989871" y="5252145"/>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346" y="0"/>
                    <a:pt x="1083" y="0"/>
                    <a:pt x="0" y="181"/>
                  </a:cubicBezTo>
                  <a:cubicBezTo>
                    <a:pt x="1263" y="181"/>
                    <a:pt x="2346" y="0"/>
                    <a:pt x="342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14BDC67B-46B0-FD40-A0D9-E1ADEE08E410}"/>
                </a:ext>
              </a:extLst>
            </p:cNvPr>
            <p:cNvSpPr/>
            <p:nvPr/>
          </p:nvSpPr>
          <p:spPr>
            <a:xfrm>
              <a:off x="4009543" y="5251423"/>
              <a:ext cx="10467" cy="180"/>
            </a:xfrm>
            <a:custGeom>
              <a:avLst/>
              <a:gdLst>
                <a:gd name="connsiteX0" fmla="*/ 10467 w 10467"/>
                <a:gd name="connsiteY0" fmla="*/ 0 h 180"/>
                <a:gd name="connsiteX1" fmla="*/ 0 w 10467"/>
                <a:gd name="connsiteY1" fmla="*/ 180 h 180"/>
                <a:gd name="connsiteX2" fmla="*/ 10467 w 10467"/>
                <a:gd name="connsiteY2" fmla="*/ 0 h 180"/>
              </a:gdLst>
              <a:ahLst/>
              <a:cxnLst>
                <a:cxn ang="0">
                  <a:pos x="connsiteX0" y="connsiteY0"/>
                </a:cxn>
                <a:cxn ang="0">
                  <a:pos x="connsiteX1" y="connsiteY1"/>
                </a:cxn>
                <a:cxn ang="0">
                  <a:pos x="connsiteX2" y="connsiteY2"/>
                </a:cxn>
              </a:cxnLst>
              <a:rect l="l" t="t" r="r" b="b"/>
              <a:pathLst>
                <a:path w="10467" h="180">
                  <a:moveTo>
                    <a:pt x="10467" y="0"/>
                  </a:moveTo>
                  <a:cubicBezTo>
                    <a:pt x="6858" y="0"/>
                    <a:pt x="3429" y="180"/>
                    <a:pt x="0" y="180"/>
                  </a:cubicBezTo>
                  <a:cubicBezTo>
                    <a:pt x="3429" y="180"/>
                    <a:pt x="6858" y="180"/>
                    <a:pt x="1046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32F193A-85BB-A444-852A-95CD018A19F5}"/>
                </a:ext>
              </a:extLst>
            </p:cNvPr>
            <p:cNvSpPr/>
            <p:nvPr/>
          </p:nvSpPr>
          <p:spPr>
            <a:xfrm>
              <a:off x="3977058" y="5252505"/>
              <a:ext cx="2887" cy="135"/>
            </a:xfrm>
            <a:custGeom>
              <a:avLst/>
              <a:gdLst>
                <a:gd name="connsiteX0" fmla="*/ 2888 w 2887"/>
                <a:gd name="connsiteY0" fmla="*/ 0 h 135"/>
                <a:gd name="connsiteX1" fmla="*/ 0 w 2887"/>
                <a:gd name="connsiteY1" fmla="*/ 0 h 135"/>
                <a:gd name="connsiteX2" fmla="*/ 2888 w 2887"/>
                <a:gd name="connsiteY2" fmla="*/ 0 h 135"/>
              </a:gdLst>
              <a:ahLst/>
              <a:cxnLst>
                <a:cxn ang="0">
                  <a:pos x="connsiteX0" y="connsiteY0"/>
                </a:cxn>
                <a:cxn ang="0">
                  <a:pos x="connsiteX1" y="connsiteY1"/>
                </a:cxn>
                <a:cxn ang="0">
                  <a:pos x="connsiteX2" y="connsiteY2"/>
                </a:cxn>
              </a:cxnLst>
              <a:rect l="l" t="t" r="r" b="b"/>
              <a:pathLst>
                <a:path w="2887" h="135">
                  <a:moveTo>
                    <a:pt x="2888" y="0"/>
                  </a:moveTo>
                  <a:cubicBezTo>
                    <a:pt x="1985" y="0"/>
                    <a:pt x="902" y="0"/>
                    <a:pt x="0" y="0"/>
                  </a:cubicBezTo>
                  <a:cubicBezTo>
                    <a:pt x="902" y="181"/>
                    <a:pt x="1805" y="181"/>
                    <a:pt x="2888"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E92AF5F-B909-A641-AA98-4C637E518ECC}"/>
                </a:ext>
              </a:extLst>
            </p:cNvPr>
            <p:cNvSpPr/>
            <p:nvPr/>
          </p:nvSpPr>
          <p:spPr>
            <a:xfrm>
              <a:off x="4021093" y="5251423"/>
              <a:ext cx="4331" cy="180"/>
            </a:xfrm>
            <a:custGeom>
              <a:avLst/>
              <a:gdLst>
                <a:gd name="connsiteX0" fmla="*/ 4331 w 4331"/>
                <a:gd name="connsiteY0" fmla="*/ 0 h 180"/>
                <a:gd name="connsiteX1" fmla="*/ 0 w 4331"/>
                <a:gd name="connsiteY1" fmla="*/ 180 h 180"/>
                <a:gd name="connsiteX2" fmla="*/ 4331 w 4331"/>
                <a:gd name="connsiteY2" fmla="*/ 0 h 180"/>
              </a:gdLst>
              <a:ahLst/>
              <a:cxnLst>
                <a:cxn ang="0">
                  <a:pos x="connsiteX0" y="connsiteY0"/>
                </a:cxn>
                <a:cxn ang="0">
                  <a:pos x="connsiteX1" y="connsiteY1"/>
                </a:cxn>
                <a:cxn ang="0">
                  <a:pos x="connsiteX2" y="connsiteY2"/>
                </a:cxn>
              </a:cxnLst>
              <a:rect l="l" t="t" r="r" b="b"/>
              <a:pathLst>
                <a:path w="4331" h="180">
                  <a:moveTo>
                    <a:pt x="4331" y="0"/>
                  </a:moveTo>
                  <a:cubicBezTo>
                    <a:pt x="2888" y="0"/>
                    <a:pt x="1444" y="0"/>
                    <a:pt x="0" y="180"/>
                  </a:cubicBezTo>
                  <a:cubicBezTo>
                    <a:pt x="1263" y="0"/>
                    <a:pt x="2888" y="0"/>
                    <a:pt x="433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CD6CC60-0B2D-6447-8DD4-312C5730167F}"/>
                </a:ext>
              </a:extLst>
            </p:cNvPr>
            <p:cNvSpPr/>
            <p:nvPr/>
          </p:nvSpPr>
          <p:spPr>
            <a:xfrm>
              <a:off x="4044916" y="5250701"/>
              <a:ext cx="11550" cy="180"/>
            </a:xfrm>
            <a:custGeom>
              <a:avLst/>
              <a:gdLst>
                <a:gd name="connsiteX0" fmla="*/ 11550 w 11550"/>
                <a:gd name="connsiteY0" fmla="*/ 0 h 180"/>
                <a:gd name="connsiteX1" fmla="*/ 0 w 11550"/>
                <a:gd name="connsiteY1" fmla="*/ 181 h 180"/>
                <a:gd name="connsiteX2" fmla="*/ 11550 w 11550"/>
                <a:gd name="connsiteY2" fmla="*/ 0 h 180"/>
              </a:gdLst>
              <a:ahLst/>
              <a:cxnLst>
                <a:cxn ang="0">
                  <a:pos x="connsiteX0" y="connsiteY0"/>
                </a:cxn>
                <a:cxn ang="0">
                  <a:pos x="connsiteX1" y="connsiteY1"/>
                </a:cxn>
                <a:cxn ang="0">
                  <a:pos x="connsiteX2" y="connsiteY2"/>
                </a:cxn>
              </a:cxnLst>
              <a:rect l="l" t="t" r="r" b="b"/>
              <a:pathLst>
                <a:path w="11550" h="180">
                  <a:moveTo>
                    <a:pt x="11550" y="0"/>
                  </a:moveTo>
                  <a:cubicBezTo>
                    <a:pt x="7580" y="0"/>
                    <a:pt x="3790" y="181"/>
                    <a:pt x="0" y="181"/>
                  </a:cubicBezTo>
                  <a:cubicBezTo>
                    <a:pt x="3790" y="181"/>
                    <a:pt x="7760" y="0"/>
                    <a:pt x="1155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2C8ABD97-6EE9-094D-8537-BD21C54D7266}"/>
                </a:ext>
              </a:extLst>
            </p:cNvPr>
            <p:cNvSpPr/>
            <p:nvPr/>
          </p:nvSpPr>
          <p:spPr>
            <a:xfrm>
              <a:off x="4058993" y="5250520"/>
              <a:ext cx="4692" cy="180"/>
            </a:xfrm>
            <a:custGeom>
              <a:avLst/>
              <a:gdLst>
                <a:gd name="connsiteX0" fmla="*/ 4692 w 4692"/>
                <a:gd name="connsiteY0" fmla="*/ 0 h 180"/>
                <a:gd name="connsiteX1" fmla="*/ 0 w 4692"/>
                <a:gd name="connsiteY1" fmla="*/ 180 h 180"/>
                <a:gd name="connsiteX2" fmla="*/ 4692 w 4692"/>
                <a:gd name="connsiteY2" fmla="*/ 0 h 180"/>
              </a:gdLst>
              <a:ahLst/>
              <a:cxnLst>
                <a:cxn ang="0">
                  <a:pos x="connsiteX0" y="connsiteY0"/>
                </a:cxn>
                <a:cxn ang="0">
                  <a:pos x="connsiteX1" y="connsiteY1"/>
                </a:cxn>
                <a:cxn ang="0">
                  <a:pos x="connsiteX2" y="connsiteY2"/>
                </a:cxn>
              </a:cxnLst>
              <a:rect l="l" t="t" r="r" b="b"/>
              <a:pathLst>
                <a:path w="4692" h="180">
                  <a:moveTo>
                    <a:pt x="4692" y="0"/>
                  </a:moveTo>
                  <a:cubicBezTo>
                    <a:pt x="3068" y="0"/>
                    <a:pt x="1444" y="0"/>
                    <a:pt x="0" y="180"/>
                  </a:cubicBezTo>
                  <a:cubicBezTo>
                    <a:pt x="1444" y="0"/>
                    <a:pt x="3068" y="0"/>
                    <a:pt x="469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21539CF-D4E9-E242-84AD-6C2D326152A0}"/>
                </a:ext>
              </a:extLst>
            </p:cNvPr>
            <p:cNvSpPr/>
            <p:nvPr/>
          </p:nvSpPr>
          <p:spPr>
            <a:xfrm>
              <a:off x="4039141" y="5250881"/>
              <a:ext cx="4872" cy="180"/>
            </a:xfrm>
            <a:custGeom>
              <a:avLst/>
              <a:gdLst>
                <a:gd name="connsiteX0" fmla="*/ 4873 w 4872"/>
                <a:gd name="connsiteY0" fmla="*/ 0 h 180"/>
                <a:gd name="connsiteX1" fmla="*/ 0 w 4872"/>
                <a:gd name="connsiteY1" fmla="*/ 181 h 180"/>
                <a:gd name="connsiteX2" fmla="*/ 4873 w 4872"/>
                <a:gd name="connsiteY2" fmla="*/ 0 h 180"/>
              </a:gdLst>
              <a:ahLst/>
              <a:cxnLst>
                <a:cxn ang="0">
                  <a:pos x="connsiteX0" y="connsiteY0"/>
                </a:cxn>
                <a:cxn ang="0">
                  <a:pos x="connsiteX1" y="connsiteY1"/>
                </a:cxn>
                <a:cxn ang="0">
                  <a:pos x="connsiteX2" y="connsiteY2"/>
                </a:cxn>
              </a:cxnLst>
              <a:rect l="l" t="t" r="r" b="b"/>
              <a:pathLst>
                <a:path w="4872" h="180">
                  <a:moveTo>
                    <a:pt x="4873" y="0"/>
                  </a:moveTo>
                  <a:cubicBezTo>
                    <a:pt x="3248" y="0"/>
                    <a:pt x="1624" y="0"/>
                    <a:pt x="0" y="181"/>
                  </a:cubicBezTo>
                  <a:cubicBezTo>
                    <a:pt x="1624" y="181"/>
                    <a:pt x="3248" y="0"/>
                    <a:pt x="487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686FA0E7-09B3-0341-998D-AE9755B8A45C}"/>
                </a:ext>
              </a:extLst>
            </p:cNvPr>
            <p:cNvSpPr/>
            <p:nvPr/>
          </p:nvSpPr>
          <p:spPr>
            <a:xfrm>
              <a:off x="4026688" y="5251062"/>
              <a:ext cx="11189" cy="180"/>
            </a:xfrm>
            <a:custGeom>
              <a:avLst/>
              <a:gdLst>
                <a:gd name="connsiteX0" fmla="*/ 11189 w 11189"/>
                <a:gd name="connsiteY0" fmla="*/ 0 h 180"/>
                <a:gd name="connsiteX1" fmla="*/ 0 w 11189"/>
                <a:gd name="connsiteY1" fmla="*/ 180 h 180"/>
                <a:gd name="connsiteX2" fmla="*/ 11189 w 11189"/>
                <a:gd name="connsiteY2" fmla="*/ 0 h 180"/>
              </a:gdLst>
              <a:ahLst/>
              <a:cxnLst>
                <a:cxn ang="0">
                  <a:pos x="connsiteX0" y="connsiteY0"/>
                </a:cxn>
                <a:cxn ang="0">
                  <a:pos x="connsiteX1" y="connsiteY1"/>
                </a:cxn>
                <a:cxn ang="0">
                  <a:pos x="connsiteX2" y="connsiteY2"/>
                </a:cxn>
              </a:cxnLst>
              <a:rect l="l" t="t" r="r" b="b"/>
              <a:pathLst>
                <a:path w="11189" h="180">
                  <a:moveTo>
                    <a:pt x="11189" y="0"/>
                  </a:moveTo>
                  <a:cubicBezTo>
                    <a:pt x="7399" y="0"/>
                    <a:pt x="3609" y="180"/>
                    <a:pt x="0" y="180"/>
                  </a:cubicBezTo>
                  <a:cubicBezTo>
                    <a:pt x="3609" y="180"/>
                    <a:pt x="7399" y="180"/>
                    <a:pt x="1118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24007F2F-2098-2740-9A31-CBB2C5D95693}"/>
                </a:ext>
              </a:extLst>
            </p:cNvPr>
            <p:cNvSpPr/>
            <p:nvPr/>
          </p:nvSpPr>
          <p:spPr>
            <a:xfrm>
              <a:off x="4064407" y="5250160"/>
              <a:ext cx="12272" cy="360"/>
            </a:xfrm>
            <a:custGeom>
              <a:avLst/>
              <a:gdLst>
                <a:gd name="connsiteX0" fmla="*/ 12272 w 12272"/>
                <a:gd name="connsiteY0" fmla="*/ 0 h 360"/>
                <a:gd name="connsiteX1" fmla="*/ 0 w 12272"/>
                <a:gd name="connsiteY1" fmla="*/ 361 h 360"/>
                <a:gd name="connsiteX2" fmla="*/ 12272 w 12272"/>
                <a:gd name="connsiteY2" fmla="*/ 0 h 360"/>
              </a:gdLst>
              <a:ahLst/>
              <a:cxnLst>
                <a:cxn ang="0">
                  <a:pos x="connsiteX0" y="connsiteY0"/>
                </a:cxn>
                <a:cxn ang="0">
                  <a:pos x="connsiteX1" y="connsiteY1"/>
                </a:cxn>
                <a:cxn ang="0">
                  <a:pos x="connsiteX2" y="connsiteY2"/>
                </a:cxn>
              </a:cxnLst>
              <a:rect l="l" t="t" r="r" b="b"/>
              <a:pathLst>
                <a:path w="12272" h="360">
                  <a:moveTo>
                    <a:pt x="12272" y="0"/>
                  </a:moveTo>
                  <a:cubicBezTo>
                    <a:pt x="8121" y="180"/>
                    <a:pt x="3970" y="180"/>
                    <a:pt x="0" y="361"/>
                  </a:cubicBezTo>
                  <a:cubicBezTo>
                    <a:pt x="4151" y="180"/>
                    <a:pt x="8121" y="180"/>
                    <a:pt x="1227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4463C181-0ED5-484F-BEA5-72F2683E0BD5}"/>
                </a:ext>
              </a:extLst>
            </p:cNvPr>
            <p:cNvSpPr/>
            <p:nvPr/>
          </p:nvSpPr>
          <p:spPr>
            <a:xfrm>
              <a:off x="3360559" y="5323071"/>
              <a:ext cx="135" cy="2526"/>
            </a:xfrm>
            <a:custGeom>
              <a:avLst/>
              <a:gdLst>
                <a:gd name="connsiteX0" fmla="*/ 0 w 135"/>
                <a:gd name="connsiteY0" fmla="*/ 0 h 2526"/>
                <a:gd name="connsiteX1" fmla="*/ 0 w 135"/>
                <a:gd name="connsiteY1" fmla="*/ 2526 h 2526"/>
                <a:gd name="connsiteX2" fmla="*/ 0 w 135"/>
                <a:gd name="connsiteY2" fmla="*/ 0 h 2526"/>
              </a:gdLst>
              <a:ahLst/>
              <a:cxnLst>
                <a:cxn ang="0">
                  <a:pos x="connsiteX0" y="connsiteY0"/>
                </a:cxn>
                <a:cxn ang="0">
                  <a:pos x="connsiteX1" y="connsiteY1"/>
                </a:cxn>
                <a:cxn ang="0">
                  <a:pos x="connsiteX2" y="connsiteY2"/>
                </a:cxn>
              </a:cxnLst>
              <a:rect l="l" t="t" r="r" b="b"/>
              <a:pathLst>
                <a:path w="135" h="2526">
                  <a:moveTo>
                    <a:pt x="0" y="0"/>
                  </a:moveTo>
                  <a:cubicBezTo>
                    <a:pt x="0" y="902"/>
                    <a:pt x="0" y="1624"/>
                    <a:pt x="0" y="2526"/>
                  </a:cubicBezTo>
                  <a:cubicBezTo>
                    <a:pt x="181" y="1624"/>
                    <a:pt x="181"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82595E18-7DA6-1441-9BDE-26182EAAED8C}"/>
                </a:ext>
              </a:extLst>
            </p:cNvPr>
            <p:cNvSpPr/>
            <p:nvPr/>
          </p:nvSpPr>
          <p:spPr>
            <a:xfrm>
              <a:off x="3360559" y="5315130"/>
              <a:ext cx="1804" cy="2345"/>
            </a:xfrm>
            <a:custGeom>
              <a:avLst/>
              <a:gdLst>
                <a:gd name="connsiteX0" fmla="*/ 0 w 1804"/>
                <a:gd name="connsiteY0" fmla="*/ 0 h 2345"/>
                <a:gd name="connsiteX1" fmla="*/ 0 w 1804"/>
                <a:gd name="connsiteY1" fmla="*/ 2346 h 2345"/>
                <a:gd name="connsiteX2" fmla="*/ 0 w 1804"/>
                <a:gd name="connsiteY2" fmla="*/ 0 h 2345"/>
              </a:gdLst>
              <a:ahLst/>
              <a:cxnLst>
                <a:cxn ang="0">
                  <a:pos x="connsiteX0" y="connsiteY0"/>
                </a:cxn>
                <a:cxn ang="0">
                  <a:pos x="connsiteX1" y="connsiteY1"/>
                </a:cxn>
                <a:cxn ang="0">
                  <a:pos x="connsiteX2" y="connsiteY2"/>
                </a:cxn>
              </a:cxnLst>
              <a:rect l="l" t="t" r="r" b="b"/>
              <a:pathLst>
                <a:path w="1804" h="2345">
                  <a:moveTo>
                    <a:pt x="0" y="0"/>
                  </a:moveTo>
                  <a:cubicBezTo>
                    <a:pt x="0" y="722"/>
                    <a:pt x="0" y="1443"/>
                    <a:pt x="0" y="2346"/>
                  </a:cubicBezTo>
                  <a:cubicBezTo>
                    <a:pt x="0" y="1443"/>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683EC88B-2680-4945-A52E-0D6DA27CDA14}"/>
                </a:ext>
              </a:extLst>
            </p:cNvPr>
            <p:cNvSpPr/>
            <p:nvPr/>
          </p:nvSpPr>
          <p:spPr>
            <a:xfrm>
              <a:off x="3360559" y="5318920"/>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80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970B0CDF-86AC-504A-8701-B35444D39CCB}"/>
                </a:ext>
              </a:extLst>
            </p:cNvPr>
            <p:cNvSpPr/>
            <p:nvPr/>
          </p:nvSpPr>
          <p:spPr>
            <a:xfrm>
              <a:off x="3360740" y="5327402"/>
              <a:ext cx="180" cy="4331"/>
            </a:xfrm>
            <a:custGeom>
              <a:avLst/>
              <a:gdLst>
                <a:gd name="connsiteX0" fmla="*/ 0 w 180"/>
                <a:gd name="connsiteY0" fmla="*/ 0 h 4331"/>
                <a:gd name="connsiteX1" fmla="*/ 180 w 180"/>
                <a:gd name="connsiteY1" fmla="*/ 4332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0" y="2888"/>
                    <a:pt x="180" y="4332"/>
                  </a:cubicBezTo>
                  <a:cubicBezTo>
                    <a:pt x="0" y="2707"/>
                    <a:pt x="0" y="126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CFDBA0C4-57B8-4A49-B2E0-3BDBDFA48602}"/>
                </a:ext>
              </a:extLst>
            </p:cNvPr>
            <p:cNvSpPr/>
            <p:nvPr/>
          </p:nvSpPr>
          <p:spPr>
            <a:xfrm>
              <a:off x="3360920" y="5332275"/>
              <a:ext cx="180" cy="3789"/>
            </a:xfrm>
            <a:custGeom>
              <a:avLst/>
              <a:gdLst>
                <a:gd name="connsiteX0" fmla="*/ 0 w 180"/>
                <a:gd name="connsiteY0" fmla="*/ 0 h 3789"/>
                <a:gd name="connsiteX1" fmla="*/ 180 w 180"/>
                <a:gd name="connsiteY1" fmla="*/ 3790 h 3789"/>
                <a:gd name="connsiteX2" fmla="*/ 0 w 180"/>
                <a:gd name="connsiteY2" fmla="*/ 0 h 3789"/>
              </a:gdLst>
              <a:ahLst/>
              <a:cxnLst>
                <a:cxn ang="0">
                  <a:pos x="connsiteX0" y="connsiteY0"/>
                </a:cxn>
                <a:cxn ang="0">
                  <a:pos x="connsiteX1" y="connsiteY1"/>
                </a:cxn>
                <a:cxn ang="0">
                  <a:pos x="connsiteX2" y="connsiteY2"/>
                </a:cxn>
              </a:cxnLst>
              <a:rect l="l" t="t" r="r" b="b"/>
              <a:pathLst>
                <a:path w="180" h="3789">
                  <a:moveTo>
                    <a:pt x="0" y="0"/>
                  </a:moveTo>
                  <a:cubicBezTo>
                    <a:pt x="0" y="1263"/>
                    <a:pt x="0" y="2526"/>
                    <a:pt x="180" y="3790"/>
                  </a:cubicBezTo>
                  <a:cubicBezTo>
                    <a:pt x="0" y="2526"/>
                    <a:pt x="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121DFE2D-7048-F047-BA42-AB038CA577A9}"/>
                </a:ext>
              </a:extLst>
            </p:cNvPr>
            <p:cNvSpPr/>
            <p:nvPr/>
          </p:nvSpPr>
          <p:spPr>
            <a:xfrm>
              <a:off x="3360379" y="5307911"/>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1"/>
                    <a:pt x="0" y="1263"/>
                    <a:pt x="0" y="1805"/>
                  </a:cubicBezTo>
                  <a:cubicBezTo>
                    <a:pt x="0" y="1083"/>
                    <a:pt x="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8CFF2D18-E5A6-3545-9F42-BA666CA777BA}"/>
                </a:ext>
              </a:extLst>
            </p:cNvPr>
            <p:cNvSpPr/>
            <p:nvPr/>
          </p:nvSpPr>
          <p:spPr>
            <a:xfrm>
              <a:off x="3360198" y="5301233"/>
              <a:ext cx="135" cy="1624"/>
            </a:xfrm>
            <a:custGeom>
              <a:avLst/>
              <a:gdLst>
                <a:gd name="connsiteX0" fmla="*/ 0 w 135"/>
                <a:gd name="connsiteY0" fmla="*/ 0 h 1624"/>
                <a:gd name="connsiteX1" fmla="*/ 0 w 135"/>
                <a:gd name="connsiteY1" fmla="*/ 1625 h 1624"/>
                <a:gd name="connsiteX2" fmla="*/ 0 w 135"/>
                <a:gd name="connsiteY2" fmla="*/ 0 h 1624"/>
              </a:gdLst>
              <a:ahLst/>
              <a:cxnLst>
                <a:cxn ang="0">
                  <a:pos x="connsiteX0" y="connsiteY0"/>
                </a:cxn>
                <a:cxn ang="0">
                  <a:pos x="connsiteX1" y="connsiteY1"/>
                </a:cxn>
                <a:cxn ang="0">
                  <a:pos x="connsiteX2" y="connsiteY2"/>
                </a:cxn>
              </a:cxnLst>
              <a:rect l="l" t="t" r="r" b="b"/>
              <a:pathLst>
                <a:path w="135" h="1624">
                  <a:moveTo>
                    <a:pt x="0" y="0"/>
                  </a:moveTo>
                  <a:cubicBezTo>
                    <a:pt x="0" y="542"/>
                    <a:pt x="0" y="1083"/>
                    <a:pt x="0" y="1625"/>
                  </a:cubicBezTo>
                  <a:cubicBezTo>
                    <a:pt x="181" y="1083"/>
                    <a:pt x="18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A8847CE6-ACD1-D641-B596-3E01C6BE5626}"/>
                </a:ext>
              </a:extLst>
            </p:cNvPr>
            <p:cNvSpPr/>
            <p:nvPr/>
          </p:nvSpPr>
          <p:spPr>
            <a:xfrm>
              <a:off x="3360198" y="5295278"/>
              <a:ext cx="1804" cy="1624"/>
            </a:xfrm>
            <a:custGeom>
              <a:avLst/>
              <a:gdLst>
                <a:gd name="connsiteX0" fmla="*/ 0 w 1804"/>
                <a:gd name="connsiteY0" fmla="*/ 0 h 1624"/>
                <a:gd name="connsiteX1" fmla="*/ 0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1"/>
                    <a:pt x="0" y="1083"/>
                    <a:pt x="0" y="1624"/>
                  </a:cubicBezTo>
                  <a:cubicBezTo>
                    <a:pt x="0" y="1083"/>
                    <a:pt x="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53076179-98B3-674D-BD5D-0D2C15CCC0C4}"/>
                </a:ext>
              </a:extLst>
            </p:cNvPr>
            <p:cNvSpPr/>
            <p:nvPr/>
          </p:nvSpPr>
          <p:spPr>
            <a:xfrm>
              <a:off x="3360379" y="5304482"/>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2"/>
                    <a:pt x="0" y="1263"/>
                    <a:pt x="0" y="1805"/>
                  </a:cubicBezTo>
                  <a:cubicBezTo>
                    <a:pt x="0" y="1083"/>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F6E771FF-BAF6-2846-89AC-6BF8FD63A6AC}"/>
                </a:ext>
              </a:extLst>
            </p:cNvPr>
            <p:cNvSpPr/>
            <p:nvPr/>
          </p:nvSpPr>
          <p:spPr>
            <a:xfrm>
              <a:off x="3360379" y="5311340"/>
              <a:ext cx="1804" cy="1985"/>
            </a:xfrm>
            <a:custGeom>
              <a:avLst/>
              <a:gdLst>
                <a:gd name="connsiteX0" fmla="*/ 0 w 1804"/>
                <a:gd name="connsiteY0" fmla="*/ 0 h 1985"/>
                <a:gd name="connsiteX1" fmla="*/ 0 w 1804"/>
                <a:gd name="connsiteY1" fmla="*/ 1985 h 1985"/>
                <a:gd name="connsiteX2" fmla="*/ 0 w 1804"/>
                <a:gd name="connsiteY2" fmla="*/ 0 h 1985"/>
              </a:gdLst>
              <a:ahLst/>
              <a:cxnLst>
                <a:cxn ang="0">
                  <a:pos x="connsiteX0" y="connsiteY0"/>
                </a:cxn>
                <a:cxn ang="0">
                  <a:pos x="connsiteX1" y="connsiteY1"/>
                </a:cxn>
                <a:cxn ang="0">
                  <a:pos x="connsiteX2" y="connsiteY2"/>
                </a:cxn>
              </a:cxnLst>
              <a:rect l="l" t="t" r="r" b="b"/>
              <a:pathLst>
                <a:path w="1804" h="1985">
                  <a:moveTo>
                    <a:pt x="0" y="0"/>
                  </a:moveTo>
                  <a:cubicBezTo>
                    <a:pt x="0" y="722"/>
                    <a:pt x="0" y="1263"/>
                    <a:pt x="0" y="1985"/>
                  </a:cubicBezTo>
                  <a:cubicBezTo>
                    <a:pt x="0" y="144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55BE56B9-6677-D145-9086-D927FF42D364}"/>
                </a:ext>
              </a:extLst>
            </p:cNvPr>
            <p:cNvSpPr/>
            <p:nvPr/>
          </p:nvSpPr>
          <p:spPr>
            <a:xfrm>
              <a:off x="3972546" y="5252686"/>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166" y="0"/>
                    <a:pt x="1083" y="0"/>
                    <a:pt x="0" y="181"/>
                  </a:cubicBezTo>
                  <a:cubicBezTo>
                    <a:pt x="1263" y="0"/>
                    <a:pt x="2346" y="0"/>
                    <a:pt x="342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0AE40EBF-349F-EF4B-A2EB-5BC54F117B30}"/>
                </a:ext>
              </a:extLst>
            </p:cNvPr>
            <p:cNvSpPr/>
            <p:nvPr/>
          </p:nvSpPr>
          <p:spPr>
            <a:xfrm>
              <a:off x="3360198" y="5298165"/>
              <a:ext cx="1804" cy="1624"/>
            </a:xfrm>
            <a:custGeom>
              <a:avLst/>
              <a:gdLst>
                <a:gd name="connsiteX0" fmla="*/ 0 w 1804"/>
                <a:gd name="connsiteY0" fmla="*/ 0 h 1624"/>
                <a:gd name="connsiteX1" fmla="*/ 0 w 1804"/>
                <a:gd name="connsiteY1" fmla="*/ 1625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2"/>
                    <a:pt x="0" y="1083"/>
                    <a:pt x="0" y="1625"/>
                  </a:cubicBezTo>
                  <a:cubicBezTo>
                    <a:pt x="0" y="1083"/>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60AB8DA5-A13C-434D-84DD-59E459B3F39C}"/>
                </a:ext>
              </a:extLst>
            </p:cNvPr>
            <p:cNvSpPr/>
            <p:nvPr/>
          </p:nvSpPr>
          <p:spPr>
            <a:xfrm>
              <a:off x="4368866" y="604153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8" name="Freeform 67">
              <a:extLst>
                <a:ext uri="{FF2B5EF4-FFF2-40B4-BE49-F238E27FC236}">
                  <a16:creationId xmlns:a16="http://schemas.microsoft.com/office/drawing/2014/main" id="{79D7D386-691F-A949-B0CE-9B461448256B}"/>
                </a:ext>
              </a:extLst>
            </p:cNvPr>
            <p:cNvSpPr/>
            <p:nvPr/>
          </p:nvSpPr>
          <p:spPr>
            <a:xfrm>
              <a:off x="4370129" y="6032332"/>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1"/>
                    <a:pt x="0" y="0"/>
                    <a:pt x="0" y="0"/>
                  </a:cubicBezTo>
                  <a:cubicBezTo>
                    <a:pt x="0" y="0"/>
                    <a:pt x="0" y="18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EAFA7CFD-7054-4642-B222-D48CA56E0FD2}"/>
                </a:ext>
              </a:extLst>
            </p:cNvPr>
            <p:cNvSpPr/>
            <p:nvPr/>
          </p:nvSpPr>
          <p:spPr>
            <a:xfrm>
              <a:off x="4368324" y="6044063"/>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E195EA44-77FF-114A-AA7B-83496F91A333}"/>
                </a:ext>
              </a:extLst>
            </p:cNvPr>
            <p:cNvSpPr/>
            <p:nvPr/>
          </p:nvSpPr>
          <p:spPr>
            <a:xfrm>
              <a:off x="4368685" y="6042800"/>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1" name="Freeform 70">
              <a:extLst>
                <a:ext uri="{FF2B5EF4-FFF2-40B4-BE49-F238E27FC236}">
                  <a16:creationId xmlns:a16="http://schemas.microsoft.com/office/drawing/2014/main" id="{D2CD0EAD-804D-084A-B71F-1F3F453C5746}"/>
                </a:ext>
              </a:extLst>
            </p:cNvPr>
            <p:cNvSpPr/>
            <p:nvPr/>
          </p:nvSpPr>
          <p:spPr>
            <a:xfrm>
              <a:off x="4369407" y="6038468"/>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2" name="Freeform 71">
              <a:extLst>
                <a:ext uri="{FF2B5EF4-FFF2-40B4-BE49-F238E27FC236}">
                  <a16:creationId xmlns:a16="http://schemas.microsoft.com/office/drawing/2014/main" id="{6A866220-3F3C-CE48-8FAB-72BDF6411B82}"/>
                </a:ext>
              </a:extLst>
            </p:cNvPr>
            <p:cNvSpPr/>
            <p:nvPr/>
          </p:nvSpPr>
          <p:spPr>
            <a:xfrm>
              <a:off x="4369949" y="6034318"/>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36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3" name="Freeform 72">
              <a:extLst>
                <a:ext uri="{FF2B5EF4-FFF2-40B4-BE49-F238E27FC236}">
                  <a16:creationId xmlns:a16="http://schemas.microsoft.com/office/drawing/2014/main" id="{DF0BC5BA-FE83-EE40-AE78-0D66337FF9E0}"/>
                </a:ext>
              </a:extLst>
            </p:cNvPr>
            <p:cNvSpPr/>
            <p:nvPr/>
          </p:nvSpPr>
          <p:spPr>
            <a:xfrm>
              <a:off x="4369046" y="6040093"/>
              <a:ext cx="80" cy="360"/>
            </a:xfrm>
            <a:custGeom>
              <a:avLst/>
              <a:gdLst>
                <a:gd name="connsiteX0" fmla="*/ 0 w 80"/>
                <a:gd name="connsiteY0" fmla="*/ 361 h 360"/>
                <a:gd name="connsiteX1" fmla="*/ 0 w 80"/>
                <a:gd name="connsiteY1" fmla="*/ 0 h 360"/>
                <a:gd name="connsiteX2" fmla="*/ 0 w 80"/>
                <a:gd name="connsiteY2" fmla="*/ 361 h 360"/>
              </a:gdLst>
              <a:ahLst/>
              <a:cxnLst>
                <a:cxn ang="0">
                  <a:pos x="connsiteX0" y="connsiteY0"/>
                </a:cxn>
                <a:cxn ang="0">
                  <a:pos x="connsiteX1" y="connsiteY1"/>
                </a:cxn>
                <a:cxn ang="0">
                  <a:pos x="connsiteX2" y="connsiteY2"/>
                </a:cxn>
              </a:cxnLst>
              <a:rect l="l" t="t" r="r" b="b"/>
              <a:pathLst>
                <a:path w="80" h="360">
                  <a:moveTo>
                    <a:pt x="0" y="361"/>
                  </a:moveTo>
                  <a:cubicBezTo>
                    <a:pt x="0" y="180"/>
                    <a:pt x="0" y="180"/>
                    <a:pt x="0" y="0"/>
                  </a:cubicBezTo>
                  <a:cubicBezTo>
                    <a:pt x="18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4" name="Freeform 73">
              <a:extLst>
                <a:ext uri="{FF2B5EF4-FFF2-40B4-BE49-F238E27FC236}">
                  <a16:creationId xmlns:a16="http://schemas.microsoft.com/office/drawing/2014/main" id="{C31353C2-E379-C94A-9A65-02158502A9AF}"/>
                </a:ext>
              </a:extLst>
            </p:cNvPr>
            <p:cNvSpPr/>
            <p:nvPr/>
          </p:nvSpPr>
          <p:spPr>
            <a:xfrm>
              <a:off x="4366881" y="6047312"/>
              <a:ext cx="80" cy="0"/>
            </a:xfrm>
            <a:custGeom>
              <a:avLst/>
              <a:gdLst>
                <a:gd name="connsiteX0" fmla="*/ 0 w 80"/>
                <a:gd name="connsiteY0" fmla="*/ 0 h 0"/>
                <a:gd name="connsiteX1" fmla="*/ 0 w 80"/>
                <a:gd name="connsiteY1" fmla="*/ 0 h 0"/>
                <a:gd name="connsiteX2" fmla="*/ 0 w 80"/>
                <a:gd name="connsiteY2" fmla="*/ 0 h 0"/>
              </a:gdLst>
              <a:ahLst/>
              <a:cxnLst>
                <a:cxn ang="0">
                  <a:pos x="connsiteX0" y="connsiteY0"/>
                </a:cxn>
                <a:cxn ang="0">
                  <a:pos x="connsiteX1" y="connsiteY1"/>
                </a:cxn>
                <a:cxn ang="0">
                  <a:pos x="connsiteX2" y="connsiteY2"/>
                </a:cxn>
              </a:cxnLst>
              <a:rect l="l" t="t" r="r" b="b"/>
              <a:pathLst>
                <a:path w="80">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5" name="Freeform 74">
              <a:extLst>
                <a:ext uri="{FF2B5EF4-FFF2-40B4-BE49-F238E27FC236}">
                  <a16:creationId xmlns:a16="http://schemas.microsoft.com/office/drawing/2014/main" id="{67D037F9-9056-EE4B-9234-65479657598F}"/>
                </a:ext>
              </a:extLst>
            </p:cNvPr>
            <p:cNvSpPr/>
            <p:nvPr/>
          </p:nvSpPr>
          <p:spPr>
            <a:xfrm>
              <a:off x="4367964" y="6045246"/>
              <a:ext cx="135" cy="80"/>
            </a:xfrm>
            <a:custGeom>
              <a:avLst/>
              <a:gdLst>
                <a:gd name="connsiteX0" fmla="*/ 0 w 135"/>
                <a:gd name="connsiteY0" fmla="*/ 80 h 80"/>
                <a:gd name="connsiteX1" fmla="*/ 0 w 135"/>
                <a:gd name="connsiteY1" fmla="*/ 80 h 80"/>
                <a:gd name="connsiteX2" fmla="*/ 0 w 135"/>
                <a:gd name="connsiteY2" fmla="*/ 80 h 80"/>
              </a:gdLst>
              <a:ahLst/>
              <a:cxnLst>
                <a:cxn ang="0">
                  <a:pos x="connsiteX0" y="connsiteY0"/>
                </a:cxn>
                <a:cxn ang="0">
                  <a:pos x="connsiteX1" y="connsiteY1"/>
                </a:cxn>
                <a:cxn ang="0">
                  <a:pos x="connsiteX2" y="connsiteY2"/>
                </a:cxn>
              </a:cxnLst>
              <a:rect l="l" t="t" r="r" b="b"/>
              <a:pathLst>
                <a:path w="135" h="80">
                  <a:moveTo>
                    <a:pt x="0" y="80"/>
                  </a:moveTo>
                  <a:cubicBezTo>
                    <a:pt x="180" y="80"/>
                    <a:pt x="180" y="-100"/>
                    <a:pt x="0" y="80"/>
                  </a:cubicBezTo>
                  <a:cubicBezTo>
                    <a:pt x="180" y="-100"/>
                    <a:pt x="180" y="80"/>
                    <a:pt x="0" y="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6" name="Freeform 75">
              <a:extLst>
                <a:ext uri="{FF2B5EF4-FFF2-40B4-BE49-F238E27FC236}">
                  <a16:creationId xmlns:a16="http://schemas.microsoft.com/office/drawing/2014/main" id="{9A88A555-81E7-F541-9712-3A39FFF9E933}"/>
                </a:ext>
              </a:extLst>
            </p:cNvPr>
            <p:cNvSpPr/>
            <p:nvPr/>
          </p:nvSpPr>
          <p:spPr>
            <a:xfrm>
              <a:off x="3360920" y="5337870"/>
              <a:ext cx="80" cy="3067"/>
            </a:xfrm>
            <a:custGeom>
              <a:avLst/>
              <a:gdLst>
                <a:gd name="connsiteX0" fmla="*/ 0 w 80"/>
                <a:gd name="connsiteY0" fmla="*/ 0 h 3067"/>
                <a:gd name="connsiteX1" fmla="*/ 0 w 80"/>
                <a:gd name="connsiteY1" fmla="*/ 3068 h 3067"/>
                <a:gd name="connsiteX2" fmla="*/ 0 w 80"/>
                <a:gd name="connsiteY2" fmla="*/ 0 h 3067"/>
              </a:gdLst>
              <a:ahLst/>
              <a:cxnLst>
                <a:cxn ang="0">
                  <a:pos x="connsiteX0" y="connsiteY0"/>
                </a:cxn>
                <a:cxn ang="0">
                  <a:pos x="connsiteX1" y="connsiteY1"/>
                </a:cxn>
                <a:cxn ang="0">
                  <a:pos x="connsiteX2" y="connsiteY2"/>
                </a:cxn>
              </a:cxnLst>
              <a:rect l="l" t="t" r="r" b="b"/>
              <a:pathLst>
                <a:path w="80" h="3067">
                  <a:moveTo>
                    <a:pt x="0" y="0"/>
                  </a:moveTo>
                  <a:cubicBezTo>
                    <a:pt x="0" y="1083"/>
                    <a:pt x="0" y="1985"/>
                    <a:pt x="0" y="3068"/>
                  </a:cubicBezTo>
                  <a:cubicBezTo>
                    <a:pt x="180" y="198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7" name="Freeform 76">
              <a:extLst>
                <a:ext uri="{FF2B5EF4-FFF2-40B4-BE49-F238E27FC236}">
                  <a16:creationId xmlns:a16="http://schemas.microsoft.com/office/drawing/2014/main" id="{AB8D3ACC-2C94-DF4A-8BB6-22BD98FAA4CB}"/>
                </a:ext>
              </a:extLst>
            </p:cNvPr>
            <p:cNvSpPr/>
            <p:nvPr/>
          </p:nvSpPr>
          <p:spPr>
            <a:xfrm>
              <a:off x="4367422" y="6046590"/>
              <a:ext cx="180" cy="180"/>
            </a:xfrm>
            <a:custGeom>
              <a:avLst/>
              <a:gdLst>
                <a:gd name="connsiteX0" fmla="*/ 0 w 180"/>
                <a:gd name="connsiteY0" fmla="*/ 181 h 180"/>
                <a:gd name="connsiteX1" fmla="*/ 181 w 180"/>
                <a:gd name="connsiteY1" fmla="*/ 0 h 180"/>
                <a:gd name="connsiteX2" fmla="*/ 0 w 180"/>
                <a:gd name="connsiteY2" fmla="*/ 181 h 180"/>
              </a:gdLst>
              <a:ahLst/>
              <a:cxnLst>
                <a:cxn ang="0">
                  <a:pos x="connsiteX0" y="connsiteY0"/>
                </a:cxn>
                <a:cxn ang="0">
                  <a:pos x="connsiteX1" y="connsiteY1"/>
                </a:cxn>
                <a:cxn ang="0">
                  <a:pos x="connsiteX2" y="connsiteY2"/>
                </a:cxn>
              </a:cxnLst>
              <a:rect l="l" t="t" r="r" b="b"/>
              <a:pathLst>
                <a:path w="180" h="180">
                  <a:moveTo>
                    <a:pt x="0" y="181"/>
                  </a:moveTo>
                  <a:cubicBezTo>
                    <a:pt x="0" y="181"/>
                    <a:pt x="0" y="0"/>
                    <a:pt x="181" y="0"/>
                  </a:cubicBezTo>
                  <a:cubicBezTo>
                    <a:pt x="181" y="0"/>
                    <a:pt x="0" y="0"/>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8" name="Freeform 77">
              <a:extLst>
                <a:ext uri="{FF2B5EF4-FFF2-40B4-BE49-F238E27FC236}">
                  <a16:creationId xmlns:a16="http://schemas.microsoft.com/office/drawing/2014/main" id="{D6749B73-1CB2-0D46-95E5-95811BEC9ED3}"/>
                </a:ext>
              </a:extLst>
            </p:cNvPr>
            <p:cNvSpPr/>
            <p:nvPr/>
          </p:nvSpPr>
          <p:spPr>
            <a:xfrm>
              <a:off x="4367783" y="6046049"/>
              <a:ext cx="1804" cy="180"/>
            </a:xfrm>
            <a:custGeom>
              <a:avLst/>
              <a:gdLst>
                <a:gd name="connsiteX0" fmla="*/ 0 w 1804"/>
                <a:gd name="connsiteY0" fmla="*/ 180 h 180"/>
                <a:gd name="connsiteX1" fmla="*/ 0 w 1804"/>
                <a:gd name="connsiteY1" fmla="*/ 0 h 180"/>
                <a:gd name="connsiteX2" fmla="*/ 0 w 1804"/>
                <a:gd name="connsiteY2" fmla="*/ 180 h 180"/>
              </a:gdLst>
              <a:ahLst/>
              <a:cxnLst>
                <a:cxn ang="0">
                  <a:pos x="connsiteX0" y="connsiteY0"/>
                </a:cxn>
                <a:cxn ang="0">
                  <a:pos x="connsiteX1" y="connsiteY1"/>
                </a:cxn>
                <a:cxn ang="0">
                  <a:pos x="connsiteX2" y="connsiteY2"/>
                </a:cxn>
              </a:cxnLst>
              <a:rect l="l" t="t" r="r" b="b"/>
              <a:pathLst>
                <a:path w="1804" h="180">
                  <a:moveTo>
                    <a:pt x="0" y="180"/>
                  </a:moveTo>
                  <a:cubicBezTo>
                    <a:pt x="0" y="180"/>
                    <a:pt x="0" y="0"/>
                    <a:pt x="0" y="0"/>
                  </a:cubicBezTo>
                  <a:cubicBezTo>
                    <a:pt x="0" y="0"/>
                    <a:pt x="0"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9" name="Freeform 78">
              <a:extLst>
                <a:ext uri="{FF2B5EF4-FFF2-40B4-BE49-F238E27FC236}">
                  <a16:creationId xmlns:a16="http://schemas.microsoft.com/office/drawing/2014/main" id="{CE0B73CC-064C-E644-A770-A83F64880C26}"/>
                </a:ext>
              </a:extLst>
            </p:cNvPr>
            <p:cNvSpPr/>
            <p:nvPr/>
          </p:nvSpPr>
          <p:spPr>
            <a:xfrm>
              <a:off x="4370490" y="603016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0" name="Freeform 79">
              <a:extLst>
                <a:ext uri="{FF2B5EF4-FFF2-40B4-BE49-F238E27FC236}">
                  <a16:creationId xmlns:a16="http://schemas.microsoft.com/office/drawing/2014/main" id="{D6D74B05-23D0-C54F-835F-D0181C000533}"/>
                </a:ext>
              </a:extLst>
            </p:cNvPr>
            <p:cNvSpPr/>
            <p:nvPr/>
          </p:nvSpPr>
          <p:spPr>
            <a:xfrm>
              <a:off x="4128475" y="5248716"/>
              <a:ext cx="13354" cy="360"/>
            </a:xfrm>
            <a:custGeom>
              <a:avLst/>
              <a:gdLst>
                <a:gd name="connsiteX0" fmla="*/ 13355 w 13354"/>
                <a:gd name="connsiteY0" fmla="*/ 0 h 360"/>
                <a:gd name="connsiteX1" fmla="*/ 0 w 13354"/>
                <a:gd name="connsiteY1" fmla="*/ 361 h 360"/>
                <a:gd name="connsiteX2" fmla="*/ 13355 w 13354"/>
                <a:gd name="connsiteY2" fmla="*/ 0 h 360"/>
              </a:gdLst>
              <a:ahLst/>
              <a:cxnLst>
                <a:cxn ang="0">
                  <a:pos x="connsiteX0" y="connsiteY0"/>
                </a:cxn>
                <a:cxn ang="0">
                  <a:pos x="connsiteX1" y="connsiteY1"/>
                </a:cxn>
                <a:cxn ang="0">
                  <a:pos x="connsiteX2" y="connsiteY2"/>
                </a:cxn>
              </a:cxnLst>
              <a:rect l="l" t="t" r="r" b="b"/>
              <a:pathLst>
                <a:path w="13354" h="360">
                  <a:moveTo>
                    <a:pt x="13355" y="0"/>
                  </a:moveTo>
                  <a:cubicBezTo>
                    <a:pt x="8843" y="180"/>
                    <a:pt x="4331" y="180"/>
                    <a:pt x="0" y="361"/>
                  </a:cubicBezTo>
                  <a:cubicBezTo>
                    <a:pt x="4512" y="180"/>
                    <a:pt x="8843" y="180"/>
                    <a:pt x="1335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1" name="Freeform 80">
              <a:extLst>
                <a:ext uri="{FF2B5EF4-FFF2-40B4-BE49-F238E27FC236}">
                  <a16:creationId xmlns:a16="http://schemas.microsoft.com/office/drawing/2014/main" id="{6C97DD61-3FEA-1647-82C9-81D873F11D8A}"/>
                </a:ext>
              </a:extLst>
            </p:cNvPr>
            <p:cNvSpPr/>
            <p:nvPr/>
          </p:nvSpPr>
          <p:spPr>
            <a:xfrm>
              <a:off x="4121075" y="5249077"/>
              <a:ext cx="5414" cy="180"/>
            </a:xfrm>
            <a:custGeom>
              <a:avLst/>
              <a:gdLst>
                <a:gd name="connsiteX0" fmla="*/ 5414 w 5414"/>
                <a:gd name="connsiteY0" fmla="*/ 0 h 180"/>
                <a:gd name="connsiteX1" fmla="*/ 0 w 5414"/>
                <a:gd name="connsiteY1" fmla="*/ 181 h 180"/>
                <a:gd name="connsiteX2" fmla="*/ 5414 w 5414"/>
                <a:gd name="connsiteY2" fmla="*/ 0 h 180"/>
              </a:gdLst>
              <a:ahLst/>
              <a:cxnLst>
                <a:cxn ang="0">
                  <a:pos x="connsiteX0" y="connsiteY0"/>
                </a:cxn>
                <a:cxn ang="0">
                  <a:pos x="connsiteX1" y="connsiteY1"/>
                </a:cxn>
                <a:cxn ang="0">
                  <a:pos x="connsiteX2" y="connsiteY2"/>
                </a:cxn>
              </a:cxnLst>
              <a:rect l="l" t="t" r="r" b="b"/>
              <a:pathLst>
                <a:path w="5414" h="180">
                  <a:moveTo>
                    <a:pt x="5414" y="0"/>
                  </a:moveTo>
                  <a:cubicBezTo>
                    <a:pt x="3609" y="0"/>
                    <a:pt x="1805" y="0"/>
                    <a:pt x="0" y="181"/>
                  </a:cubicBezTo>
                  <a:cubicBezTo>
                    <a:pt x="1805" y="181"/>
                    <a:pt x="3609" y="0"/>
                    <a:pt x="541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2" name="Freeform 81">
              <a:extLst>
                <a:ext uri="{FF2B5EF4-FFF2-40B4-BE49-F238E27FC236}">
                  <a16:creationId xmlns:a16="http://schemas.microsoft.com/office/drawing/2014/main" id="{63BC14A8-C55C-9D4C-A5B3-E92B52BEEF7B}"/>
                </a:ext>
              </a:extLst>
            </p:cNvPr>
            <p:cNvSpPr/>
            <p:nvPr/>
          </p:nvSpPr>
          <p:spPr>
            <a:xfrm>
              <a:off x="4099238" y="5249257"/>
              <a:ext cx="20934" cy="360"/>
            </a:xfrm>
            <a:custGeom>
              <a:avLst/>
              <a:gdLst>
                <a:gd name="connsiteX0" fmla="*/ 20935 w 20934"/>
                <a:gd name="connsiteY0" fmla="*/ 0 h 360"/>
                <a:gd name="connsiteX1" fmla="*/ 0 w 20934"/>
                <a:gd name="connsiteY1" fmla="*/ 361 h 360"/>
                <a:gd name="connsiteX2" fmla="*/ 20935 w 20934"/>
                <a:gd name="connsiteY2" fmla="*/ 0 h 360"/>
              </a:gdLst>
              <a:ahLst/>
              <a:cxnLst>
                <a:cxn ang="0">
                  <a:pos x="connsiteX0" y="connsiteY0"/>
                </a:cxn>
                <a:cxn ang="0">
                  <a:pos x="connsiteX1" y="connsiteY1"/>
                </a:cxn>
                <a:cxn ang="0">
                  <a:pos x="connsiteX2" y="connsiteY2"/>
                </a:cxn>
              </a:cxnLst>
              <a:rect l="l" t="t" r="r" b="b"/>
              <a:pathLst>
                <a:path w="20934" h="360">
                  <a:moveTo>
                    <a:pt x="20935" y="0"/>
                  </a:moveTo>
                  <a:cubicBezTo>
                    <a:pt x="13897" y="180"/>
                    <a:pt x="6858" y="361"/>
                    <a:pt x="0" y="361"/>
                  </a:cubicBezTo>
                  <a:cubicBezTo>
                    <a:pt x="6858" y="361"/>
                    <a:pt x="13897" y="180"/>
                    <a:pt x="2093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80ACB54-0B53-9744-85F5-AFC2640C72DD}"/>
                </a:ext>
              </a:extLst>
            </p:cNvPr>
            <p:cNvSpPr/>
            <p:nvPr/>
          </p:nvSpPr>
          <p:spPr>
            <a:xfrm>
              <a:off x="4092380" y="5249618"/>
              <a:ext cx="6316" cy="180"/>
            </a:xfrm>
            <a:custGeom>
              <a:avLst/>
              <a:gdLst>
                <a:gd name="connsiteX0" fmla="*/ 6317 w 6316"/>
                <a:gd name="connsiteY0" fmla="*/ 0 h 180"/>
                <a:gd name="connsiteX1" fmla="*/ 0 w 6316"/>
                <a:gd name="connsiteY1" fmla="*/ 180 h 180"/>
                <a:gd name="connsiteX2" fmla="*/ 6317 w 6316"/>
                <a:gd name="connsiteY2" fmla="*/ 0 h 180"/>
              </a:gdLst>
              <a:ahLst/>
              <a:cxnLst>
                <a:cxn ang="0">
                  <a:pos x="connsiteX0" y="connsiteY0"/>
                </a:cxn>
                <a:cxn ang="0">
                  <a:pos x="connsiteX1" y="connsiteY1"/>
                </a:cxn>
                <a:cxn ang="0">
                  <a:pos x="connsiteX2" y="connsiteY2"/>
                </a:cxn>
              </a:cxnLst>
              <a:rect l="l" t="t" r="r" b="b"/>
              <a:pathLst>
                <a:path w="6316" h="180">
                  <a:moveTo>
                    <a:pt x="6317" y="0"/>
                  </a:moveTo>
                  <a:cubicBezTo>
                    <a:pt x="4151" y="0"/>
                    <a:pt x="2166" y="180"/>
                    <a:pt x="0" y="180"/>
                  </a:cubicBezTo>
                  <a:cubicBezTo>
                    <a:pt x="2166" y="180"/>
                    <a:pt x="4151" y="180"/>
                    <a:pt x="631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9AD616D0-D576-8F44-816F-AFA4822774F3}"/>
                </a:ext>
              </a:extLst>
            </p:cNvPr>
            <p:cNvSpPr/>
            <p:nvPr/>
          </p:nvSpPr>
          <p:spPr>
            <a:xfrm>
              <a:off x="4143274" y="5248535"/>
              <a:ext cx="11369" cy="180"/>
            </a:xfrm>
            <a:custGeom>
              <a:avLst/>
              <a:gdLst>
                <a:gd name="connsiteX0" fmla="*/ 11370 w 11369"/>
                <a:gd name="connsiteY0" fmla="*/ 0 h 180"/>
                <a:gd name="connsiteX1" fmla="*/ 0 w 11369"/>
                <a:gd name="connsiteY1" fmla="*/ 181 h 180"/>
                <a:gd name="connsiteX2" fmla="*/ 11370 w 11369"/>
                <a:gd name="connsiteY2" fmla="*/ 0 h 180"/>
              </a:gdLst>
              <a:ahLst/>
              <a:cxnLst>
                <a:cxn ang="0">
                  <a:pos x="connsiteX0" y="connsiteY0"/>
                </a:cxn>
                <a:cxn ang="0">
                  <a:pos x="connsiteX1" y="connsiteY1"/>
                </a:cxn>
                <a:cxn ang="0">
                  <a:pos x="connsiteX2" y="connsiteY2"/>
                </a:cxn>
              </a:cxnLst>
              <a:rect l="l" t="t" r="r" b="b"/>
              <a:pathLst>
                <a:path w="11369" h="180">
                  <a:moveTo>
                    <a:pt x="11370" y="0"/>
                  </a:moveTo>
                  <a:cubicBezTo>
                    <a:pt x="7580" y="0"/>
                    <a:pt x="3790" y="181"/>
                    <a:pt x="0" y="181"/>
                  </a:cubicBezTo>
                  <a:cubicBezTo>
                    <a:pt x="3790" y="181"/>
                    <a:pt x="7580" y="0"/>
                    <a:pt x="1137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F647C9A2-F7FE-234B-93CE-42ABD8A7697F}"/>
                </a:ext>
              </a:extLst>
            </p:cNvPr>
            <p:cNvSpPr/>
            <p:nvPr/>
          </p:nvSpPr>
          <p:spPr>
            <a:xfrm>
              <a:off x="4370671" y="6027640"/>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181"/>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DA40371F-97CD-1E4E-BA24-127F34E512CC}"/>
                </a:ext>
              </a:extLst>
            </p:cNvPr>
            <p:cNvSpPr/>
            <p:nvPr/>
          </p:nvSpPr>
          <p:spPr>
            <a:xfrm>
              <a:off x="4267981" y="5246189"/>
              <a:ext cx="721" cy="1804"/>
            </a:xfrm>
            <a:custGeom>
              <a:avLst/>
              <a:gdLst>
                <a:gd name="connsiteX0" fmla="*/ 722 w 721"/>
                <a:gd name="connsiteY0" fmla="*/ 0 h 1804"/>
                <a:gd name="connsiteX1" fmla="*/ 0 w 721"/>
                <a:gd name="connsiteY1" fmla="*/ 0 h 1804"/>
                <a:gd name="connsiteX2" fmla="*/ 722 w 721"/>
                <a:gd name="connsiteY2" fmla="*/ 0 h 1804"/>
              </a:gdLst>
              <a:ahLst/>
              <a:cxnLst>
                <a:cxn ang="0">
                  <a:pos x="connsiteX0" y="connsiteY0"/>
                </a:cxn>
                <a:cxn ang="0">
                  <a:pos x="connsiteX1" y="connsiteY1"/>
                </a:cxn>
                <a:cxn ang="0">
                  <a:pos x="connsiteX2" y="connsiteY2"/>
                </a:cxn>
              </a:cxnLst>
              <a:rect l="l" t="t" r="r" b="b"/>
              <a:pathLst>
                <a:path w="721" h="1804">
                  <a:moveTo>
                    <a:pt x="722" y="0"/>
                  </a:moveTo>
                  <a:cubicBezTo>
                    <a:pt x="542" y="0"/>
                    <a:pt x="180" y="0"/>
                    <a:pt x="0" y="0"/>
                  </a:cubicBezTo>
                  <a:cubicBezTo>
                    <a:pt x="180" y="0"/>
                    <a:pt x="361" y="0"/>
                    <a:pt x="72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D900E33F-4904-A44A-A247-9AFE6E053EB1}"/>
                </a:ext>
              </a:extLst>
            </p:cNvPr>
            <p:cNvSpPr/>
            <p:nvPr/>
          </p:nvSpPr>
          <p:spPr>
            <a:xfrm>
              <a:off x="4079386" y="5249798"/>
              <a:ext cx="12272" cy="180"/>
            </a:xfrm>
            <a:custGeom>
              <a:avLst/>
              <a:gdLst>
                <a:gd name="connsiteX0" fmla="*/ 12272 w 12272"/>
                <a:gd name="connsiteY0" fmla="*/ 0 h 180"/>
                <a:gd name="connsiteX1" fmla="*/ 0 w 12272"/>
                <a:gd name="connsiteY1" fmla="*/ 181 h 180"/>
                <a:gd name="connsiteX2" fmla="*/ 12272 w 12272"/>
                <a:gd name="connsiteY2" fmla="*/ 0 h 180"/>
              </a:gdLst>
              <a:ahLst/>
              <a:cxnLst>
                <a:cxn ang="0">
                  <a:pos x="connsiteX0" y="connsiteY0"/>
                </a:cxn>
                <a:cxn ang="0">
                  <a:pos x="connsiteX1" y="connsiteY1"/>
                </a:cxn>
                <a:cxn ang="0">
                  <a:pos x="connsiteX2" y="connsiteY2"/>
                </a:cxn>
              </a:cxnLst>
              <a:rect l="l" t="t" r="r" b="b"/>
              <a:pathLst>
                <a:path w="12272" h="180">
                  <a:moveTo>
                    <a:pt x="12272" y="0"/>
                  </a:moveTo>
                  <a:cubicBezTo>
                    <a:pt x="8121" y="181"/>
                    <a:pt x="3971" y="181"/>
                    <a:pt x="0" y="181"/>
                  </a:cubicBezTo>
                  <a:cubicBezTo>
                    <a:pt x="3971" y="181"/>
                    <a:pt x="8121" y="181"/>
                    <a:pt x="1227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5A971FC5-9837-F147-9A5F-B774024A966E}"/>
                </a:ext>
              </a:extLst>
            </p:cNvPr>
            <p:cNvSpPr/>
            <p:nvPr/>
          </p:nvSpPr>
          <p:spPr>
            <a:xfrm>
              <a:off x="4185685" y="5247633"/>
              <a:ext cx="8662" cy="180"/>
            </a:xfrm>
            <a:custGeom>
              <a:avLst/>
              <a:gdLst>
                <a:gd name="connsiteX0" fmla="*/ 8663 w 8662"/>
                <a:gd name="connsiteY0" fmla="*/ 0 h 180"/>
                <a:gd name="connsiteX1" fmla="*/ 0 w 8662"/>
                <a:gd name="connsiteY1" fmla="*/ 181 h 180"/>
                <a:gd name="connsiteX2" fmla="*/ 8663 w 8662"/>
                <a:gd name="connsiteY2" fmla="*/ 0 h 180"/>
              </a:gdLst>
              <a:ahLst/>
              <a:cxnLst>
                <a:cxn ang="0">
                  <a:pos x="connsiteX0" y="connsiteY0"/>
                </a:cxn>
                <a:cxn ang="0">
                  <a:pos x="connsiteX1" y="connsiteY1"/>
                </a:cxn>
                <a:cxn ang="0">
                  <a:pos x="connsiteX2" y="connsiteY2"/>
                </a:cxn>
              </a:cxnLst>
              <a:rect l="l" t="t" r="r" b="b"/>
              <a:pathLst>
                <a:path w="8662" h="180">
                  <a:moveTo>
                    <a:pt x="8663" y="0"/>
                  </a:moveTo>
                  <a:cubicBezTo>
                    <a:pt x="5775" y="0"/>
                    <a:pt x="2888" y="181"/>
                    <a:pt x="0" y="181"/>
                  </a:cubicBezTo>
                  <a:cubicBezTo>
                    <a:pt x="2888" y="181"/>
                    <a:pt x="5775" y="181"/>
                    <a:pt x="86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1749E8A3-3AFD-1A4F-87A6-07C8ED5B0105}"/>
                </a:ext>
              </a:extLst>
            </p:cNvPr>
            <p:cNvSpPr/>
            <p:nvPr/>
          </p:nvSpPr>
          <p:spPr>
            <a:xfrm>
              <a:off x="4160058" y="5248355"/>
              <a:ext cx="2526" cy="1804"/>
            </a:xfrm>
            <a:custGeom>
              <a:avLst/>
              <a:gdLst>
                <a:gd name="connsiteX0" fmla="*/ 2526 w 2526"/>
                <a:gd name="connsiteY0" fmla="*/ 0 h 1804"/>
                <a:gd name="connsiteX1" fmla="*/ 0 w 2526"/>
                <a:gd name="connsiteY1" fmla="*/ 0 h 1804"/>
                <a:gd name="connsiteX2" fmla="*/ 2526 w 2526"/>
                <a:gd name="connsiteY2" fmla="*/ 0 h 1804"/>
              </a:gdLst>
              <a:ahLst/>
              <a:cxnLst>
                <a:cxn ang="0">
                  <a:pos x="connsiteX0" y="connsiteY0"/>
                </a:cxn>
                <a:cxn ang="0">
                  <a:pos x="connsiteX1" y="connsiteY1"/>
                </a:cxn>
                <a:cxn ang="0">
                  <a:pos x="connsiteX2" y="connsiteY2"/>
                </a:cxn>
              </a:cxnLst>
              <a:rect l="l" t="t" r="r" b="b"/>
              <a:pathLst>
                <a:path w="2526" h="1804">
                  <a:moveTo>
                    <a:pt x="2526" y="0"/>
                  </a:moveTo>
                  <a:cubicBezTo>
                    <a:pt x="1624" y="0"/>
                    <a:pt x="902" y="0"/>
                    <a:pt x="0" y="0"/>
                  </a:cubicBezTo>
                  <a:cubicBezTo>
                    <a:pt x="722" y="0"/>
                    <a:pt x="1624" y="0"/>
                    <a:pt x="252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A407C520-A791-0A4C-88FC-6F0C98C8429E}"/>
                </a:ext>
              </a:extLst>
            </p:cNvPr>
            <p:cNvSpPr/>
            <p:nvPr/>
          </p:nvSpPr>
          <p:spPr>
            <a:xfrm>
              <a:off x="4172150" y="5247994"/>
              <a:ext cx="6677" cy="180"/>
            </a:xfrm>
            <a:custGeom>
              <a:avLst/>
              <a:gdLst>
                <a:gd name="connsiteX0" fmla="*/ 6677 w 6677"/>
                <a:gd name="connsiteY0" fmla="*/ 0 h 180"/>
                <a:gd name="connsiteX1" fmla="*/ 0 w 6677"/>
                <a:gd name="connsiteY1" fmla="*/ 181 h 180"/>
                <a:gd name="connsiteX2" fmla="*/ 6677 w 6677"/>
                <a:gd name="connsiteY2" fmla="*/ 0 h 180"/>
              </a:gdLst>
              <a:ahLst/>
              <a:cxnLst>
                <a:cxn ang="0">
                  <a:pos x="connsiteX0" y="connsiteY0"/>
                </a:cxn>
                <a:cxn ang="0">
                  <a:pos x="connsiteX1" y="connsiteY1"/>
                </a:cxn>
                <a:cxn ang="0">
                  <a:pos x="connsiteX2" y="connsiteY2"/>
                </a:cxn>
              </a:cxnLst>
              <a:rect l="l" t="t" r="r" b="b"/>
              <a:pathLst>
                <a:path w="6677" h="180">
                  <a:moveTo>
                    <a:pt x="6677" y="0"/>
                  </a:moveTo>
                  <a:cubicBezTo>
                    <a:pt x="4512" y="0"/>
                    <a:pt x="2346" y="181"/>
                    <a:pt x="0" y="181"/>
                  </a:cubicBezTo>
                  <a:cubicBezTo>
                    <a:pt x="2346" y="181"/>
                    <a:pt x="4512" y="0"/>
                    <a:pt x="667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8E08F17D-48B5-6C42-B2F5-2C9A956BF44D}"/>
                </a:ext>
              </a:extLst>
            </p:cNvPr>
            <p:cNvSpPr/>
            <p:nvPr/>
          </p:nvSpPr>
          <p:spPr>
            <a:xfrm>
              <a:off x="3362184" y="5379018"/>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180" y="2888"/>
                    <a:pt x="180" y="4331"/>
                  </a:cubicBezTo>
                  <a:cubicBezTo>
                    <a:pt x="0" y="2888"/>
                    <a:pt x="0"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E67E7421-A57A-EC4A-B9FE-DC16EAA30393}"/>
                </a:ext>
              </a:extLst>
            </p:cNvPr>
            <p:cNvSpPr/>
            <p:nvPr/>
          </p:nvSpPr>
          <p:spPr>
            <a:xfrm>
              <a:off x="3367417" y="6096401"/>
              <a:ext cx="1985" cy="1985"/>
            </a:xfrm>
            <a:custGeom>
              <a:avLst/>
              <a:gdLst>
                <a:gd name="connsiteX0" fmla="*/ 1985 w 1985"/>
                <a:gd name="connsiteY0" fmla="*/ 1985 h 1985"/>
                <a:gd name="connsiteX1" fmla="*/ 0 w 1985"/>
                <a:gd name="connsiteY1" fmla="*/ 0 h 1985"/>
                <a:gd name="connsiteX2" fmla="*/ 1985 w 1985"/>
                <a:gd name="connsiteY2" fmla="*/ 1985 h 1985"/>
              </a:gdLst>
              <a:ahLst/>
              <a:cxnLst>
                <a:cxn ang="0">
                  <a:pos x="connsiteX0" y="connsiteY0"/>
                </a:cxn>
                <a:cxn ang="0">
                  <a:pos x="connsiteX1" y="connsiteY1"/>
                </a:cxn>
                <a:cxn ang="0">
                  <a:pos x="connsiteX2" y="connsiteY2"/>
                </a:cxn>
              </a:cxnLst>
              <a:rect l="l" t="t" r="r" b="b"/>
              <a:pathLst>
                <a:path w="1985" h="1985">
                  <a:moveTo>
                    <a:pt x="1985" y="1985"/>
                  </a:moveTo>
                  <a:cubicBezTo>
                    <a:pt x="1263" y="1263"/>
                    <a:pt x="542" y="722"/>
                    <a:pt x="0" y="0"/>
                  </a:cubicBezTo>
                  <a:cubicBezTo>
                    <a:pt x="542" y="722"/>
                    <a:pt x="1263" y="1263"/>
                    <a:pt x="1985"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35FF1E32-1A5A-1341-86E2-E43D5B2BE58C}"/>
                </a:ext>
              </a:extLst>
            </p:cNvPr>
            <p:cNvSpPr/>
            <p:nvPr/>
          </p:nvSpPr>
          <p:spPr>
            <a:xfrm>
              <a:off x="3365071" y="6093693"/>
              <a:ext cx="1985" cy="2346"/>
            </a:xfrm>
            <a:custGeom>
              <a:avLst/>
              <a:gdLst>
                <a:gd name="connsiteX0" fmla="*/ 1985 w 1985"/>
                <a:gd name="connsiteY0" fmla="*/ 2346 h 2346"/>
                <a:gd name="connsiteX1" fmla="*/ 0 w 1985"/>
                <a:gd name="connsiteY1" fmla="*/ 0 h 2346"/>
                <a:gd name="connsiteX2" fmla="*/ 1985 w 1985"/>
                <a:gd name="connsiteY2" fmla="*/ 2346 h 2346"/>
              </a:gdLst>
              <a:ahLst/>
              <a:cxnLst>
                <a:cxn ang="0">
                  <a:pos x="connsiteX0" y="connsiteY0"/>
                </a:cxn>
                <a:cxn ang="0">
                  <a:pos x="connsiteX1" y="connsiteY1"/>
                </a:cxn>
                <a:cxn ang="0">
                  <a:pos x="connsiteX2" y="connsiteY2"/>
                </a:cxn>
              </a:cxnLst>
              <a:rect l="l" t="t" r="r" b="b"/>
              <a:pathLst>
                <a:path w="1985" h="2346">
                  <a:moveTo>
                    <a:pt x="1985" y="2346"/>
                  </a:moveTo>
                  <a:cubicBezTo>
                    <a:pt x="1263" y="1624"/>
                    <a:pt x="722" y="902"/>
                    <a:pt x="0" y="0"/>
                  </a:cubicBezTo>
                  <a:cubicBezTo>
                    <a:pt x="722" y="902"/>
                    <a:pt x="1263" y="1624"/>
                    <a:pt x="1985"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FC1B7BEB-B880-6A43-8555-C558B1D6DFA4}"/>
                </a:ext>
              </a:extLst>
            </p:cNvPr>
            <p:cNvSpPr/>
            <p:nvPr/>
          </p:nvSpPr>
          <p:spPr>
            <a:xfrm>
              <a:off x="3371929" y="6100552"/>
              <a:ext cx="5053" cy="3067"/>
            </a:xfrm>
            <a:custGeom>
              <a:avLst/>
              <a:gdLst>
                <a:gd name="connsiteX0" fmla="*/ 5053 w 5053"/>
                <a:gd name="connsiteY0" fmla="*/ 3068 h 3067"/>
                <a:gd name="connsiteX1" fmla="*/ 0 w 5053"/>
                <a:gd name="connsiteY1" fmla="*/ 0 h 3067"/>
                <a:gd name="connsiteX2" fmla="*/ 5053 w 5053"/>
                <a:gd name="connsiteY2" fmla="*/ 3068 h 3067"/>
              </a:gdLst>
              <a:ahLst/>
              <a:cxnLst>
                <a:cxn ang="0">
                  <a:pos x="connsiteX0" y="connsiteY0"/>
                </a:cxn>
                <a:cxn ang="0">
                  <a:pos x="connsiteX1" y="connsiteY1"/>
                </a:cxn>
                <a:cxn ang="0">
                  <a:pos x="connsiteX2" y="connsiteY2"/>
                </a:cxn>
              </a:cxnLst>
              <a:rect l="l" t="t" r="r" b="b"/>
              <a:pathLst>
                <a:path w="5053" h="3067">
                  <a:moveTo>
                    <a:pt x="5053" y="3068"/>
                  </a:moveTo>
                  <a:cubicBezTo>
                    <a:pt x="3249" y="2166"/>
                    <a:pt x="1624" y="1083"/>
                    <a:pt x="0" y="0"/>
                  </a:cubicBezTo>
                  <a:cubicBezTo>
                    <a:pt x="1624" y="1083"/>
                    <a:pt x="3249" y="2166"/>
                    <a:pt x="5053" y="30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4A31CFFF-7A00-0447-8EB4-8F81FDAD17C5}"/>
                </a:ext>
              </a:extLst>
            </p:cNvPr>
            <p:cNvSpPr/>
            <p:nvPr/>
          </p:nvSpPr>
          <p:spPr>
            <a:xfrm>
              <a:off x="3369403" y="6098386"/>
              <a:ext cx="2165" cy="1804"/>
            </a:xfrm>
            <a:custGeom>
              <a:avLst/>
              <a:gdLst>
                <a:gd name="connsiteX0" fmla="*/ 2166 w 2165"/>
                <a:gd name="connsiteY0" fmla="*/ 1805 h 1804"/>
                <a:gd name="connsiteX1" fmla="*/ 0 w 2165"/>
                <a:gd name="connsiteY1" fmla="*/ 0 h 1804"/>
                <a:gd name="connsiteX2" fmla="*/ 2166 w 2165"/>
                <a:gd name="connsiteY2" fmla="*/ 1805 h 1804"/>
              </a:gdLst>
              <a:ahLst/>
              <a:cxnLst>
                <a:cxn ang="0">
                  <a:pos x="connsiteX0" y="connsiteY0"/>
                </a:cxn>
                <a:cxn ang="0">
                  <a:pos x="connsiteX1" y="connsiteY1"/>
                </a:cxn>
                <a:cxn ang="0">
                  <a:pos x="connsiteX2" y="connsiteY2"/>
                </a:cxn>
              </a:cxnLst>
              <a:rect l="l" t="t" r="r" b="b"/>
              <a:pathLst>
                <a:path w="2165" h="1804">
                  <a:moveTo>
                    <a:pt x="2166" y="1805"/>
                  </a:moveTo>
                  <a:cubicBezTo>
                    <a:pt x="1444" y="1263"/>
                    <a:pt x="722" y="541"/>
                    <a:pt x="0" y="0"/>
                  </a:cubicBezTo>
                  <a:cubicBezTo>
                    <a:pt x="722" y="722"/>
                    <a:pt x="1444" y="1263"/>
                    <a:pt x="2166"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5218B719-65D7-AA4B-915D-1757B8980D5E}"/>
                </a:ext>
              </a:extLst>
            </p:cNvPr>
            <p:cNvSpPr/>
            <p:nvPr/>
          </p:nvSpPr>
          <p:spPr>
            <a:xfrm>
              <a:off x="3359838" y="6084850"/>
              <a:ext cx="1443" cy="3067"/>
            </a:xfrm>
            <a:custGeom>
              <a:avLst/>
              <a:gdLst>
                <a:gd name="connsiteX0" fmla="*/ 1444 w 1443"/>
                <a:gd name="connsiteY0" fmla="*/ 3068 h 3067"/>
                <a:gd name="connsiteX1" fmla="*/ 0 w 1443"/>
                <a:gd name="connsiteY1" fmla="*/ 0 h 3067"/>
                <a:gd name="connsiteX2" fmla="*/ 1444 w 1443"/>
                <a:gd name="connsiteY2" fmla="*/ 3068 h 3067"/>
              </a:gdLst>
              <a:ahLst/>
              <a:cxnLst>
                <a:cxn ang="0">
                  <a:pos x="connsiteX0" y="connsiteY0"/>
                </a:cxn>
                <a:cxn ang="0">
                  <a:pos x="connsiteX1" y="connsiteY1"/>
                </a:cxn>
                <a:cxn ang="0">
                  <a:pos x="connsiteX2" y="connsiteY2"/>
                </a:cxn>
              </a:cxnLst>
              <a:rect l="l" t="t" r="r" b="b"/>
              <a:pathLst>
                <a:path w="1443" h="3067">
                  <a:moveTo>
                    <a:pt x="1444" y="3068"/>
                  </a:moveTo>
                  <a:cubicBezTo>
                    <a:pt x="902" y="2166"/>
                    <a:pt x="361" y="1083"/>
                    <a:pt x="0" y="0"/>
                  </a:cubicBezTo>
                  <a:cubicBezTo>
                    <a:pt x="361" y="1083"/>
                    <a:pt x="902" y="2166"/>
                    <a:pt x="1444" y="30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B9AA79F1-9F68-A041-915B-D349BACEFB27}"/>
                </a:ext>
              </a:extLst>
            </p:cNvPr>
            <p:cNvSpPr/>
            <p:nvPr/>
          </p:nvSpPr>
          <p:spPr>
            <a:xfrm>
              <a:off x="3361462" y="6088279"/>
              <a:ext cx="1624" cy="2707"/>
            </a:xfrm>
            <a:custGeom>
              <a:avLst/>
              <a:gdLst>
                <a:gd name="connsiteX0" fmla="*/ 1624 w 1624"/>
                <a:gd name="connsiteY0" fmla="*/ 2707 h 2707"/>
                <a:gd name="connsiteX1" fmla="*/ 0 w 1624"/>
                <a:gd name="connsiteY1" fmla="*/ 0 h 2707"/>
                <a:gd name="connsiteX2" fmla="*/ 1624 w 1624"/>
                <a:gd name="connsiteY2" fmla="*/ 2707 h 2707"/>
              </a:gdLst>
              <a:ahLst/>
              <a:cxnLst>
                <a:cxn ang="0">
                  <a:pos x="connsiteX0" y="connsiteY0"/>
                </a:cxn>
                <a:cxn ang="0">
                  <a:pos x="connsiteX1" y="connsiteY1"/>
                </a:cxn>
                <a:cxn ang="0">
                  <a:pos x="connsiteX2" y="connsiteY2"/>
                </a:cxn>
              </a:cxnLst>
              <a:rect l="l" t="t" r="r" b="b"/>
              <a:pathLst>
                <a:path w="1624" h="2707">
                  <a:moveTo>
                    <a:pt x="1624" y="2707"/>
                  </a:moveTo>
                  <a:cubicBezTo>
                    <a:pt x="1083" y="1805"/>
                    <a:pt x="541" y="902"/>
                    <a:pt x="0" y="0"/>
                  </a:cubicBezTo>
                  <a:cubicBezTo>
                    <a:pt x="541" y="902"/>
                    <a:pt x="1083" y="1805"/>
                    <a:pt x="1624" y="2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68D64112-B557-8A4D-B393-6E8F3EF18D8B}"/>
                </a:ext>
              </a:extLst>
            </p:cNvPr>
            <p:cNvSpPr/>
            <p:nvPr/>
          </p:nvSpPr>
          <p:spPr>
            <a:xfrm>
              <a:off x="3363086" y="6091347"/>
              <a:ext cx="1804" cy="2346"/>
            </a:xfrm>
            <a:custGeom>
              <a:avLst/>
              <a:gdLst>
                <a:gd name="connsiteX0" fmla="*/ 1805 w 1804"/>
                <a:gd name="connsiteY0" fmla="*/ 2346 h 2346"/>
                <a:gd name="connsiteX1" fmla="*/ 0 w 1804"/>
                <a:gd name="connsiteY1" fmla="*/ 0 h 2346"/>
                <a:gd name="connsiteX2" fmla="*/ 1805 w 1804"/>
                <a:gd name="connsiteY2" fmla="*/ 2346 h 2346"/>
              </a:gdLst>
              <a:ahLst/>
              <a:cxnLst>
                <a:cxn ang="0">
                  <a:pos x="connsiteX0" y="connsiteY0"/>
                </a:cxn>
                <a:cxn ang="0">
                  <a:pos x="connsiteX1" y="connsiteY1"/>
                </a:cxn>
                <a:cxn ang="0">
                  <a:pos x="connsiteX2" y="connsiteY2"/>
                </a:cxn>
              </a:cxnLst>
              <a:rect l="l" t="t" r="r" b="b"/>
              <a:pathLst>
                <a:path w="1804" h="2346">
                  <a:moveTo>
                    <a:pt x="1805" y="2346"/>
                  </a:moveTo>
                  <a:cubicBezTo>
                    <a:pt x="1263" y="1625"/>
                    <a:pt x="722" y="722"/>
                    <a:pt x="0" y="0"/>
                  </a:cubicBezTo>
                  <a:cubicBezTo>
                    <a:pt x="722" y="722"/>
                    <a:pt x="1263" y="1444"/>
                    <a:pt x="1805"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4A3C85F1-F2D0-5C48-9F4D-61FA992632BB}"/>
                </a:ext>
              </a:extLst>
            </p:cNvPr>
            <p:cNvSpPr/>
            <p:nvPr/>
          </p:nvSpPr>
          <p:spPr>
            <a:xfrm>
              <a:off x="3394849" y="6108853"/>
              <a:ext cx="3429" cy="541"/>
            </a:xfrm>
            <a:custGeom>
              <a:avLst/>
              <a:gdLst>
                <a:gd name="connsiteX0" fmla="*/ 3429 w 3429"/>
                <a:gd name="connsiteY0" fmla="*/ 542 h 541"/>
                <a:gd name="connsiteX1" fmla="*/ 0 w 3429"/>
                <a:gd name="connsiteY1" fmla="*/ 0 h 541"/>
                <a:gd name="connsiteX2" fmla="*/ 3429 w 3429"/>
                <a:gd name="connsiteY2" fmla="*/ 542 h 541"/>
              </a:gdLst>
              <a:ahLst/>
              <a:cxnLst>
                <a:cxn ang="0">
                  <a:pos x="connsiteX0" y="connsiteY0"/>
                </a:cxn>
                <a:cxn ang="0">
                  <a:pos x="connsiteX1" y="connsiteY1"/>
                </a:cxn>
                <a:cxn ang="0">
                  <a:pos x="connsiteX2" y="connsiteY2"/>
                </a:cxn>
              </a:cxnLst>
              <a:rect l="l" t="t" r="r" b="b"/>
              <a:pathLst>
                <a:path w="3429" h="541">
                  <a:moveTo>
                    <a:pt x="3429" y="542"/>
                  </a:moveTo>
                  <a:cubicBezTo>
                    <a:pt x="2346" y="361"/>
                    <a:pt x="1083" y="181"/>
                    <a:pt x="0" y="0"/>
                  </a:cubicBezTo>
                  <a:cubicBezTo>
                    <a:pt x="1083" y="181"/>
                    <a:pt x="2166" y="361"/>
                    <a:pt x="3429"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0" name="Freeform 99">
              <a:extLst>
                <a:ext uri="{FF2B5EF4-FFF2-40B4-BE49-F238E27FC236}">
                  <a16:creationId xmlns:a16="http://schemas.microsoft.com/office/drawing/2014/main" id="{1D886788-57CD-C24C-86E4-6E7E45945E8A}"/>
                </a:ext>
              </a:extLst>
            </p:cNvPr>
            <p:cNvSpPr/>
            <p:nvPr/>
          </p:nvSpPr>
          <p:spPr>
            <a:xfrm>
              <a:off x="3390699" y="6108131"/>
              <a:ext cx="3429" cy="721"/>
            </a:xfrm>
            <a:custGeom>
              <a:avLst/>
              <a:gdLst>
                <a:gd name="connsiteX0" fmla="*/ 3429 w 3429"/>
                <a:gd name="connsiteY0" fmla="*/ 722 h 721"/>
                <a:gd name="connsiteX1" fmla="*/ 0 w 3429"/>
                <a:gd name="connsiteY1" fmla="*/ 0 h 721"/>
                <a:gd name="connsiteX2" fmla="*/ 3429 w 3429"/>
                <a:gd name="connsiteY2" fmla="*/ 722 h 721"/>
              </a:gdLst>
              <a:ahLst/>
              <a:cxnLst>
                <a:cxn ang="0">
                  <a:pos x="connsiteX0" y="connsiteY0"/>
                </a:cxn>
                <a:cxn ang="0">
                  <a:pos x="connsiteX1" y="connsiteY1"/>
                </a:cxn>
                <a:cxn ang="0">
                  <a:pos x="connsiteX2" y="connsiteY2"/>
                </a:cxn>
              </a:cxnLst>
              <a:rect l="l" t="t" r="r" b="b"/>
              <a:pathLst>
                <a:path w="3429" h="721">
                  <a:moveTo>
                    <a:pt x="3429" y="722"/>
                  </a:moveTo>
                  <a:cubicBezTo>
                    <a:pt x="2166" y="542"/>
                    <a:pt x="1083" y="361"/>
                    <a:pt x="0" y="0"/>
                  </a:cubicBezTo>
                  <a:cubicBezTo>
                    <a:pt x="1083" y="181"/>
                    <a:pt x="2166" y="542"/>
                    <a:pt x="3429"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1" name="Freeform 100">
              <a:extLst>
                <a:ext uri="{FF2B5EF4-FFF2-40B4-BE49-F238E27FC236}">
                  <a16:creationId xmlns:a16="http://schemas.microsoft.com/office/drawing/2014/main" id="{92B75605-470D-6E46-9653-6D86DFE64E85}"/>
                </a:ext>
              </a:extLst>
            </p:cNvPr>
            <p:cNvSpPr/>
            <p:nvPr/>
          </p:nvSpPr>
          <p:spPr>
            <a:xfrm>
              <a:off x="4436904" y="5192408"/>
              <a:ext cx="2526" cy="360"/>
            </a:xfrm>
            <a:custGeom>
              <a:avLst/>
              <a:gdLst>
                <a:gd name="connsiteX0" fmla="*/ 0 w 2526"/>
                <a:gd name="connsiteY0" fmla="*/ 0 h 360"/>
                <a:gd name="connsiteX1" fmla="*/ 2527 w 2526"/>
                <a:gd name="connsiteY1" fmla="*/ 361 h 360"/>
                <a:gd name="connsiteX2" fmla="*/ 0 w 2526"/>
                <a:gd name="connsiteY2" fmla="*/ 0 h 360"/>
              </a:gdLst>
              <a:ahLst/>
              <a:cxnLst>
                <a:cxn ang="0">
                  <a:pos x="connsiteX0" y="connsiteY0"/>
                </a:cxn>
                <a:cxn ang="0">
                  <a:pos x="connsiteX1" y="connsiteY1"/>
                </a:cxn>
                <a:cxn ang="0">
                  <a:pos x="connsiteX2" y="connsiteY2"/>
                </a:cxn>
              </a:cxnLst>
              <a:rect l="l" t="t" r="r" b="b"/>
              <a:pathLst>
                <a:path w="2526" h="360">
                  <a:moveTo>
                    <a:pt x="0" y="0"/>
                  </a:moveTo>
                  <a:cubicBezTo>
                    <a:pt x="902" y="0"/>
                    <a:pt x="1805" y="180"/>
                    <a:pt x="2527" y="361"/>
                  </a:cubicBezTo>
                  <a:cubicBezTo>
                    <a:pt x="1805" y="180"/>
                    <a:pt x="90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2" name="Freeform 101">
              <a:extLst>
                <a:ext uri="{FF2B5EF4-FFF2-40B4-BE49-F238E27FC236}">
                  <a16:creationId xmlns:a16="http://schemas.microsoft.com/office/drawing/2014/main" id="{C5AD3E4D-61BF-9946-9648-55163DF8AB4D}"/>
                </a:ext>
              </a:extLst>
            </p:cNvPr>
            <p:cNvSpPr/>
            <p:nvPr/>
          </p:nvSpPr>
          <p:spPr>
            <a:xfrm>
              <a:off x="3377524" y="6103800"/>
              <a:ext cx="2707" cy="1263"/>
            </a:xfrm>
            <a:custGeom>
              <a:avLst/>
              <a:gdLst>
                <a:gd name="connsiteX0" fmla="*/ 2707 w 2707"/>
                <a:gd name="connsiteY0" fmla="*/ 1263 h 1263"/>
                <a:gd name="connsiteX1" fmla="*/ 0 w 2707"/>
                <a:gd name="connsiteY1" fmla="*/ 0 h 1263"/>
                <a:gd name="connsiteX2" fmla="*/ 2707 w 2707"/>
                <a:gd name="connsiteY2" fmla="*/ 1263 h 1263"/>
              </a:gdLst>
              <a:ahLst/>
              <a:cxnLst>
                <a:cxn ang="0">
                  <a:pos x="connsiteX0" y="connsiteY0"/>
                </a:cxn>
                <a:cxn ang="0">
                  <a:pos x="connsiteX1" y="connsiteY1"/>
                </a:cxn>
                <a:cxn ang="0">
                  <a:pos x="connsiteX2" y="connsiteY2"/>
                </a:cxn>
              </a:cxnLst>
              <a:rect l="l" t="t" r="r" b="b"/>
              <a:pathLst>
                <a:path w="2707" h="1263">
                  <a:moveTo>
                    <a:pt x="2707" y="1263"/>
                  </a:moveTo>
                  <a:cubicBezTo>
                    <a:pt x="1805" y="902"/>
                    <a:pt x="902" y="541"/>
                    <a:pt x="0" y="0"/>
                  </a:cubicBezTo>
                  <a:cubicBezTo>
                    <a:pt x="722" y="361"/>
                    <a:pt x="1624" y="902"/>
                    <a:pt x="2707"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3" name="Freeform 102">
              <a:extLst>
                <a:ext uri="{FF2B5EF4-FFF2-40B4-BE49-F238E27FC236}">
                  <a16:creationId xmlns:a16="http://schemas.microsoft.com/office/drawing/2014/main" id="{23D39FDB-3BCB-9D4A-AF83-1A163C109AB5}"/>
                </a:ext>
              </a:extLst>
            </p:cNvPr>
            <p:cNvSpPr/>
            <p:nvPr/>
          </p:nvSpPr>
          <p:spPr>
            <a:xfrm>
              <a:off x="3398639" y="6109575"/>
              <a:ext cx="3789" cy="360"/>
            </a:xfrm>
            <a:custGeom>
              <a:avLst/>
              <a:gdLst>
                <a:gd name="connsiteX0" fmla="*/ 3790 w 3789"/>
                <a:gd name="connsiteY0" fmla="*/ 361 h 360"/>
                <a:gd name="connsiteX1" fmla="*/ 0 w 3789"/>
                <a:gd name="connsiteY1" fmla="*/ 0 h 360"/>
                <a:gd name="connsiteX2" fmla="*/ 3790 w 3789"/>
                <a:gd name="connsiteY2" fmla="*/ 361 h 360"/>
              </a:gdLst>
              <a:ahLst/>
              <a:cxnLst>
                <a:cxn ang="0">
                  <a:pos x="connsiteX0" y="connsiteY0"/>
                </a:cxn>
                <a:cxn ang="0">
                  <a:pos x="connsiteX1" y="connsiteY1"/>
                </a:cxn>
                <a:cxn ang="0">
                  <a:pos x="connsiteX2" y="connsiteY2"/>
                </a:cxn>
              </a:cxnLst>
              <a:rect l="l" t="t" r="r" b="b"/>
              <a:pathLst>
                <a:path w="3789" h="360">
                  <a:moveTo>
                    <a:pt x="3790" y="361"/>
                  </a:moveTo>
                  <a:cubicBezTo>
                    <a:pt x="2527" y="180"/>
                    <a:pt x="1083" y="180"/>
                    <a:pt x="0" y="0"/>
                  </a:cubicBezTo>
                  <a:cubicBezTo>
                    <a:pt x="1263" y="0"/>
                    <a:pt x="2527" y="180"/>
                    <a:pt x="379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52D2C990-55E7-8142-BEC7-9BF5971A4D36}"/>
                </a:ext>
              </a:extLst>
            </p:cNvPr>
            <p:cNvSpPr/>
            <p:nvPr/>
          </p:nvSpPr>
          <p:spPr>
            <a:xfrm>
              <a:off x="3387269" y="6107229"/>
              <a:ext cx="2887" cy="721"/>
            </a:xfrm>
            <a:custGeom>
              <a:avLst/>
              <a:gdLst>
                <a:gd name="connsiteX0" fmla="*/ 2888 w 2887"/>
                <a:gd name="connsiteY0" fmla="*/ 722 h 721"/>
                <a:gd name="connsiteX1" fmla="*/ 0 w 2887"/>
                <a:gd name="connsiteY1" fmla="*/ 0 h 721"/>
                <a:gd name="connsiteX2" fmla="*/ 2888 w 2887"/>
                <a:gd name="connsiteY2" fmla="*/ 722 h 721"/>
              </a:gdLst>
              <a:ahLst/>
              <a:cxnLst>
                <a:cxn ang="0">
                  <a:pos x="connsiteX0" y="connsiteY0"/>
                </a:cxn>
                <a:cxn ang="0">
                  <a:pos x="connsiteX1" y="connsiteY1"/>
                </a:cxn>
                <a:cxn ang="0">
                  <a:pos x="connsiteX2" y="connsiteY2"/>
                </a:cxn>
              </a:cxnLst>
              <a:rect l="l" t="t" r="r" b="b"/>
              <a:pathLst>
                <a:path w="2887" h="721">
                  <a:moveTo>
                    <a:pt x="2888" y="722"/>
                  </a:moveTo>
                  <a:cubicBezTo>
                    <a:pt x="1805" y="542"/>
                    <a:pt x="902" y="181"/>
                    <a:pt x="0" y="0"/>
                  </a:cubicBezTo>
                  <a:cubicBezTo>
                    <a:pt x="902" y="361"/>
                    <a:pt x="1805" y="542"/>
                    <a:pt x="2888"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D3F1DE9D-50F2-1845-976B-2A9182531A2E}"/>
                </a:ext>
              </a:extLst>
            </p:cNvPr>
            <p:cNvSpPr/>
            <p:nvPr/>
          </p:nvSpPr>
          <p:spPr>
            <a:xfrm>
              <a:off x="3380412" y="6105063"/>
              <a:ext cx="2707" cy="1082"/>
            </a:xfrm>
            <a:custGeom>
              <a:avLst/>
              <a:gdLst>
                <a:gd name="connsiteX0" fmla="*/ 2707 w 2707"/>
                <a:gd name="connsiteY0" fmla="*/ 1083 h 1082"/>
                <a:gd name="connsiteX1" fmla="*/ 0 w 2707"/>
                <a:gd name="connsiteY1" fmla="*/ 0 h 1082"/>
                <a:gd name="connsiteX2" fmla="*/ 2707 w 2707"/>
                <a:gd name="connsiteY2" fmla="*/ 1083 h 1082"/>
              </a:gdLst>
              <a:ahLst/>
              <a:cxnLst>
                <a:cxn ang="0">
                  <a:pos x="connsiteX0" y="connsiteY0"/>
                </a:cxn>
                <a:cxn ang="0">
                  <a:pos x="connsiteX1" y="connsiteY1"/>
                </a:cxn>
                <a:cxn ang="0">
                  <a:pos x="connsiteX2" y="connsiteY2"/>
                </a:cxn>
              </a:cxnLst>
              <a:rect l="l" t="t" r="r" b="b"/>
              <a:pathLst>
                <a:path w="2707" h="1082">
                  <a:moveTo>
                    <a:pt x="2707" y="1083"/>
                  </a:moveTo>
                  <a:cubicBezTo>
                    <a:pt x="1805" y="722"/>
                    <a:pt x="902" y="361"/>
                    <a:pt x="0" y="0"/>
                  </a:cubicBezTo>
                  <a:cubicBezTo>
                    <a:pt x="722" y="361"/>
                    <a:pt x="1805" y="722"/>
                    <a:pt x="2707"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2822F4A8-0217-F844-B8B8-1CE3F32E21B3}"/>
                </a:ext>
              </a:extLst>
            </p:cNvPr>
            <p:cNvSpPr/>
            <p:nvPr/>
          </p:nvSpPr>
          <p:spPr>
            <a:xfrm>
              <a:off x="3383660" y="6106327"/>
              <a:ext cx="3068" cy="902"/>
            </a:xfrm>
            <a:custGeom>
              <a:avLst/>
              <a:gdLst>
                <a:gd name="connsiteX0" fmla="*/ 3068 w 3068"/>
                <a:gd name="connsiteY0" fmla="*/ 902 h 902"/>
                <a:gd name="connsiteX1" fmla="*/ 0 w 3068"/>
                <a:gd name="connsiteY1" fmla="*/ 0 h 902"/>
                <a:gd name="connsiteX2" fmla="*/ 3068 w 3068"/>
                <a:gd name="connsiteY2" fmla="*/ 902 h 902"/>
              </a:gdLst>
              <a:ahLst/>
              <a:cxnLst>
                <a:cxn ang="0">
                  <a:pos x="connsiteX0" y="connsiteY0"/>
                </a:cxn>
                <a:cxn ang="0">
                  <a:pos x="connsiteX1" y="connsiteY1"/>
                </a:cxn>
                <a:cxn ang="0">
                  <a:pos x="connsiteX2" y="connsiteY2"/>
                </a:cxn>
              </a:cxnLst>
              <a:rect l="l" t="t" r="r" b="b"/>
              <a:pathLst>
                <a:path w="3068" h="902">
                  <a:moveTo>
                    <a:pt x="3068" y="902"/>
                  </a:moveTo>
                  <a:cubicBezTo>
                    <a:pt x="1985" y="542"/>
                    <a:pt x="902" y="361"/>
                    <a:pt x="0" y="0"/>
                  </a:cubicBezTo>
                  <a:cubicBezTo>
                    <a:pt x="902" y="361"/>
                    <a:pt x="1985" y="542"/>
                    <a:pt x="3068"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9EECA606-F1CA-4242-8EF8-A9C4299218D2}"/>
                </a:ext>
              </a:extLst>
            </p:cNvPr>
            <p:cNvSpPr/>
            <p:nvPr/>
          </p:nvSpPr>
          <p:spPr>
            <a:xfrm>
              <a:off x="4452245" y="5204500"/>
              <a:ext cx="361" cy="2346"/>
            </a:xfrm>
            <a:custGeom>
              <a:avLst/>
              <a:gdLst>
                <a:gd name="connsiteX0" fmla="*/ 0 w 361"/>
                <a:gd name="connsiteY0" fmla="*/ 0 h 2346"/>
                <a:gd name="connsiteX1" fmla="*/ 361 w 361"/>
                <a:gd name="connsiteY1" fmla="*/ 2346 h 2346"/>
                <a:gd name="connsiteX2" fmla="*/ 0 w 361"/>
                <a:gd name="connsiteY2" fmla="*/ 0 h 2346"/>
              </a:gdLst>
              <a:ahLst/>
              <a:cxnLst>
                <a:cxn ang="0">
                  <a:pos x="connsiteX0" y="connsiteY0"/>
                </a:cxn>
                <a:cxn ang="0">
                  <a:pos x="connsiteX1" y="connsiteY1"/>
                </a:cxn>
                <a:cxn ang="0">
                  <a:pos x="connsiteX2" y="connsiteY2"/>
                </a:cxn>
              </a:cxnLst>
              <a:rect l="l" t="t" r="r" b="b"/>
              <a:pathLst>
                <a:path w="361" h="2346">
                  <a:moveTo>
                    <a:pt x="0" y="0"/>
                  </a:moveTo>
                  <a:cubicBezTo>
                    <a:pt x="181" y="722"/>
                    <a:pt x="181" y="1444"/>
                    <a:pt x="361" y="2346"/>
                  </a:cubicBezTo>
                  <a:cubicBezTo>
                    <a:pt x="361" y="1444"/>
                    <a:pt x="18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04A080B0-4234-7849-A89F-0D19B9D6CBED}"/>
                </a:ext>
              </a:extLst>
            </p:cNvPr>
            <p:cNvSpPr/>
            <p:nvPr/>
          </p:nvSpPr>
          <p:spPr>
            <a:xfrm>
              <a:off x="4448455" y="5196198"/>
              <a:ext cx="1082" cy="1083"/>
            </a:xfrm>
            <a:custGeom>
              <a:avLst/>
              <a:gdLst>
                <a:gd name="connsiteX0" fmla="*/ 0 w 1082"/>
                <a:gd name="connsiteY0" fmla="*/ 0 h 1083"/>
                <a:gd name="connsiteX1" fmla="*/ 1083 w 1082"/>
                <a:gd name="connsiteY1" fmla="*/ 1083 h 1083"/>
                <a:gd name="connsiteX2" fmla="*/ 0 w 1082"/>
                <a:gd name="connsiteY2" fmla="*/ 0 h 1083"/>
              </a:gdLst>
              <a:ahLst/>
              <a:cxnLst>
                <a:cxn ang="0">
                  <a:pos x="connsiteX0" y="connsiteY0"/>
                </a:cxn>
                <a:cxn ang="0">
                  <a:pos x="connsiteX1" y="connsiteY1"/>
                </a:cxn>
                <a:cxn ang="0">
                  <a:pos x="connsiteX2" y="connsiteY2"/>
                </a:cxn>
              </a:cxnLst>
              <a:rect l="l" t="t" r="r" b="b"/>
              <a:pathLst>
                <a:path w="1082" h="1083">
                  <a:moveTo>
                    <a:pt x="0" y="0"/>
                  </a:moveTo>
                  <a:cubicBezTo>
                    <a:pt x="361" y="361"/>
                    <a:pt x="722" y="722"/>
                    <a:pt x="1083" y="1083"/>
                  </a:cubicBezTo>
                  <a:cubicBezTo>
                    <a:pt x="722" y="72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559DA7B9-E4CC-784B-AA5E-53E27E677E45}"/>
                </a:ext>
              </a:extLst>
            </p:cNvPr>
            <p:cNvSpPr/>
            <p:nvPr/>
          </p:nvSpPr>
          <p:spPr>
            <a:xfrm>
              <a:off x="4449538" y="5197281"/>
              <a:ext cx="902" cy="1443"/>
            </a:xfrm>
            <a:custGeom>
              <a:avLst/>
              <a:gdLst>
                <a:gd name="connsiteX0" fmla="*/ 0 w 902"/>
                <a:gd name="connsiteY0" fmla="*/ 0 h 1443"/>
                <a:gd name="connsiteX1" fmla="*/ 902 w 902"/>
                <a:gd name="connsiteY1" fmla="*/ 1444 h 1443"/>
                <a:gd name="connsiteX2" fmla="*/ 0 w 902"/>
                <a:gd name="connsiteY2" fmla="*/ 0 h 1443"/>
              </a:gdLst>
              <a:ahLst/>
              <a:cxnLst>
                <a:cxn ang="0">
                  <a:pos x="connsiteX0" y="connsiteY0"/>
                </a:cxn>
                <a:cxn ang="0">
                  <a:pos x="connsiteX1" y="connsiteY1"/>
                </a:cxn>
                <a:cxn ang="0">
                  <a:pos x="connsiteX2" y="connsiteY2"/>
                </a:cxn>
              </a:cxnLst>
              <a:rect l="l" t="t" r="r" b="b"/>
              <a:pathLst>
                <a:path w="902" h="1443">
                  <a:moveTo>
                    <a:pt x="0" y="0"/>
                  </a:moveTo>
                  <a:cubicBezTo>
                    <a:pt x="361" y="361"/>
                    <a:pt x="722" y="902"/>
                    <a:pt x="902" y="1444"/>
                  </a:cubicBezTo>
                  <a:cubicBezTo>
                    <a:pt x="542" y="902"/>
                    <a:pt x="36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A0F83EB1-864C-CE45-A60A-0A5067A3B03F}"/>
                </a:ext>
              </a:extLst>
            </p:cNvPr>
            <p:cNvSpPr/>
            <p:nvPr/>
          </p:nvSpPr>
          <p:spPr>
            <a:xfrm>
              <a:off x="4450440" y="519872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181" y="541"/>
                    <a:pt x="542" y="1083"/>
                    <a:pt x="722" y="1624"/>
                  </a:cubicBezTo>
                  <a:cubicBezTo>
                    <a:pt x="542" y="1083"/>
                    <a:pt x="181"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BD0E0EE9-2A80-334C-B818-A9BF5CF0B2DB}"/>
                </a:ext>
              </a:extLst>
            </p:cNvPr>
            <p:cNvSpPr/>
            <p:nvPr/>
          </p:nvSpPr>
          <p:spPr>
            <a:xfrm>
              <a:off x="3361101" y="5342562"/>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072A87EA-3B8A-134B-9E19-B6CAEBBA5B06}"/>
                </a:ext>
              </a:extLst>
            </p:cNvPr>
            <p:cNvSpPr/>
            <p:nvPr/>
          </p:nvSpPr>
          <p:spPr>
            <a:xfrm>
              <a:off x="4445567" y="5194213"/>
              <a:ext cx="2707" cy="1804"/>
            </a:xfrm>
            <a:custGeom>
              <a:avLst/>
              <a:gdLst>
                <a:gd name="connsiteX0" fmla="*/ 0 w 2707"/>
                <a:gd name="connsiteY0" fmla="*/ 0 h 1804"/>
                <a:gd name="connsiteX1" fmla="*/ 2707 w 2707"/>
                <a:gd name="connsiteY1" fmla="*/ 1805 h 1804"/>
                <a:gd name="connsiteX2" fmla="*/ 0 w 2707"/>
                <a:gd name="connsiteY2" fmla="*/ 0 h 1804"/>
              </a:gdLst>
              <a:ahLst/>
              <a:cxnLst>
                <a:cxn ang="0">
                  <a:pos x="connsiteX0" y="connsiteY0"/>
                </a:cxn>
                <a:cxn ang="0">
                  <a:pos x="connsiteX1" y="connsiteY1"/>
                </a:cxn>
                <a:cxn ang="0">
                  <a:pos x="connsiteX2" y="connsiteY2"/>
                </a:cxn>
              </a:cxnLst>
              <a:rect l="l" t="t" r="r" b="b"/>
              <a:pathLst>
                <a:path w="2707" h="1804">
                  <a:moveTo>
                    <a:pt x="0" y="0"/>
                  </a:moveTo>
                  <a:cubicBezTo>
                    <a:pt x="1083" y="541"/>
                    <a:pt x="1985" y="1083"/>
                    <a:pt x="2707" y="1805"/>
                  </a:cubicBezTo>
                  <a:cubicBezTo>
                    <a:pt x="1985" y="1083"/>
                    <a:pt x="1083"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950A88E1-984B-214C-86CD-8BBBD13443FB}"/>
                </a:ext>
              </a:extLst>
            </p:cNvPr>
            <p:cNvSpPr/>
            <p:nvPr/>
          </p:nvSpPr>
          <p:spPr>
            <a:xfrm>
              <a:off x="4451162" y="5200529"/>
              <a:ext cx="1082" cy="3789"/>
            </a:xfrm>
            <a:custGeom>
              <a:avLst/>
              <a:gdLst>
                <a:gd name="connsiteX0" fmla="*/ 0 w 1082"/>
                <a:gd name="connsiteY0" fmla="*/ 0 h 3789"/>
                <a:gd name="connsiteX1" fmla="*/ 1083 w 1082"/>
                <a:gd name="connsiteY1" fmla="*/ 3790 h 3789"/>
                <a:gd name="connsiteX2" fmla="*/ 0 w 1082"/>
                <a:gd name="connsiteY2" fmla="*/ 0 h 3789"/>
              </a:gdLst>
              <a:ahLst/>
              <a:cxnLst>
                <a:cxn ang="0">
                  <a:pos x="connsiteX0" y="connsiteY0"/>
                </a:cxn>
                <a:cxn ang="0">
                  <a:pos x="connsiteX1" y="connsiteY1"/>
                </a:cxn>
                <a:cxn ang="0">
                  <a:pos x="connsiteX2" y="connsiteY2"/>
                </a:cxn>
              </a:cxnLst>
              <a:rect l="l" t="t" r="r" b="b"/>
              <a:pathLst>
                <a:path w="1082" h="3789">
                  <a:moveTo>
                    <a:pt x="0" y="0"/>
                  </a:moveTo>
                  <a:cubicBezTo>
                    <a:pt x="361" y="1083"/>
                    <a:pt x="722" y="2346"/>
                    <a:pt x="1083" y="3790"/>
                  </a:cubicBezTo>
                  <a:cubicBezTo>
                    <a:pt x="902" y="2346"/>
                    <a:pt x="542"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8ABE632A-CFD7-F94C-87FF-A700FAD58DF8}"/>
                </a:ext>
              </a:extLst>
            </p:cNvPr>
            <p:cNvSpPr/>
            <p:nvPr/>
          </p:nvSpPr>
          <p:spPr>
            <a:xfrm>
              <a:off x="4443762" y="5193671"/>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0"/>
                    <a:pt x="1263" y="361"/>
                    <a:pt x="1624" y="722"/>
                  </a:cubicBezTo>
                  <a:cubicBezTo>
                    <a:pt x="1263" y="361"/>
                    <a:pt x="72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11955590-547A-5346-A631-CDE2F23BBA49}"/>
                </a:ext>
              </a:extLst>
            </p:cNvPr>
            <p:cNvSpPr/>
            <p:nvPr/>
          </p:nvSpPr>
          <p:spPr>
            <a:xfrm>
              <a:off x="4452606" y="5207026"/>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0" y="1625"/>
                    <a:pt x="361" y="3429"/>
                    <a:pt x="361" y="5414"/>
                  </a:cubicBezTo>
                  <a:cubicBezTo>
                    <a:pt x="361" y="3429"/>
                    <a:pt x="18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D15C5D03-EECA-534C-BFEE-AA4CF4FC9BB2}"/>
                </a:ext>
              </a:extLst>
            </p:cNvPr>
            <p:cNvSpPr/>
            <p:nvPr/>
          </p:nvSpPr>
          <p:spPr>
            <a:xfrm>
              <a:off x="3360198" y="5292751"/>
              <a:ext cx="1804" cy="1443"/>
            </a:xfrm>
            <a:custGeom>
              <a:avLst/>
              <a:gdLst>
                <a:gd name="connsiteX0" fmla="*/ 0 w 1804"/>
                <a:gd name="connsiteY0" fmla="*/ 1444 h 1443"/>
                <a:gd name="connsiteX1" fmla="*/ 0 w 1804"/>
                <a:gd name="connsiteY1" fmla="*/ 0 h 1443"/>
                <a:gd name="connsiteX2" fmla="*/ 0 w 1804"/>
                <a:gd name="connsiteY2" fmla="*/ 1444 h 1443"/>
              </a:gdLst>
              <a:ahLst/>
              <a:cxnLst>
                <a:cxn ang="0">
                  <a:pos x="connsiteX0" y="connsiteY0"/>
                </a:cxn>
                <a:cxn ang="0">
                  <a:pos x="connsiteX1" y="connsiteY1"/>
                </a:cxn>
                <a:cxn ang="0">
                  <a:pos x="connsiteX2" y="connsiteY2"/>
                </a:cxn>
              </a:cxnLst>
              <a:rect l="l" t="t" r="r" b="b"/>
              <a:pathLst>
                <a:path w="1804" h="1443">
                  <a:moveTo>
                    <a:pt x="0" y="1444"/>
                  </a:moveTo>
                  <a:cubicBezTo>
                    <a:pt x="0" y="902"/>
                    <a:pt x="0" y="542"/>
                    <a:pt x="0" y="0"/>
                  </a:cubicBezTo>
                  <a:cubicBezTo>
                    <a:pt x="0" y="361"/>
                    <a:pt x="0" y="902"/>
                    <a:pt x="0"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E9165113-7257-FE47-86AC-22CBF84753B7}"/>
                </a:ext>
              </a:extLst>
            </p:cNvPr>
            <p:cNvSpPr/>
            <p:nvPr/>
          </p:nvSpPr>
          <p:spPr>
            <a:xfrm>
              <a:off x="3301597" y="5190905"/>
              <a:ext cx="1135307" cy="894306"/>
            </a:xfrm>
            <a:custGeom>
              <a:avLst/>
              <a:gdLst>
                <a:gd name="connsiteX0" fmla="*/ 1099935 w 1135307"/>
                <a:gd name="connsiteY0" fmla="*/ 783676 h 894306"/>
                <a:gd name="connsiteX1" fmla="*/ 1125020 w 1135307"/>
                <a:gd name="connsiteY1" fmla="*/ 366601 h 894306"/>
                <a:gd name="connsiteX2" fmla="*/ 1132420 w 1135307"/>
                <a:gd name="connsiteY2" fmla="*/ 134693 h 894306"/>
                <a:gd name="connsiteX3" fmla="*/ 1135307 w 1135307"/>
                <a:gd name="connsiteY3" fmla="*/ 2225 h 894306"/>
                <a:gd name="connsiteX4" fmla="*/ 1135307 w 1135307"/>
                <a:gd name="connsiteY4" fmla="*/ 1503 h 894306"/>
                <a:gd name="connsiteX5" fmla="*/ 1124298 w 1135307"/>
                <a:gd name="connsiteY5" fmla="*/ 1142 h 894306"/>
                <a:gd name="connsiteX6" fmla="*/ 1094881 w 1135307"/>
                <a:gd name="connsiteY6" fmla="*/ 962 h 894306"/>
                <a:gd name="connsiteX7" fmla="*/ 718413 w 1135307"/>
                <a:gd name="connsiteY7" fmla="*/ 2406 h 894306"/>
                <a:gd name="connsiteX8" fmla="*/ 523501 w 1135307"/>
                <a:gd name="connsiteY8" fmla="*/ 5113 h 894306"/>
                <a:gd name="connsiteX9" fmla="*/ 121587 w 1135307"/>
                <a:gd name="connsiteY9" fmla="*/ 10707 h 894306"/>
                <a:gd name="connsiteX10" fmla="*/ 30808 w 1135307"/>
                <a:gd name="connsiteY10" fmla="*/ 12332 h 894306"/>
                <a:gd name="connsiteX11" fmla="*/ 128 w 1135307"/>
                <a:gd name="connsiteY11" fmla="*/ 42651 h 894306"/>
                <a:gd name="connsiteX12" fmla="*/ 1752 w 1135307"/>
                <a:gd name="connsiteY12" fmla="*/ 133249 h 894306"/>
                <a:gd name="connsiteX13" fmla="*/ 13483 w 1135307"/>
                <a:gd name="connsiteY13" fmla="*/ 319678 h 894306"/>
                <a:gd name="connsiteX14" fmla="*/ 24311 w 1135307"/>
                <a:gd name="connsiteY14" fmla="*/ 511522 h 894306"/>
                <a:gd name="connsiteX15" fmla="*/ 34779 w 1135307"/>
                <a:gd name="connsiteY15" fmla="*/ 657886 h 894306"/>
                <a:gd name="connsiteX16" fmla="*/ 45968 w 1135307"/>
                <a:gd name="connsiteY16" fmla="*/ 830960 h 894306"/>
                <a:gd name="connsiteX17" fmla="*/ 52104 w 1135307"/>
                <a:gd name="connsiteY17" fmla="*/ 875898 h 894306"/>
                <a:gd name="connsiteX18" fmla="*/ 57879 w 1135307"/>
                <a:gd name="connsiteY18" fmla="*/ 894307 h 894306"/>
                <a:gd name="connsiteX19" fmla="*/ 58421 w 1135307"/>
                <a:gd name="connsiteY19" fmla="*/ 790354 h 894306"/>
                <a:gd name="connsiteX20" fmla="*/ 55533 w 1135307"/>
                <a:gd name="connsiteY20" fmla="*/ 416051 h 894306"/>
                <a:gd name="connsiteX21" fmla="*/ 54089 w 1135307"/>
                <a:gd name="connsiteY21" fmla="*/ 315888 h 894306"/>
                <a:gd name="connsiteX22" fmla="*/ 58421 w 1135307"/>
                <a:gd name="connsiteY22" fmla="*/ 98778 h 894306"/>
                <a:gd name="connsiteX23" fmla="*/ 58421 w 1135307"/>
                <a:gd name="connsiteY23" fmla="*/ 101125 h 894306"/>
                <a:gd name="connsiteX24" fmla="*/ 58782 w 1135307"/>
                <a:gd name="connsiteY24" fmla="*/ 90657 h 894306"/>
                <a:gd name="connsiteX25" fmla="*/ 90004 w 1135307"/>
                <a:gd name="connsiteY25" fmla="*/ 63586 h 894306"/>
                <a:gd name="connsiteX26" fmla="*/ 98667 w 1135307"/>
                <a:gd name="connsiteY26" fmla="*/ 63947 h 894306"/>
                <a:gd name="connsiteX27" fmla="*/ 149199 w 1135307"/>
                <a:gd name="connsiteY27" fmla="*/ 51314 h 894306"/>
                <a:gd name="connsiteX28" fmla="*/ 898887 w 1135307"/>
                <a:gd name="connsiteY28" fmla="*/ 38320 h 894306"/>
                <a:gd name="connsiteX29" fmla="*/ 977212 w 1135307"/>
                <a:gd name="connsiteY29" fmla="*/ 55284 h 894306"/>
                <a:gd name="connsiteX30" fmla="*/ 1046153 w 1135307"/>
                <a:gd name="connsiteY30" fmla="*/ 53660 h 894306"/>
                <a:gd name="connsiteX31" fmla="*/ 1088023 w 1135307"/>
                <a:gd name="connsiteY31" fmla="*/ 96071 h 894306"/>
                <a:gd name="connsiteX32" fmla="*/ 1079541 w 1135307"/>
                <a:gd name="connsiteY32" fmla="*/ 349276 h 894306"/>
                <a:gd name="connsiteX33" fmla="*/ 1068893 w 1135307"/>
                <a:gd name="connsiteY33" fmla="*/ 834570 h 894306"/>
                <a:gd name="connsiteX34" fmla="*/ 1099935 w 1135307"/>
                <a:gd name="connsiteY34" fmla="*/ 783676 h 89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5307" h="894306">
                  <a:moveTo>
                    <a:pt x="1099935" y="783676"/>
                  </a:moveTo>
                  <a:cubicBezTo>
                    <a:pt x="1109500" y="750830"/>
                    <a:pt x="1123035" y="446010"/>
                    <a:pt x="1125020" y="366601"/>
                  </a:cubicBezTo>
                  <a:cubicBezTo>
                    <a:pt x="1127006" y="289178"/>
                    <a:pt x="1129532" y="211935"/>
                    <a:pt x="1132420" y="134693"/>
                  </a:cubicBezTo>
                  <a:cubicBezTo>
                    <a:pt x="1134044" y="90476"/>
                    <a:pt x="1135307" y="46441"/>
                    <a:pt x="1135307" y="2225"/>
                  </a:cubicBezTo>
                  <a:cubicBezTo>
                    <a:pt x="1135307" y="2044"/>
                    <a:pt x="1135307" y="1684"/>
                    <a:pt x="1135307" y="1503"/>
                  </a:cubicBezTo>
                  <a:cubicBezTo>
                    <a:pt x="1132239" y="1142"/>
                    <a:pt x="1128630" y="1142"/>
                    <a:pt x="1124298" y="1142"/>
                  </a:cubicBezTo>
                  <a:cubicBezTo>
                    <a:pt x="1114553" y="962"/>
                    <a:pt x="1104627" y="1142"/>
                    <a:pt x="1094881" y="962"/>
                  </a:cubicBezTo>
                  <a:cubicBezTo>
                    <a:pt x="969452" y="-1384"/>
                    <a:pt x="843842" y="1142"/>
                    <a:pt x="718413" y="2406"/>
                  </a:cubicBezTo>
                  <a:cubicBezTo>
                    <a:pt x="653443" y="3127"/>
                    <a:pt x="588472" y="3669"/>
                    <a:pt x="523501" y="5113"/>
                  </a:cubicBezTo>
                  <a:cubicBezTo>
                    <a:pt x="446259" y="6737"/>
                    <a:pt x="178255" y="6737"/>
                    <a:pt x="121587" y="10707"/>
                  </a:cubicBezTo>
                  <a:cubicBezTo>
                    <a:pt x="91448" y="12873"/>
                    <a:pt x="61128" y="11610"/>
                    <a:pt x="30808" y="12332"/>
                  </a:cubicBezTo>
                  <a:cubicBezTo>
                    <a:pt x="7166" y="12873"/>
                    <a:pt x="489" y="18829"/>
                    <a:pt x="128" y="42651"/>
                  </a:cubicBezTo>
                  <a:cubicBezTo>
                    <a:pt x="-233" y="72790"/>
                    <a:pt x="128" y="103110"/>
                    <a:pt x="1752" y="133249"/>
                  </a:cubicBezTo>
                  <a:cubicBezTo>
                    <a:pt x="5181" y="195332"/>
                    <a:pt x="9693" y="257415"/>
                    <a:pt x="13483" y="319678"/>
                  </a:cubicBezTo>
                  <a:cubicBezTo>
                    <a:pt x="17273" y="383566"/>
                    <a:pt x="20341" y="447634"/>
                    <a:pt x="24311" y="511522"/>
                  </a:cubicBezTo>
                  <a:cubicBezTo>
                    <a:pt x="27379" y="560250"/>
                    <a:pt x="31530" y="608978"/>
                    <a:pt x="34779" y="657886"/>
                  </a:cubicBezTo>
                  <a:cubicBezTo>
                    <a:pt x="38749" y="715638"/>
                    <a:pt x="41817" y="773209"/>
                    <a:pt x="45968" y="830960"/>
                  </a:cubicBezTo>
                  <a:cubicBezTo>
                    <a:pt x="47051" y="845940"/>
                    <a:pt x="49036" y="861099"/>
                    <a:pt x="52104" y="875898"/>
                  </a:cubicBezTo>
                  <a:cubicBezTo>
                    <a:pt x="53729" y="883117"/>
                    <a:pt x="55533" y="889253"/>
                    <a:pt x="57879" y="894307"/>
                  </a:cubicBezTo>
                  <a:cubicBezTo>
                    <a:pt x="55894" y="859656"/>
                    <a:pt x="57338" y="825004"/>
                    <a:pt x="58421" y="790354"/>
                  </a:cubicBezTo>
                  <a:cubicBezTo>
                    <a:pt x="60045" y="731519"/>
                    <a:pt x="55172" y="444746"/>
                    <a:pt x="55533" y="416051"/>
                  </a:cubicBezTo>
                  <a:cubicBezTo>
                    <a:pt x="55894" y="382664"/>
                    <a:pt x="54992" y="349276"/>
                    <a:pt x="54089" y="315888"/>
                  </a:cubicBezTo>
                  <a:cubicBezTo>
                    <a:pt x="53187" y="283222"/>
                    <a:pt x="56436" y="100583"/>
                    <a:pt x="58421" y="98778"/>
                  </a:cubicBezTo>
                  <a:cubicBezTo>
                    <a:pt x="58421" y="99500"/>
                    <a:pt x="58421" y="100222"/>
                    <a:pt x="58421" y="101125"/>
                  </a:cubicBezTo>
                  <a:cubicBezTo>
                    <a:pt x="58421" y="96252"/>
                    <a:pt x="58601" y="92643"/>
                    <a:pt x="58782" y="90657"/>
                  </a:cubicBezTo>
                  <a:cubicBezTo>
                    <a:pt x="61128" y="67737"/>
                    <a:pt x="67445" y="62503"/>
                    <a:pt x="90004" y="63586"/>
                  </a:cubicBezTo>
                  <a:cubicBezTo>
                    <a:pt x="92891" y="63767"/>
                    <a:pt x="95779" y="63767"/>
                    <a:pt x="98667" y="63947"/>
                  </a:cubicBezTo>
                  <a:cubicBezTo>
                    <a:pt x="115270" y="58713"/>
                    <a:pt x="132596" y="54923"/>
                    <a:pt x="149199" y="51314"/>
                  </a:cubicBezTo>
                  <a:cubicBezTo>
                    <a:pt x="158223" y="49329"/>
                    <a:pt x="866943" y="38861"/>
                    <a:pt x="898887" y="38320"/>
                  </a:cubicBezTo>
                  <a:cubicBezTo>
                    <a:pt x="924695" y="37959"/>
                    <a:pt x="977032" y="49509"/>
                    <a:pt x="977212" y="55284"/>
                  </a:cubicBezTo>
                  <a:cubicBezTo>
                    <a:pt x="1009156" y="54562"/>
                    <a:pt x="1034242" y="54021"/>
                    <a:pt x="1046153" y="53660"/>
                  </a:cubicBezTo>
                  <a:cubicBezTo>
                    <a:pt x="1080443" y="52577"/>
                    <a:pt x="1088384" y="61962"/>
                    <a:pt x="1088023" y="96071"/>
                  </a:cubicBezTo>
                  <a:cubicBezTo>
                    <a:pt x="1087482" y="180533"/>
                    <a:pt x="1079722" y="264634"/>
                    <a:pt x="1079541" y="349276"/>
                  </a:cubicBezTo>
                  <a:cubicBezTo>
                    <a:pt x="1079360" y="464418"/>
                    <a:pt x="1076293" y="752274"/>
                    <a:pt x="1068893" y="834570"/>
                  </a:cubicBezTo>
                  <a:cubicBezTo>
                    <a:pt x="1083872" y="821034"/>
                    <a:pt x="1094159" y="803709"/>
                    <a:pt x="1099935" y="78367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66CCC5A5-73F5-1D49-BB13-BC9C0454C618}"/>
                </a:ext>
              </a:extLst>
            </p:cNvPr>
            <p:cNvSpPr/>
            <p:nvPr/>
          </p:nvSpPr>
          <p:spPr>
            <a:xfrm>
              <a:off x="4453147" y="5216411"/>
              <a:ext cx="1804" cy="3429"/>
            </a:xfrm>
            <a:custGeom>
              <a:avLst/>
              <a:gdLst>
                <a:gd name="connsiteX0" fmla="*/ 0 w 1804"/>
                <a:gd name="connsiteY0" fmla="*/ 0 h 3429"/>
                <a:gd name="connsiteX1" fmla="*/ 0 w 1804"/>
                <a:gd name="connsiteY1" fmla="*/ 3429 h 3429"/>
                <a:gd name="connsiteX2" fmla="*/ 0 w 1804"/>
                <a:gd name="connsiteY2" fmla="*/ 0 h 3429"/>
              </a:gdLst>
              <a:ahLst/>
              <a:cxnLst>
                <a:cxn ang="0">
                  <a:pos x="connsiteX0" y="connsiteY0"/>
                </a:cxn>
                <a:cxn ang="0">
                  <a:pos x="connsiteX1" y="connsiteY1"/>
                </a:cxn>
                <a:cxn ang="0">
                  <a:pos x="connsiteX2" y="connsiteY2"/>
                </a:cxn>
              </a:cxnLst>
              <a:rect l="l" t="t" r="r" b="b"/>
              <a:pathLst>
                <a:path w="1804" h="3429">
                  <a:moveTo>
                    <a:pt x="0" y="0"/>
                  </a:moveTo>
                  <a:cubicBezTo>
                    <a:pt x="0" y="1083"/>
                    <a:pt x="0" y="2166"/>
                    <a:pt x="0" y="3429"/>
                  </a:cubicBezTo>
                  <a:cubicBezTo>
                    <a:pt x="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C96E3717-A308-6349-9DD2-DF7F0E66F853}"/>
                </a:ext>
              </a:extLst>
            </p:cNvPr>
            <p:cNvSpPr/>
            <p:nvPr/>
          </p:nvSpPr>
          <p:spPr>
            <a:xfrm>
              <a:off x="4453147" y="5212801"/>
              <a:ext cx="1804" cy="3068"/>
            </a:xfrm>
            <a:custGeom>
              <a:avLst/>
              <a:gdLst>
                <a:gd name="connsiteX0" fmla="*/ 0 w 1804"/>
                <a:gd name="connsiteY0" fmla="*/ 0 h 3068"/>
                <a:gd name="connsiteX1" fmla="*/ 0 w 1804"/>
                <a:gd name="connsiteY1" fmla="*/ 3068 h 3068"/>
                <a:gd name="connsiteX2" fmla="*/ 0 w 1804"/>
                <a:gd name="connsiteY2" fmla="*/ 0 h 3068"/>
              </a:gdLst>
              <a:ahLst/>
              <a:cxnLst>
                <a:cxn ang="0">
                  <a:pos x="connsiteX0" y="connsiteY0"/>
                </a:cxn>
                <a:cxn ang="0">
                  <a:pos x="connsiteX1" y="connsiteY1"/>
                </a:cxn>
                <a:cxn ang="0">
                  <a:pos x="connsiteX2" y="connsiteY2"/>
                </a:cxn>
              </a:cxnLst>
              <a:rect l="l" t="t" r="r" b="b"/>
              <a:pathLst>
                <a:path w="1804" h="3068">
                  <a:moveTo>
                    <a:pt x="0" y="0"/>
                  </a:moveTo>
                  <a:cubicBezTo>
                    <a:pt x="0" y="902"/>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2B5900C-878C-5849-B130-7F283C59754B}"/>
                </a:ext>
              </a:extLst>
            </p:cNvPr>
            <p:cNvSpPr/>
            <p:nvPr/>
          </p:nvSpPr>
          <p:spPr>
            <a:xfrm>
              <a:off x="3403332" y="6109936"/>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1"/>
                    <a:pt x="0" y="0"/>
                  </a:cubicBezTo>
                  <a:cubicBezTo>
                    <a:pt x="1444" y="181"/>
                    <a:pt x="2707" y="181"/>
                    <a:pt x="415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1" name="Freeform 120">
              <a:extLst>
                <a:ext uri="{FF2B5EF4-FFF2-40B4-BE49-F238E27FC236}">
                  <a16:creationId xmlns:a16="http://schemas.microsoft.com/office/drawing/2014/main" id="{291F0267-D8BA-D441-B6A4-B75E895A94CE}"/>
                </a:ext>
              </a:extLst>
            </p:cNvPr>
            <p:cNvSpPr/>
            <p:nvPr/>
          </p:nvSpPr>
          <p:spPr>
            <a:xfrm>
              <a:off x="4439611" y="5192769"/>
              <a:ext cx="4150" cy="902"/>
            </a:xfrm>
            <a:custGeom>
              <a:avLst/>
              <a:gdLst>
                <a:gd name="connsiteX0" fmla="*/ 0 w 4150"/>
                <a:gd name="connsiteY0" fmla="*/ 0 h 902"/>
                <a:gd name="connsiteX1" fmla="*/ 4151 w 4150"/>
                <a:gd name="connsiteY1" fmla="*/ 902 h 902"/>
                <a:gd name="connsiteX2" fmla="*/ 0 w 4150"/>
                <a:gd name="connsiteY2" fmla="*/ 0 h 902"/>
              </a:gdLst>
              <a:ahLst/>
              <a:cxnLst>
                <a:cxn ang="0">
                  <a:pos x="connsiteX0" y="connsiteY0"/>
                </a:cxn>
                <a:cxn ang="0">
                  <a:pos x="connsiteX1" y="connsiteY1"/>
                </a:cxn>
                <a:cxn ang="0">
                  <a:pos x="connsiteX2" y="connsiteY2"/>
                </a:cxn>
              </a:cxnLst>
              <a:rect l="l" t="t" r="r" b="b"/>
              <a:pathLst>
                <a:path w="4150" h="902">
                  <a:moveTo>
                    <a:pt x="0" y="0"/>
                  </a:moveTo>
                  <a:cubicBezTo>
                    <a:pt x="1624" y="180"/>
                    <a:pt x="2888" y="542"/>
                    <a:pt x="4151" y="902"/>
                  </a:cubicBezTo>
                  <a:cubicBezTo>
                    <a:pt x="2888" y="361"/>
                    <a:pt x="1444"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2" name="Freeform 121">
              <a:extLst>
                <a:ext uri="{FF2B5EF4-FFF2-40B4-BE49-F238E27FC236}">
                  <a16:creationId xmlns:a16="http://schemas.microsoft.com/office/drawing/2014/main" id="{48B5AC57-25A8-6E4F-AD0B-4C6E63207488}"/>
                </a:ext>
              </a:extLst>
            </p:cNvPr>
            <p:cNvSpPr/>
            <p:nvPr/>
          </p:nvSpPr>
          <p:spPr>
            <a:xfrm>
              <a:off x="3400625" y="5253949"/>
              <a:ext cx="127053" cy="1369"/>
            </a:xfrm>
            <a:custGeom>
              <a:avLst/>
              <a:gdLst>
                <a:gd name="connsiteX0" fmla="*/ 0 w 127053"/>
                <a:gd name="connsiteY0" fmla="*/ 542 h 1369"/>
                <a:gd name="connsiteX1" fmla="*/ 127054 w 127053"/>
                <a:gd name="connsiteY1" fmla="*/ 0 h 1369"/>
                <a:gd name="connsiteX2" fmla="*/ 0 w 127053"/>
                <a:gd name="connsiteY2" fmla="*/ 542 h 1369"/>
              </a:gdLst>
              <a:ahLst/>
              <a:cxnLst>
                <a:cxn ang="0">
                  <a:pos x="connsiteX0" y="connsiteY0"/>
                </a:cxn>
                <a:cxn ang="0">
                  <a:pos x="connsiteX1" y="connsiteY1"/>
                </a:cxn>
                <a:cxn ang="0">
                  <a:pos x="connsiteX2" y="connsiteY2"/>
                </a:cxn>
              </a:cxnLst>
              <a:rect l="l" t="t" r="r" b="b"/>
              <a:pathLst>
                <a:path w="127053" h="1369">
                  <a:moveTo>
                    <a:pt x="0" y="542"/>
                  </a:moveTo>
                  <a:cubicBezTo>
                    <a:pt x="42411" y="2166"/>
                    <a:pt x="84642" y="1083"/>
                    <a:pt x="127054" y="0"/>
                  </a:cubicBezTo>
                  <a:cubicBezTo>
                    <a:pt x="84642" y="1083"/>
                    <a:pt x="42411" y="2166"/>
                    <a:pt x="0"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3" name="Freeform 122">
              <a:extLst>
                <a:ext uri="{FF2B5EF4-FFF2-40B4-BE49-F238E27FC236}">
                  <a16:creationId xmlns:a16="http://schemas.microsoft.com/office/drawing/2014/main" id="{5A66AF72-10E1-B54D-9707-F72277325935}"/>
                </a:ext>
              </a:extLst>
            </p:cNvPr>
            <p:cNvSpPr/>
            <p:nvPr/>
          </p:nvSpPr>
          <p:spPr>
            <a:xfrm>
              <a:off x="3362906" y="5403021"/>
              <a:ext cx="180" cy="4511"/>
            </a:xfrm>
            <a:custGeom>
              <a:avLst/>
              <a:gdLst>
                <a:gd name="connsiteX0" fmla="*/ 0 w 180"/>
                <a:gd name="connsiteY0" fmla="*/ 0 h 4511"/>
                <a:gd name="connsiteX1" fmla="*/ 181 w 180"/>
                <a:gd name="connsiteY1" fmla="*/ 4512 h 4511"/>
                <a:gd name="connsiteX2" fmla="*/ 0 w 180"/>
                <a:gd name="connsiteY2" fmla="*/ 0 h 4511"/>
              </a:gdLst>
              <a:ahLst/>
              <a:cxnLst>
                <a:cxn ang="0">
                  <a:pos x="connsiteX0" y="connsiteY0"/>
                </a:cxn>
                <a:cxn ang="0">
                  <a:pos x="connsiteX1" y="connsiteY1"/>
                </a:cxn>
                <a:cxn ang="0">
                  <a:pos x="connsiteX2" y="connsiteY2"/>
                </a:cxn>
              </a:cxnLst>
              <a:rect l="l" t="t" r="r" b="b"/>
              <a:pathLst>
                <a:path w="180" h="4511">
                  <a:moveTo>
                    <a:pt x="0" y="0"/>
                  </a:moveTo>
                  <a:cubicBezTo>
                    <a:pt x="0" y="1444"/>
                    <a:pt x="181" y="3068"/>
                    <a:pt x="181" y="4512"/>
                  </a:cubicBezTo>
                  <a:cubicBezTo>
                    <a:pt x="181" y="3068"/>
                    <a:pt x="181" y="16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4" name="Freeform 123">
              <a:extLst>
                <a:ext uri="{FF2B5EF4-FFF2-40B4-BE49-F238E27FC236}">
                  <a16:creationId xmlns:a16="http://schemas.microsoft.com/office/drawing/2014/main" id="{EBD9286D-5067-544D-804A-F7E61B9BE72D}"/>
                </a:ext>
              </a:extLst>
            </p:cNvPr>
            <p:cNvSpPr/>
            <p:nvPr/>
          </p:nvSpPr>
          <p:spPr>
            <a:xfrm>
              <a:off x="3362545" y="5390027"/>
              <a:ext cx="360" cy="11550"/>
            </a:xfrm>
            <a:custGeom>
              <a:avLst/>
              <a:gdLst>
                <a:gd name="connsiteX0" fmla="*/ 0 w 360"/>
                <a:gd name="connsiteY0" fmla="*/ 0 h 11550"/>
                <a:gd name="connsiteX1" fmla="*/ 361 w 360"/>
                <a:gd name="connsiteY1" fmla="*/ 11550 h 11550"/>
                <a:gd name="connsiteX2" fmla="*/ 0 w 360"/>
                <a:gd name="connsiteY2" fmla="*/ 0 h 11550"/>
              </a:gdLst>
              <a:ahLst/>
              <a:cxnLst>
                <a:cxn ang="0">
                  <a:pos x="connsiteX0" y="connsiteY0"/>
                </a:cxn>
                <a:cxn ang="0">
                  <a:pos x="connsiteX1" y="connsiteY1"/>
                </a:cxn>
                <a:cxn ang="0">
                  <a:pos x="connsiteX2" y="connsiteY2"/>
                </a:cxn>
              </a:cxnLst>
              <a:rect l="l" t="t" r="r" b="b"/>
              <a:pathLst>
                <a:path w="360" h="11550">
                  <a:moveTo>
                    <a:pt x="0" y="0"/>
                  </a:moveTo>
                  <a:cubicBezTo>
                    <a:pt x="180" y="3790"/>
                    <a:pt x="180" y="7760"/>
                    <a:pt x="361" y="11550"/>
                  </a:cubicBezTo>
                  <a:cubicBezTo>
                    <a:pt x="180" y="7760"/>
                    <a:pt x="180" y="379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5" name="Freeform 124">
              <a:extLst>
                <a:ext uri="{FF2B5EF4-FFF2-40B4-BE49-F238E27FC236}">
                  <a16:creationId xmlns:a16="http://schemas.microsoft.com/office/drawing/2014/main" id="{90E7A9D6-AED7-114B-9131-6B98C8C28581}"/>
                </a:ext>
              </a:extLst>
            </p:cNvPr>
            <p:cNvSpPr/>
            <p:nvPr/>
          </p:nvSpPr>
          <p:spPr>
            <a:xfrm>
              <a:off x="3363086" y="5409157"/>
              <a:ext cx="180" cy="4150"/>
            </a:xfrm>
            <a:custGeom>
              <a:avLst/>
              <a:gdLst>
                <a:gd name="connsiteX0" fmla="*/ 0 w 180"/>
                <a:gd name="connsiteY0" fmla="*/ 0 h 4150"/>
                <a:gd name="connsiteX1" fmla="*/ 180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0" y="1444"/>
                    <a:pt x="180" y="2707"/>
                    <a:pt x="180" y="4151"/>
                  </a:cubicBezTo>
                  <a:cubicBezTo>
                    <a:pt x="180" y="2888"/>
                    <a:pt x="180"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6" name="Freeform 125">
              <a:extLst>
                <a:ext uri="{FF2B5EF4-FFF2-40B4-BE49-F238E27FC236}">
                  <a16:creationId xmlns:a16="http://schemas.microsoft.com/office/drawing/2014/main" id="{3646867E-8CE6-CF45-9EAB-5F424ED3132F}"/>
                </a:ext>
              </a:extLst>
            </p:cNvPr>
            <p:cNvSpPr/>
            <p:nvPr/>
          </p:nvSpPr>
          <p:spPr>
            <a:xfrm>
              <a:off x="3363808" y="5427385"/>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0" y="2526"/>
                    <a:pt x="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7" name="Freeform 126">
              <a:extLst>
                <a:ext uri="{FF2B5EF4-FFF2-40B4-BE49-F238E27FC236}">
                  <a16:creationId xmlns:a16="http://schemas.microsoft.com/office/drawing/2014/main" id="{66994920-4C61-D84B-A7D2-0D09E847FDA6}"/>
                </a:ext>
              </a:extLst>
            </p:cNvPr>
            <p:cNvSpPr/>
            <p:nvPr/>
          </p:nvSpPr>
          <p:spPr>
            <a:xfrm>
              <a:off x="3363447" y="5415293"/>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0" y="2887"/>
                    <a:pt x="0" y="144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8" name="Freeform 127">
              <a:extLst>
                <a:ext uri="{FF2B5EF4-FFF2-40B4-BE49-F238E27FC236}">
                  <a16:creationId xmlns:a16="http://schemas.microsoft.com/office/drawing/2014/main" id="{CCB4F362-CA88-C841-8B34-FF2134ABECE0}"/>
                </a:ext>
              </a:extLst>
            </p:cNvPr>
            <p:cNvSpPr/>
            <p:nvPr/>
          </p:nvSpPr>
          <p:spPr>
            <a:xfrm>
              <a:off x="3362364" y="5384432"/>
              <a:ext cx="180" cy="5414"/>
            </a:xfrm>
            <a:custGeom>
              <a:avLst/>
              <a:gdLst>
                <a:gd name="connsiteX0" fmla="*/ 0 w 180"/>
                <a:gd name="connsiteY0" fmla="*/ 0 h 5414"/>
                <a:gd name="connsiteX1" fmla="*/ 181 w 180"/>
                <a:gd name="connsiteY1" fmla="*/ 5414 h 5414"/>
                <a:gd name="connsiteX2" fmla="*/ 0 w 180"/>
                <a:gd name="connsiteY2" fmla="*/ 0 h 5414"/>
              </a:gdLst>
              <a:ahLst/>
              <a:cxnLst>
                <a:cxn ang="0">
                  <a:pos x="connsiteX0" y="connsiteY0"/>
                </a:cxn>
                <a:cxn ang="0">
                  <a:pos x="connsiteX1" y="connsiteY1"/>
                </a:cxn>
                <a:cxn ang="0">
                  <a:pos x="connsiteX2" y="connsiteY2"/>
                </a:cxn>
              </a:cxnLst>
              <a:rect l="l" t="t" r="r" b="b"/>
              <a:pathLst>
                <a:path w="180" h="5414">
                  <a:moveTo>
                    <a:pt x="0" y="0"/>
                  </a:moveTo>
                  <a:cubicBezTo>
                    <a:pt x="0" y="1805"/>
                    <a:pt x="181" y="3609"/>
                    <a:pt x="181" y="5414"/>
                  </a:cubicBezTo>
                  <a:cubicBezTo>
                    <a:pt x="181" y="3609"/>
                    <a:pt x="0" y="180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9" name="Freeform 128">
              <a:extLst>
                <a:ext uri="{FF2B5EF4-FFF2-40B4-BE49-F238E27FC236}">
                  <a16:creationId xmlns:a16="http://schemas.microsoft.com/office/drawing/2014/main" id="{DE1730E5-73EF-C043-8335-1D1C23409B44}"/>
                </a:ext>
              </a:extLst>
            </p:cNvPr>
            <p:cNvSpPr/>
            <p:nvPr/>
          </p:nvSpPr>
          <p:spPr>
            <a:xfrm>
              <a:off x="3363627" y="54208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068"/>
                    <a:pt x="180" y="4692"/>
                  </a:cubicBezTo>
                  <a:cubicBezTo>
                    <a:pt x="0" y="3068"/>
                    <a:pt x="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0" name="Freeform 129">
              <a:extLst>
                <a:ext uri="{FF2B5EF4-FFF2-40B4-BE49-F238E27FC236}">
                  <a16:creationId xmlns:a16="http://schemas.microsoft.com/office/drawing/2014/main" id="{418BEF92-9810-F347-9E38-580FE909B637}"/>
                </a:ext>
              </a:extLst>
            </p:cNvPr>
            <p:cNvSpPr/>
            <p:nvPr/>
          </p:nvSpPr>
          <p:spPr>
            <a:xfrm>
              <a:off x="3361823" y="5368009"/>
              <a:ext cx="180" cy="3429"/>
            </a:xfrm>
            <a:custGeom>
              <a:avLst/>
              <a:gdLst>
                <a:gd name="connsiteX0" fmla="*/ 0 w 180"/>
                <a:gd name="connsiteY0" fmla="*/ 0 h 3429"/>
                <a:gd name="connsiteX1" fmla="*/ 180 w 180"/>
                <a:gd name="connsiteY1" fmla="*/ 3429 h 3429"/>
                <a:gd name="connsiteX2" fmla="*/ 0 w 180"/>
                <a:gd name="connsiteY2" fmla="*/ 0 h 3429"/>
              </a:gdLst>
              <a:ahLst/>
              <a:cxnLst>
                <a:cxn ang="0">
                  <a:pos x="connsiteX0" y="connsiteY0"/>
                </a:cxn>
                <a:cxn ang="0">
                  <a:pos x="connsiteX1" y="connsiteY1"/>
                </a:cxn>
                <a:cxn ang="0">
                  <a:pos x="connsiteX2" y="connsiteY2"/>
                </a:cxn>
              </a:cxnLst>
              <a:rect l="l" t="t" r="r" b="b"/>
              <a:pathLst>
                <a:path w="180" h="3429">
                  <a:moveTo>
                    <a:pt x="0" y="0"/>
                  </a:moveTo>
                  <a:cubicBezTo>
                    <a:pt x="0" y="1083"/>
                    <a:pt x="0" y="2166"/>
                    <a:pt x="180" y="3429"/>
                  </a:cubicBezTo>
                  <a:cubicBezTo>
                    <a:pt x="0" y="2346"/>
                    <a:pt x="0" y="126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1" name="Freeform 130">
              <a:extLst>
                <a:ext uri="{FF2B5EF4-FFF2-40B4-BE49-F238E27FC236}">
                  <a16:creationId xmlns:a16="http://schemas.microsoft.com/office/drawing/2014/main" id="{A8A4167D-C569-3045-B4D0-F5FACDAC7172}"/>
                </a:ext>
              </a:extLst>
            </p:cNvPr>
            <p:cNvSpPr/>
            <p:nvPr/>
          </p:nvSpPr>
          <p:spPr>
            <a:xfrm>
              <a:off x="3361462" y="5352488"/>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2" name="Freeform 131">
              <a:extLst>
                <a:ext uri="{FF2B5EF4-FFF2-40B4-BE49-F238E27FC236}">
                  <a16:creationId xmlns:a16="http://schemas.microsoft.com/office/drawing/2014/main" id="{32492050-989A-B74D-B4FC-519B53F3200E}"/>
                </a:ext>
              </a:extLst>
            </p:cNvPr>
            <p:cNvSpPr/>
            <p:nvPr/>
          </p:nvSpPr>
          <p:spPr>
            <a:xfrm>
              <a:off x="3361281" y="5347615"/>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3" name="Freeform 132">
              <a:extLst>
                <a:ext uri="{FF2B5EF4-FFF2-40B4-BE49-F238E27FC236}">
                  <a16:creationId xmlns:a16="http://schemas.microsoft.com/office/drawing/2014/main" id="{A8F5FD14-06E6-034E-A9FD-A44873B60C29}"/>
                </a:ext>
              </a:extLst>
            </p:cNvPr>
            <p:cNvSpPr/>
            <p:nvPr/>
          </p:nvSpPr>
          <p:spPr>
            <a:xfrm>
              <a:off x="3361462" y="5357722"/>
              <a:ext cx="135" cy="2887"/>
            </a:xfrm>
            <a:custGeom>
              <a:avLst/>
              <a:gdLst>
                <a:gd name="connsiteX0" fmla="*/ 0 w 135"/>
                <a:gd name="connsiteY0" fmla="*/ 0 h 2887"/>
                <a:gd name="connsiteX1" fmla="*/ 0 w 135"/>
                <a:gd name="connsiteY1" fmla="*/ 2888 h 2887"/>
                <a:gd name="connsiteX2" fmla="*/ 0 w 135"/>
                <a:gd name="connsiteY2" fmla="*/ 0 h 2887"/>
              </a:gdLst>
              <a:ahLst/>
              <a:cxnLst>
                <a:cxn ang="0">
                  <a:pos x="connsiteX0" y="connsiteY0"/>
                </a:cxn>
                <a:cxn ang="0">
                  <a:pos x="connsiteX1" y="connsiteY1"/>
                </a:cxn>
                <a:cxn ang="0">
                  <a:pos x="connsiteX2" y="connsiteY2"/>
                </a:cxn>
              </a:cxnLst>
              <a:rect l="l" t="t" r="r" b="b"/>
              <a:pathLst>
                <a:path w="135" h="2887">
                  <a:moveTo>
                    <a:pt x="0" y="0"/>
                  </a:moveTo>
                  <a:cubicBezTo>
                    <a:pt x="0" y="902"/>
                    <a:pt x="0" y="1805"/>
                    <a:pt x="0" y="2888"/>
                  </a:cubicBezTo>
                  <a:cubicBezTo>
                    <a:pt x="181" y="1985"/>
                    <a:pt x="181"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4" name="Freeform 133">
              <a:extLst>
                <a:ext uri="{FF2B5EF4-FFF2-40B4-BE49-F238E27FC236}">
                  <a16:creationId xmlns:a16="http://schemas.microsoft.com/office/drawing/2014/main" id="{2E1C4E71-8586-5C48-8CCE-AF5ECEF20C18}"/>
                </a:ext>
              </a:extLst>
            </p:cNvPr>
            <p:cNvSpPr/>
            <p:nvPr/>
          </p:nvSpPr>
          <p:spPr>
            <a:xfrm>
              <a:off x="3363988" y="5433340"/>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180" y="2887"/>
                    <a:pt x="0" y="144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5" name="Freeform 134">
              <a:extLst>
                <a:ext uri="{FF2B5EF4-FFF2-40B4-BE49-F238E27FC236}">
                  <a16:creationId xmlns:a16="http://schemas.microsoft.com/office/drawing/2014/main" id="{AA2B72C3-4AD8-8746-AC1B-7D5A77922F63}"/>
                </a:ext>
              </a:extLst>
            </p:cNvPr>
            <p:cNvSpPr/>
            <p:nvPr/>
          </p:nvSpPr>
          <p:spPr>
            <a:xfrm>
              <a:off x="3362003" y="5373603"/>
              <a:ext cx="180" cy="3248"/>
            </a:xfrm>
            <a:custGeom>
              <a:avLst/>
              <a:gdLst>
                <a:gd name="connsiteX0" fmla="*/ 0 w 180"/>
                <a:gd name="connsiteY0" fmla="*/ 0 h 3248"/>
                <a:gd name="connsiteX1" fmla="*/ 181 w 180"/>
                <a:gd name="connsiteY1" fmla="*/ 3249 h 3248"/>
                <a:gd name="connsiteX2" fmla="*/ 0 w 180"/>
                <a:gd name="connsiteY2" fmla="*/ 0 h 3248"/>
              </a:gdLst>
              <a:ahLst/>
              <a:cxnLst>
                <a:cxn ang="0">
                  <a:pos x="connsiteX0" y="connsiteY0"/>
                </a:cxn>
                <a:cxn ang="0">
                  <a:pos x="connsiteX1" y="connsiteY1"/>
                </a:cxn>
                <a:cxn ang="0">
                  <a:pos x="connsiteX2" y="connsiteY2"/>
                </a:cxn>
              </a:cxnLst>
              <a:rect l="l" t="t" r="r" b="b"/>
              <a:pathLst>
                <a:path w="180" h="3248">
                  <a:moveTo>
                    <a:pt x="0" y="0"/>
                  </a:moveTo>
                  <a:cubicBezTo>
                    <a:pt x="0" y="1083"/>
                    <a:pt x="0" y="2166"/>
                    <a:pt x="181" y="3249"/>
                  </a:cubicBezTo>
                  <a:cubicBezTo>
                    <a:pt x="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6" name="Freeform 135">
              <a:extLst>
                <a:ext uri="{FF2B5EF4-FFF2-40B4-BE49-F238E27FC236}">
                  <a16:creationId xmlns:a16="http://schemas.microsoft.com/office/drawing/2014/main" id="{D57AF689-3299-7344-A8A2-BB54780826D7}"/>
                </a:ext>
              </a:extLst>
            </p:cNvPr>
            <p:cNvSpPr/>
            <p:nvPr/>
          </p:nvSpPr>
          <p:spPr>
            <a:xfrm>
              <a:off x="4367242" y="6046951"/>
              <a:ext cx="1804" cy="135"/>
            </a:xfrm>
            <a:custGeom>
              <a:avLst/>
              <a:gdLst>
                <a:gd name="connsiteX0" fmla="*/ 0 w 1804"/>
                <a:gd name="connsiteY0" fmla="*/ 0 h 135"/>
                <a:gd name="connsiteX1" fmla="*/ 0 w 1804"/>
                <a:gd name="connsiteY1" fmla="*/ 0 h 135"/>
                <a:gd name="connsiteX2" fmla="*/ 0 w 1804"/>
                <a:gd name="connsiteY2" fmla="*/ 0 h 135"/>
              </a:gdLst>
              <a:ahLst/>
              <a:cxnLst>
                <a:cxn ang="0">
                  <a:pos x="connsiteX0" y="connsiteY0"/>
                </a:cxn>
                <a:cxn ang="0">
                  <a:pos x="connsiteX1" y="connsiteY1"/>
                </a:cxn>
                <a:cxn ang="0">
                  <a:pos x="connsiteX2" y="connsiteY2"/>
                </a:cxn>
              </a:cxnLst>
              <a:rect l="l" t="t" r="r" b="b"/>
              <a:pathLst>
                <a:path w="1804" h="135">
                  <a:moveTo>
                    <a:pt x="0" y="0"/>
                  </a:moveTo>
                  <a:cubicBezTo>
                    <a:pt x="0" y="180"/>
                    <a:pt x="0" y="180"/>
                    <a:pt x="0" y="0"/>
                  </a:cubicBezTo>
                  <a:cubicBezTo>
                    <a:pt x="0" y="180"/>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7" name="Freeform 136">
              <a:extLst>
                <a:ext uri="{FF2B5EF4-FFF2-40B4-BE49-F238E27FC236}">
                  <a16:creationId xmlns:a16="http://schemas.microsoft.com/office/drawing/2014/main" id="{02089FC7-224C-8247-8377-57CB2F4E3BBF}"/>
                </a:ext>
              </a:extLst>
            </p:cNvPr>
            <p:cNvSpPr/>
            <p:nvPr/>
          </p:nvSpPr>
          <p:spPr>
            <a:xfrm>
              <a:off x="3361642" y="5362956"/>
              <a:ext cx="180" cy="3067"/>
            </a:xfrm>
            <a:custGeom>
              <a:avLst/>
              <a:gdLst>
                <a:gd name="connsiteX0" fmla="*/ 0 w 180"/>
                <a:gd name="connsiteY0" fmla="*/ 0 h 3067"/>
                <a:gd name="connsiteX1" fmla="*/ 180 w 180"/>
                <a:gd name="connsiteY1" fmla="*/ 3068 h 3067"/>
                <a:gd name="connsiteX2" fmla="*/ 0 w 180"/>
                <a:gd name="connsiteY2" fmla="*/ 0 h 3067"/>
              </a:gdLst>
              <a:ahLst/>
              <a:cxnLst>
                <a:cxn ang="0">
                  <a:pos x="connsiteX0" y="connsiteY0"/>
                </a:cxn>
                <a:cxn ang="0">
                  <a:pos x="connsiteX1" y="connsiteY1"/>
                </a:cxn>
                <a:cxn ang="0">
                  <a:pos x="connsiteX2" y="connsiteY2"/>
                </a:cxn>
              </a:cxnLst>
              <a:rect l="l" t="t" r="r" b="b"/>
              <a:pathLst>
                <a:path w="180" h="3067">
                  <a:moveTo>
                    <a:pt x="0" y="0"/>
                  </a:moveTo>
                  <a:cubicBezTo>
                    <a:pt x="0" y="1083"/>
                    <a:pt x="0" y="1985"/>
                    <a:pt x="180" y="3068"/>
                  </a:cubicBezTo>
                  <a:cubicBezTo>
                    <a:pt x="18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8" name="Freeform 137">
              <a:extLst>
                <a:ext uri="{FF2B5EF4-FFF2-40B4-BE49-F238E27FC236}">
                  <a16:creationId xmlns:a16="http://schemas.microsoft.com/office/drawing/2014/main" id="{762C3B4E-5676-0E49-970D-B5FD17BC7D88}"/>
                </a:ext>
              </a:extLst>
            </p:cNvPr>
            <p:cNvSpPr/>
            <p:nvPr/>
          </p:nvSpPr>
          <p:spPr>
            <a:xfrm>
              <a:off x="3366515" y="5500657"/>
              <a:ext cx="541" cy="16242"/>
            </a:xfrm>
            <a:custGeom>
              <a:avLst/>
              <a:gdLst>
                <a:gd name="connsiteX0" fmla="*/ 0 w 541"/>
                <a:gd name="connsiteY0" fmla="*/ 0 h 16242"/>
                <a:gd name="connsiteX1" fmla="*/ 542 w 541"/>
                <a:gd name="connsiteY1" fmla="*/ 16243 h 16242"/>
                <a:gd name="connsiteX2" fmla="*/ 0 w 541"/>
                <a:gd name="connsiteY2" fmla="*/ 0 h 16242"/>
              </a:gdLst>
              <a:ahLst/>
              <a:cxnLst>
                <a:cxn ang="0">
                  <a:pos x="connsiteX0" y="connsiteY0"/>
                </a:cxn>
                <a:cxn ang="0">
                  <a:pos x="connsiteX1" y="connsiteY1"/>
                </a:cxn>
                <a:cxn ang="0">
                  <a:pos x="connsiteX2" y="connsiteY2"/>
                </a:cxn>
              </a:cxnLst>
              <a:rect l="l" t="t" r="r" b="b"/>
              <a:pathLst>
                <a:path w="541" h="16242">
                  <a:moveTo>
                    <a:pt x="0" y="0"/>
                  </a:moveTo>
                  <a:cubicBezTo>
                    <a:pt x="181" y="5414"/>
                    <a:pt x="361" y="10828"/>
                    <a:pt x="542" y="16243"/>
                  </a:cubicBezTo>
                  <a:cubicBezTo>
                    <a:pt x="361" y="10828"/>
                    <a:pt x="181" y="541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9" name="Freeform 138">
              <a:extLst>
                <a:ext uri="{FF2B5EF4-FFF2-40B4-BE49-F238E27FC236}">
                  <a16:creationId xmlns:a16="http://schemas.microsoft.com/office/drawing/2014/main" id="{4071EA62-005C-5548-8236-D75DA85E8AEB}"/>
                </a:ext>
              </a:extLst>
            </p:cNvPr>
            <p:cNvSpPr/>
            <p:nvPr/>
          </p:nvSpPr>
          <p:spPr>
            <a:xfrm>
              <a:off x="3368320" y="5550648"/>
              <a:ext cx="360" cy="11730"/>
            </a:xfrm>
            <a:custGeom>
              <a:avLst/>
              <a:gdLst>
                <a:gd name="connsiteX0" fmla="*/ 0 w 360"/>
                <a:gd name="connsiteY0" fmla="*/ 0 h 11730"/>
                <a:gd name="connsiteX1" fmla="*/ 361 w 360"/>
                <a:gd name="connsiteY1" fmla="*/ 11731 h 11730"/>
                <a:gd name="connsiteX2" fmla="*/ 0 w 360"/>
                <a:gd name="connsiteY2" fmla="*/ 0 h 11730"/>
              </a:gdLst>
              <a:ahLst/>
              <a:cxnLst>
                <a:cxn ang="0">
                  <a:pos x="connsiteX0" y="connsiteY0"/>
                </a:cxn>
                <a:cxn ang="0">
                  <a:pos x="connsiteX1" y="connsiteY1"/>
                </a:cxn>
                <a:cxn ang="0">
                  <a:pos x="connsiteX2" y="connsiteY2"/>
                </a:cxn>
              </a:cxnLst>
              <a:rect l="l" t="t" r="r" b="b"/>
              <a:pathLst>
                <a:path w="360" h="11730">
                  <a:moveTo>
                    <a:pt x="0" y="0"/>
                  </a:moveTo>
                  <a:cubicBezTo>
                    <a:pt x="181" y="3970"/>
                    <a:pt x="361" y="7941"/>
                    <a:pt x="361" y="11731"/>
                  </a:cubicBezTo>
                  <a:cubicBezTo>
                    <a:pt x="361" y="7941"/>
                    <a:pt x="181" y="415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0" name="Freeform 139">
              <a:extLst>
                <a:ext uri="{FF2B5EF4-FFF2-40B4-BE49-F238E27FC236}">
                  <a16:creationId xmlns:a16="http://schemas.microsoft.com/office/drawing/2014/main" id="{B5842E6A-19D6-D34D-97DC-6C78EF518273}"/>
                </a:ext>
              </a:extLst>
            </p:cNvPr>
            <p:cNvSpPr/>
            <p:nvPr/>
          </p:nvSpPr>
          <p:spPr>
            <a:xfrm>
              <a:off x="3369042" y="5566169"/>
              <a:ext cx="180" cy="6677"/>
            </a:xfrm>
            <a:custGeom>
              <a:avLst/>
              <a:gdLst>
                <a:gd name="connsiteX0" fmla="*/ 0 w 180"/>
                <a:gd name="connsiteY0" fmla="*/ 0 h 6677"/>
                <a:gd name="connsiteX1" fmla="*/ 180 w 180"/>
                <a:gd name="connsiteY1" fmla="*/ 6677 h 6677"/>
                <a:gd name="connsiteX2" fmla="*/ 0 w 180"/>
                <a:gd name="connsiteY2" fmla="*/ 0 h 6677"/>
              </a:gdLst>
              <a:ahLst/>
              <a:cxnLst>
                <a:cxn ang="0">
                  <a:pos x="connsiteX0" y="connsiteY0"/>
                </a:cxn>
                <a:cxn ang="0">
                  <a:pos x="connsiteX1" y="connsiteY1"/>
                </a:cxn>
                <a:cxn ang="0">
                  <a:pos x="connsiteX2" y="connsiteY2"/>
                </a:cxn>
              </a:cxnLst>
              <a:rect l="l" t="t" r="r" b="b"/>
              <a:pathLst>
                <a:path w="180" h="6677">
                  <a:moveTo>
                    <a:pt x="0" y="0"/>
                  </a:moveTo>
                  <a:cubicBezTo>
                    <a:pt x="0" y="2346"/>
                    <a:pt x="180" y="4512"/>
                    <a:pt x="180" y="6677"/>
                  </a:cubicBezTo>
                  <a:cubicBezTo>
                    <a:pt x="180" y="4512"/>
                    <a:pt x="0" y="234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1" name="Freeform 140">
              <a:extLst>
                <a:ext uri="{FF2B5EF4-FFF2-40B4-BE49-F238E27FC236}">
                  <a16:creationId xmlns:a16="http://schemas.microsoft.com/office/drawing/2014/main" id="{F9A846C3-2BFB-3247-B0F7-DF162112EB64}"/>
                </a:ext>
              </a:extLst>
            </p:cNvPr>
            <p:cNvSpPr/>
            <p:nvPr/>
          </p:nvSpPr>
          <p:spPr>
            <a:xfrm>
              <a:off x="3367237" y="5519065"/>
              <a:ext cx="1263" cy="30860"/>
            </a:xfrm>
            <a:custGeom>
              <a:avLst/>
              <a:gdLst>
                <a:gd name="connsiteX0" fmla="*/ 0 w 1263"/>
                <a:gd name="connsiteY0" fmla="*/ 0 h 30860"/>
                <a:gd name="connsiteX1" fmla="*/ 1263 w 1263"/>
                <a:gd name="connsiteY1" fmla="*/ 30861 h 30860"/>
                <a:gd name="connsiteX2" fmla="*/ 0 w 1263"/>
                <a:gd name="connsiteY2" fmla="*/ 0 h 30860"/>
              </a:gdLst>
              <a:ahLst/>
              <a:cxnLst>
                <a:cxn ang="0">
                  <a:pos x="connsiteX0" y="connsiteY0"/>
                </a:cxn>
                <a:cxn ang="0">
                  <a:pos x="connsiteX1" y="connsiteY1"/>
                </a:cxn>
                <a:cxn ang="0">
                  <a:pos x="connsiteX2" y="connsiteY2"/>
                </a:cxn>
              </a:cxnLst>
              <a:rect l="l" t="t" r="r" b="b"/>
              <a:pathLst>
                <a:path w="1263" h="30860">
                  <a:moveTo>
                    <a:pt x="0" y="0"/>
                  </a:moveTo>
                  <a:cubicBezTo>
                    <a:pt x="361" y="10828"/>
                    <a:pt x="722" y="21115"/>
                    <a:pt x="1263" y="30861"/>
                  </a:cubicBezTo>
                  <a:cubicBezTo>
                    <a:pt x="722" y="21115"/>
                    <a:pt x="361" y="10828"/>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2" name="Freeform 141">
              <a:extLst>
                <a:ext uri="{FF2B5EF4-FFF2-40B4-BE49-F238E27FC236}">
                  <a16:creationId xmlns:a16="http://schemas.microsoft.com/office/drawing/2014/main" id="{AD1A5131-8119-3145-B2D7-C45CD242DD57}"/>
                </a:ext>
              </a:extLst>
            </p:cNvPr>
            <p:cNvSpPr/>
            <p:nvPr/>
          </p:nvSpPr>
          <p:spPr>
            <a:xfrm>
              <a:off x="3369764" y="5588548"/>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3" name="Freeform 142">
              <a:extLst>
                <a:ext uri="{FF2B5EF4-FFF2-40B4-BE49-F238E27FC236}">
                  <a16:creationId xmlns:a16="http://schemas.microsoft.com/office/drawing/2014/main" id="{97DB3C70-9F0B-A046-88D8-D85027921E9C}"/>
                </a:ext>
              </a:extLst>
            </p:cNvPr>
            <p:cNvSpPr/>
            <p:nvPr/>
          </p:nvSpPr>
          <p:spPr>
            <a:xfrm>
              <a:off x="3369222" y="5574651"/>
              <a:ext cx="135" cy="1804"/>
            </a:xfrm>
            <a:custGeom>
              <a:avLst/>
              <a:gdLst>
                <a:gd name="connsiteX0" fmla="*/ 0 w 135"/>
                <a:gd name="connsiteY0" fmla="*/ 0 h 1804"/>
                <a:gd name="connsiteX1" fmla="*/ 0 w 135"/>
                <a:gd name="connsiteY1" fmla="*/ 1805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0" y="542"/>
                    <a:pt x="0" y="1083"/>
                    <a:pt x="0" y="1805"/>
                  </a:cubicBezTo>
                  <a:cubicBezTo>
                    <a:pt x="181" y="1264"/>
                    <a:pt x="18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4" name="Freeform 143">
              <a:extLst>
                <a:ext uri="{FF2B5EF4-FFF2-40B4-BE49-F238E27FC236}">
                  <a16:creationId xmlns:a16="http://schemas.microsoft.com/office/drawing/2014/main" id="{DC873BCC-0941-AF40-9AD2-90207FA91382}"/>
                </a:ext>
              </a:extLst>
            </p:cNvPr>
            <p:cNvSpPr/>
            <p:nvPr/>
          </p:nvSpPr>
          <p:spPr>
            <a:xfrm>
              <a:off x="3369583" y="5584036"/>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5" name="Freeform 144">
              <a:extLst>
                <a:ext uri="{FF2B5EF4-FFF2-40B4-BE49-F238E27FC236}">
                  <a16:creationId xmlns:a16="http://schemas.microsoft.com/office/drawing/2014/main" id="{25559B5A-049F-FF4C-8F60-AD8213CA1291}"/>
                </a:ext>
              </a:extLst>
            </p:cNvPr>
            <p:cNvSpPr/>
            <p:nvPr/>
          </p:nvSpPr>
          <p:spPr>
            <a:xfrm>
              <a:off x="3369403" y="5579885"/>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0"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6" name="Freeform 145">
              <a:extLst>
                <a:ext uri="{FF2B5EF4-FFF2-40B4-BE49-F238E27FC236}">
                  <a16:creationId xmlns:a16="http://schemas.microsoft.com/office/drawing/2014/main" id="{CE70561C-EEC6-CA48-8142-0E8E8DB77FC8}"/>
                </a:ext>
              </a:extLst>
            </p:cNvPr>
            <p:cNvSpPr/>
            <p:nvPr/>
          </p:nvSpPr>
          <p:spPr>
            <a:xfrm>
              <a:off x="3365793" y="5482609"/>
              <a:ext cx="180" cy="5234"/>
            </a:xfrm>
            <a:custGeom>
              <a:avLst/>
              <a:gdLst>
                <a:gd name="connsiteX0" fmla="*/ 0 w 180"/>
                <a:gd name="connsiteY0" fmla="*/ 0 h 5234"/>
                <a:gd name="connsiteX1" fmla="*/ 180 w 180"/>
                <a:gd name="connsiteY1" fmla="*/ 5234 h 5234"/>
                <a:gd name="connsiteX2" fmla="*/ 0 w 180"/>
                <a:gd name="connsiteY2" fmla="*/ 0 h 5234"/>
              </a:gdLst>
              <a:ahLst/>
              <a:cxnLst>
                <a:cxn ang="0">
                  <a:pos x="connsiteX0" y="connsiteY0"/>
                </a:cxn>
                <a:cxn ang="0">
                  <a:pos x="connsiteX1" y="connsiteY1"/>
                </a:cxn>
                <a:cxn ang="0">
                  <a:pos x="connsiteX2" y="connsiteY2"/>
                </a:cxn>
              </a:cxnLst>
              <a:rect l="l" t="t" r="r" b="b"/>
              <a:pathLst>
                <a:path w="180" h="5234">
                  <a:moveTo>
                    <a:pt x="0" y="0"/>
                  </a:moveTo>
                  <a:cubicBezTo>
                    <a:pt x="0" y="1805"/>
                    <a:pt x="180" y="3429"/>
                    <a:pt x="180" y="5234"/>
                  </a:cubicBezTo>
                  <a:cubicBezTo>
                    <a:pt x="180" y="3609"/>
                    <a:pt x="0" y="180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7" name="Freeform 146">
              <a:extLst>
                <a:ext uri="{FF2B5EF4-FFF2-40B4-BE49-F238E27FC236}">
                  <a16:creationId xmlns:a16="http://schemas.microsoft.com/office/drawing/2014/main" id="{5F110EE0-D689-7848-A958-6E7AC5BD4388}"/>
                </a:ext>
              </a:extLst>
            </p:cNvPr>
            <p:cNvSpPr/>
            <p:nvPr/>
          </p:nvSpPr>
          <p:spPr>
            <a:xfrm>
              <a:off x="3366335" y="5495423"/>
              <a:ext cx="180" cy="4872"/>
            </a:xfrm>
            <a:custGeom>
              <a:avLst/>
              <a:gdLst>
                <a:gd name="connsiteX0" fmla="*/ 0 w 180"/>
                <a:gd name="connsiteY0" fmla="*/ 0 h 4872"/>
                <a:gd name="connsiteX1" fmla="*/ 180 w 180"/>
                <a:gd name="connsiteY1" fmla="*/ 4873 h 4872"/>
                <a:gd name="connsiteX2" fmla="*/ 0 w 180"/>
                <a:gd name="connsiteY2" fmla="*/ 0 h 4872"/>
              </a:gdLst>
              <a:ahLst/>
              <a:cxnLst>
                <a:cxn ang="0">
                  <a:pos x="connsiteX0" y="connsiteY0"/>
                </a:cxn>
                <a:cxn ang="0">
                  <a:pos x="connsiteX1" y="connsiteY1"/>
                </a:cxn>
                <a:cxn ang="0">
                  <a:pos x="connsiteX2" y="connsiteY2"/>
                </a:cxn>
              </a:cxnLst>
              <a:rect l="l" t="t" r="r" b="b"/>
              <a:pathLst>
                <a:path w="180" h="4872">
                  <a:moveTo>
                    <a:pt x="0" y="0"/>
                  </a:moveTo>
                  <a:cubicBezTo>
                    <a:pt x="0" y="1624"/>
                    <a:pt x="180" y="3249"/>
                    <a:pt x="180" y="4873"/>
                  </a:cubicBezTo>
                  <a:cubicBezTo>
                    <a:pt x="0" y="3249"/>
                    <a:pt x="0" y="16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8" name="Freeform 147">
              <a:extLst>
                <a:ext uri="{FF2B5EF4-FFF2-40B4-BE49-F238E27FC236}">
                  <a16:creationId xmlns:a16="http://schemas.microsoft.com/office/drawing/2014/main" id="{D952A22A-15EB-8A4D-B4A7-14B53A47FA38}"/>
                </a:ext>
              </a:extLst>
            </p:cNvPr>
            <p:cNvSpPr/>
            <p:nvPr/>
          </p:nvSpPr>
          <p:spPr>
            <a:xfrm>
              <a:off x="3364891" y="5457343"/>
              <a:ext cx="902" cy="24725"/>
            </a:xfrm>
            <a:custGeom>
              <a:avLst/>
              <a:gdLst>
                <a:gd name="connsiteX0" fmla="*/ 0 w 902"/>
                <a:gd name="connsiteY0" fmla="*/ 0 h 24725"/>
                <a:gd name="connsiteX1" fmla="*/ 902 w 902"/>
                <a:gd name="connsiteY1" fmla="*/ 24725 h 24725"/>
                <a:gd name="connsiteX2" fmla="*/ 0 w 902"/>
                <a:gd name="connsiteY2" fmla="*/ 0 h 24725"/>
              </a:gdLst>
              <a:ahLst/>
              <a:cxnLst>
                <a:cxn ang="0">
                  <a:pos x="connsiteX0" y="connsiteY0"/>
                </a:cxn>
                <a:cxn ang="0">
                  <a:pos x="connsiteX1" y="connsiteY1"/>
                </a:cxn>
                <a:cxn ang="0">
                  <a:pos x="connsiteX2" y="connsiteY2"/>
                </a:cxn>
              </a:cxnLst>
              <a:rect l="l" t="t" r="r" b="b"/>
              <a:pathLst>
                <a:path w="902" h="24725">
                  <a:moveTo>
                    <a:pt x="0" y="0"/>
                  </a:moveTo>
                  <a:cubicBezTo>
                    <a:pt x="361" y="8302"/>
                    <a:pt x="541" y="16604"/>
                    <a:pt x="902" y="24725"/>
                  </a:cubicBezTo>
                  <a:cubicBezTo>
                    <a:pt x="541" y="16604"/>
                    <a:pt x="361" y="83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9" name="Freeform 148">
              <a:extLst>
                <a:ext uri="{FF2B5EF4-FFF2-40B4-BE49-F238E27FC236}">
                  <a16:creationId xmlns:a16="http://schemas.microsoft.com/office/drawing/2014/main" id="{D430BEF8-070A-6843-BFC2-14F4B7480AAA}"/>
                </a:ext>
              </a:extLst>
            </p:cNvPr>
            <p:cNvSpPr/>
            <p:nvPr/>
          </p:nvSpPr>
          <p:spPr>
            <a:xfrm>
              <a:off x="3364349" y="5445251"/>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249"/>
                    <a:pt x="180" y="4692"/>
                  </a:cubicBezTo>
                  <a:cubicBezTo>
                    <a:pt x="180" y="3249"/>
                    <a:pt x="18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0" name="Freeform 149">
              <a:extLst>
                <a:ext uri="{FF2B5EF4-FFF2-40B4-BE49-F238E27FC236}">
                  <a16:creationId xmlns:a16="http://schemas.microsoft.com/office/drawing/2014/main" id="{1BADB474-D7E2-C549-BC8A-C4068DE9828D}"/>
                </a:ext>
              </a:extLst>
            </p:cNvPr>
            <p:cNvSpPr/>
            <p:nvPr/>
          </p:nvSpPr>
          <p:spPr>
            <a:xfrm>
              <a:off x="3364710" y="5451388"/>
              <a:ext cx="180" cy="5955"/>
            </a:xfrm>
            <a:custGeom>
              <a:avLst/>
              <a:gdLst>
                <a:gd name="connsiteX0" fmla="*/ 0 w 180"/>
                <a:gd name="connsiteY0" fmla="*/ 0 h 5955"/>
                <a:gd name="connsiteX1" fmla="*/ 181 w 180"/>
                <a:gd name="connsiteY1" fmla="*/ 5955 h 5955"/>
                <a:gd name="connsiteX2" fmla="*/ 0 w 180"/>
                <a:gd name="connsiteY2" fmla="*/ 0 h 5955"/>
              </a:gdLst>
              <a:ahLst/>
              <a:cxnLst>
                <a:cxn ang="0">
                  <a:pos x="connsiteX0" y="connsiteY0"/>
                </a:cxn>
                <a:cxn ang="0">
                  <a:pos x="connsiteX1" y="connsiteY1"/>
                </a:cxn>
                <a:cxn ang="0">
                  <a:pos x="connsiteX2" y="connsiteY2"/>
                </a:cxn>
              </a:cxnLst>
              <a:rect l="l" t="t" r="r" b="b"/>
              <a:pathLst>
                <a:path w="180" h="5955">
                  <a:moveTo>
                    <a:pt x="0" y="0"/>
                  </a:moveTo>
                  <a:cubicBezTo>
                    <a:pt x="0" y="1985"/>
                    <a:pt x="181" y="3970"/>
                    <a:pt x="181" y="5955"/>
                  </a:cubicBezTo>
                  <a:cubicBezTo>
                    <a:pt x="0" y="3970"/>
                    <a:pt x="0" y="198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1" name="Freeform 150">
              <a:extLst>
                <a:ext uri="{FF2B5EF4-FFF2-40B4-BE49-F238E27FC236}">
                  <a16:creationId xmlns:a16="http://schemas.microsoft.com/office/drawing/2014/main" id="{E898CB85-26E2-704D-A252-D8B598774D1F}"/>
                </a:ext>
              </a:extLst>
            </p:cNvPr>
            <p:cNvSpPr/>
            <p:nvPr/>
          </p:nvSpPr>
          <p:spPr>
            <a:xfrm>
              <a:off x="3364169" y="5439296"/>
              <a:ext cx="180" cy="4692"/>
            </a:xfrm>
            <a:custGeom>
              <a:avLst/>
              <a:gdLst>
                <a:gd name="connsiteX0" fmla="*/ 0 w 180"/>
                <a:gd name="connsiteY0" fmla="*/ 0 h 4692"/>
                <a:gd name="connsiteX1" fmla="*/ 181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1" y="3068"/>
                    <a:pt x="181" y="4692"/>
                  </a:cubicBezTo>
                  <a:cubicBezTo>
                    <a:pt x="181" y="3249"/>
                    <a:pt x="181"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2" name="Freeform 151">
              <a:extLst>
                <a:ext uri="{FF2B5EF4-FFF2-40B4-BE49-F238E27FC236}">
                  <a16:creationId xmlns:a16="http://schemas.microsoft.com/office/drawing/2014/main" id="{915458D5-FFF1-DF4F-A855-CC59C8A6E8EE}"/>
                </a:ext>
              </a:extLst>
            </p:cNvPr>
            <p:cNvSpPr/>
            <p:nvPr/>
          </p:nvSpPr>
          <p:spPr>
            <a:xfrm>
              <a:off x="3365974" y="5489467"/>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181" y="2707"/>
                    <a:pt x="18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3" name="Freeform 152">
              <a:extLst>
                <a:ext uri="{FF2B5EF4-FFF2-40B4-BE49-F238E27FC236}">
                  <a16:creationId xmlns:a16="http://schemas.microsoft.com/office/drawing/2014/main" id="{3EECCD83-E872-CF44-B7E3-97674907A5A1}"/>
                </a:ext>
              </a:extLst>
            </p:cNvPr>
            <p:cNvSpPr/>
            <p:nvPr/>
          </p:nvSpPr>
          <p:spPr>
            <a:xfrm>
              <a:off x="3858125" y="6330114"/>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361" y="181"/>
                    <a:pt x="180" y="181"/>
                    <a:pt x="0" y="0"/>
                  </a:cubicBezTo>
                  <a:cubicBezTo>
                    <a:pt x="180" y="0"/>
                    <a:pt x="542" y="0"/>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4" name="Freeform 153">
              <a:extLst>
                <a:ext uri="{FF2B5EF4-FFF2-40B4-BE49-F238E27FC236}">
                  <a16:creationId xmlns:a16="http://schemas.microsoft.com/office/drawing/2014/main" id="{9B883E52-65BC-5A45-821F-4DAA0A58A5DE}"/>
                </a:ext>
              </a:extLst>
            </p:cNvPr>
            <p:cNvSpPr/>
            <p:nvPr/>
          </p:nvSpPr>
          <p:spPr>
            <a:xfrm>
              <a:off x="3854696" y="6329392"/>
              <a:ext cx="541" cy="180"/>
            </a:xfrm>
            <a:custGeom>
              <a:avLst/>
              <a:gdLst>
                <a:gd name="connsiteX0" fmla="*/ 542 w 541"/>
                <a:gd name="connsiteY0" fmla="*/ 180 h 180"/>
                <a:gd name="connsiteX1" fmla="*/ 0 w 541"/>
                <a:gd name="connsiteY1" fmla="*/ 0 h 180"/>
                <a:gd name="connsiteX2" fmla="*/ 542 w 541"/>
                <a:gd name="connsiteY2" fmla="*/ 180 h 180"/>
              </a:gdLst>
              <a:ahLst/>
              <a:cxnLst>
                <a:cxn ang="0">
                  <a:pos x="connsiteX0" y="connsiteY0"/>
                </a:cxn>
                <a:cxn ang="0">
                  <a:pos x="connsiteX1" y="connsiteY1"/>
                </a:cxn>
                <a:cxn ang="0">
                  <a:pos x="connsiteX2" y="connsiteY2"/>
                </a:cxn>
              </a:cxnLst>
              <a:rect l="l" t="t" r="r" b="b"/>
              <a:pathLst>
                <a:path w="541" h="180">
                  <a:moveTo>
                    <a:pt x="542" y="180"/>
                  </a:moveTo>
                  <a:cubicBezTo>
                    <a:pt x="361" y="180"/>
                    <a:pt x="180" y="180"/>
                    <a:pt x="0" y="0"/>
                  </a:cubicBezTo>
                  <a:cubicBezTo>
                    <a:pt x="0" y="180"/>
                    <a:pt x="180" y="180"/>
                    <a:pt x="54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5" name="Freeform 154">
              <a:extLst>
                <a:ext uri="{FF2B5EF4-FFF2-40B4-BE49-F238E27FC236}">
                  <a16:creationId xmlns:a16="http://schemas.microsoft.com/office/drawing/2014/main" id="{FD14015D-0A01-374A-90CC-46410BFEE088}"/>
                </a:ext>
              </a:extLst>
            </p:cNvPr>
            <p:cNvSpPr/>
            <p:nvPr/>
          </p:nvSpPr>
          <p:spPr>
            <a:xfrm>
              <a:off x="3856321" y="6329753"/>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0"/>
                    <a:pt x="361"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6" name="Freeform 155">
              <a:extLst>
                <a:ext uri="{FF2B5EF4-FFF2-40B4-BE49-F238E27FC236}">
                  <a16:creationId xmlns:a16="http://schemas.microsoft.com/office/drawing/2014/main" id="{E5B91324-7825-3141-A626-B111DC5DD710}"/>
                </a:ext>
              </a:extLst>
            </p:cNvPr>
            <p:cNvSpPr/>
            <p:nvPr/>
          </p:nvSpPr>
          <p:spPr>
            <a:xfrm>
              <a:off x="3852350" y="6329031"/>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1" y="181"/>
                    <a:pt x="361" y="0"/>
                    <a:pt x="0" y="0"/>
                  </a:cubicBezTo>
                  <a:cubicBezTo>
                    <a:pt x="361" y="181"/>
                    <a:pt x="541"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7" name="Freeform 156">
              <a:extLst>
                <a:ext uri="{FF2B5EF4-FFF2-40B4-BE49-F238E27FC236}">
                  <a16:creationId xmlns:a16="http://schemas.microsoft.com/office/drawing/2014/main" id="{1DDC66CA-E433-4844-A568-B63D7A555159}"/>
                </a:ext>
              </a:extLst>
            </p:cNvPr>
            <p:cNvSpPr/>
            <p:nvPr/>
          </p:nvSpPr>
          <p:spPr>
            <a:xfrm>
              <a:off x="4122158" y="6293298"/>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8" name="Freeform 157">
              <a:extLst>
                <a:ext uri="{FF2B5EF4-FFF2-40B4-BE49-F238E27FC236}">
                  <a16:creationId xmlns:a16="http://schemas.microsoft.com/office/drawing/2014/main" id="{6CC4ABD0-CCC1-794E-8A6A-3FAE4D53F9FA}"/>
                </a:ext>
              </a:extLst>
            </p:cNvPr>
            <p:cNvSpPr/>
            <p:nvPr/>
          </p:nvSpPr>
          <p:spPr>
            <a:xfrm>
              <a:off x="3862276" y="633065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1" y="180"/>
                    <a:pt x="180" y="180"/>
                    <a:pt x="0" y="0"/>
                  </a:cubicBezTo>
                  <a:cubicBezTo>
                    <a:pt x="180" y="180"/>
                    <a:pt x="361"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9" name="Freeform 158">
              <a:extLst>
                <a:ext uri="{FF2B5EF4-FFF2-40B4-BE49-F238E27FC236}">
                  <a16:creationId xmlns:a16="http://schemas.microsoft.com/office/drawing/2014/main" id="{4301F536-EFD9-6041-9B28-19AE267DF5D3}"/>
                </a:ext>
              </a:extLst>
            </p:cNvPr>
            <p:cNvSpPr/>
            <p:nvPr/>
          </p:nvSpPr>
          <p:spPr>
            <a:xfrm>
              <a:off x="3860111" y="633029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180"/>
                    <a:pt x="542"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0" name="Freeform 159">
              <a:extLst>
                <a:ext uri="{FF2B5EF4-FFF2-40B4-BE49-F238E27FC236}">
                  <a16:creationId xmlns:a16="http://schemas.microsoft.com/office/drawing/2014/main" id="{43F29F46-42EE-AA4A-954B-841AD3039E58}"/>
                </a:ext>
              </a:extLst>
            </p:cNvPr>
            <p:cNvSpPr/>
            <p:nvPr/>
          </p:nvSpPr>
          <p:spPr>
            <a:xfrm>
              <a:off x="3843327" y="6325602"/>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1"/>
                    <a:pt x="180" y="181"/>
                    <a:pt x="0" y="0"/>
                  </a:cubicBezTo>
                  <a:cubicBezTo>
                    <a:pt x="180" y="181"/>
                    <a:pt x="180" y="181"/>
                    <a:pt x="36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1" name="Freeform 160">
              <a:extLst>
                <a:ext uri="{FF2B5EF4-FFF2-40B4-BE49-F238E27FC236}">
                  <a16:creationId xmlns:a16="http://schemas.microsoft.com/office/drawing/2014/main" id="{B2A1B80F-8CA6-3A47-B7E8-DB5E5B031ACC}"/>
                </a:ext>
              </a:extLst>
            </p:cNvPr>
            <p:cNvSpPr/>
            <p:nvPr/>
          </p:nvSpPr>
          <p:spPr>
            <a:xfrm>
              <a:off x="3840258" y="6320910"/>
              <a:ext cx="180" cy="541"/>
            </a:xfrm>
            <a:custGeom>
              <a:avLst/>
              <a:gdLst>
                <a:gd name="connsiteX0" fmla="*/ 180 w 180"/>
                <a:gd name="connsiteY0" fmla="*/ 542 h 541"/>
                <a:gd name="connsiteX1" fmla="*/ 0 w 180"/>
                <a:gd name="connsiteY1" fmla="*/ 0 h 541"/>
                <a:gd name="connsiteX2" fmla="*/ 180 w 180"/>
                <a:gd name="connsiteY2" fmla="*/ 542 h 541"/>
              </a:gdLst>
              <a:ahLst/>
              <a:cxnLst>
                <a:cxn ang="0">
                  <a:pos x="connsiteX0" y="connsiteY0"/>
                </a:cxn>
                <a:cxn ang="0">
                  <a:pos x="connsiteX1" y="connsiteY1"/>
                </a:cxn>
                <a:cxn ang="0">
                  <a:pos x="connsiteX2" y="connsiteY2"/>
                </a:cxn>
              </a:cxnLst>
              <a:rect l="l" t="t" r="r" b="b"/>
              <a:pathLst>
                <a:path w="180" h="541">
                  <a:moveTo>
                    <a:pt x="180" y="542"/>
                  </a:moveTo>
                  <a:cubicBezTo>
                    <a:pt x="180" y="361"/>
                    <a:pt x="0" y="181"/>
                    <a:pt x="0" y="0"/>
                  </a:cubicBezTo>
                  <a:cubicBezTo>
                    <a:pt x="0" y="181"/>
                    <a:pt x="0" y="361"/>
                    <a:pt x="180"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2" name="Freeform 161">
              <a:extLst>
                <a:ext uri="{FF2B5EF4-FFF2-40B4-BE49-F238E27FC236}">
                  <a16:creationId xmlns:a16="http://schemas.microsoft.com/office/drawing/2014/main" id="{761ACC16-377A-8B4C-829E-0B011939FEF8}"/>
                </a:ext>
              </a:extLst>
            </p:cNvPr>
            <p:cNvSpPr/>
            <p:nvPr/>
          </p:nvSpPr>
          <p:spPr>
            <a:xfrm>
              <a:off x="3841341" y="6323437"/>
              <a:ext cx="180" cy="360"/>
            </a:xfrm>
            <a:custGeom>
              <a:avLst/>
              <a:gdLst>
                <a:gd name="connsiteX0" fmla="*/ 181 w 180"/>
                <a:gd name="connsiteY0" fmla="*/ 361 h 360"/>
                <a:gd name="connsiteX1" fmla="*/ 0 w 180"/>
                <a:gd name="connsiteY1" fmla="*/ 0 h 360"/>
                <a:gd name="connsiteX2" fmla="*/ 181 w 180"/>
                <a:gd name="connsiteY2" fmla="*/ 361 h 360"/>
              </a:gdLst>
              <a:ahLst/>
              <a:cxnLst>
                <a:cxn ang="0">
                  <a:pos x="connsiteX0" y="connsiteY0"/>
                </a:cxn>
                <a:cxn ang="0">
                  <a:pos x="connsiteX1" y="connsiteY1"/>
                </a:cxn>
                <a:cxn ang="0">
                  <a:pos x="connsiteX2" y="connsiteY2"/>
                </a:cxn>
              </a:cxnLst>
              <a:rect l="l" t="t" r="r" b="b"/>
              <a:pathLst>
                <a:path w="180" h="360">
                  <a:moveTo>
                    <a:pt x="181" y="361"/>
                  </a:moveTo>
                  <a:cubicBezTo>
                    <a:pt x="181" y="180"/>
                    <a:pt x="0" y="180"/>
                    <a:pt x="0" y="0"/>
                  </a:cubicBezTo>
                  <a:cubicBezTo>
                    <a:pt x="0" y="180"/>
                    <a:pt x="181" y="180"/>
                    <a:pt x="18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3" name="Freeform 162">
              <a:extLst>
                <a:ext uri="{FF2B5EF4-FFF2-40B4-BE49-F238E27FC236}">
                  <a16:creationId xmlns:a16="http://schemas.microsoft.com/office/drawing/2014/main" id="{FC179681-1DB1-6644-882B-15FB11B2F836}"/>
                </a:ext>
              </a:extLst>
            </p:cNvPr>
            <p:cNvSpPr/>
            <p:nvPr/>
          </p:nvSpPr>
          <p:spPr>
            <a:xfrm>
              <a:off x="3840619" y="6321812"/>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0"/>
                    <a:pt x="0" y="0"/>
                  </a:cubicBezTo>
                  <a:cubicBezTo>
                    <a:pt x="0" y="181"/>
                    <a:pt x="0" y="361"/>
                    <a:pt x="18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4" name="Freeform 163">
              <a:extLst>
                <a:ext uri="{FF2B5EF4-FFF2-40B4-BE49-F238E27FC236}">
                  <a16:creationId xmlns:a16="http://schemas.microsoft.com/office/drawing/2014/main" id="{73B89EDC-6405-3D4C-B5A2-8AE647A7F48C}"/>
                </a:ext>
              </a:extLst>
            </p:cNvPr>
            <p:cNvSpPr/>
            <p:nvPr/>
          </p:nvSpPr>
          <p:spPr>
            <a:xfrm>
              <a:off x="3850906" y="6328670"/>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180" y="181"/>
                    <a:pt x="542"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5" name="Freeform 164">
              <a:extLst>
                <a:ext uri="{FF2B5EF4-FFF2-40B4-BE49-F238E27FC236}">
                  <a16:creationId xmlns:a16="http://schemas.microsoft.com/office/drawing/2014/main" id="{5C143639-DF11-ED41-9F2F-0E20B359952D}"/>
                </a:ext>
              </a:extLst>
            </p:cNvPr>
            <p:cNvSpPr/>
            <p:nvPr/>
          </p:nvSpPr>
          <p:spPr>
            <a:xfrm>
              <a:off x="3842605" y="6324880"/>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0"/>
                    <a:pt x="180" y="180"/>
                    <a:pt x="0" y="0"/>
                  </a:cubicBezTo>
                  <a:cubicBezTo>
                    <a:pt x="180" y="180"/>
                    <a:pt x="361" y="361"/>
                    <a:pt x="36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6" name="Freeform 165">
              <a:extLst>
                <a:ext uri="{FF2B5EF4-FFF2-40B4-BE49-F238E27FC236}">
                  <a16:creationId xmlns:a16="http://schemas.microsoft.com/office/drawing/2014/main" id="{43E3EB30-875B-4B48-A060-60D4AD616EBC}"/>
                </a:ext>
              </a:extLst>
            </p:cNvPr>
            <p:cNvSpPr/>
            <p:nvPr/>
          </p:nvSpPr>
          <p:spPr>
            <a:xfrm>
              <a:off x="3840980" y="6322714"/>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181"/>
                    <a:pt x="0" y="0"/>
                  </a:cubicBezTo>
                  <a:cubicBezTo>
                    <a:pt x="0" y="0"/>
                    <a:pt x="0" y="181"/>
                    <a:pt x="18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7" name="Freeform 166">
              <a:extLst>
                <a:ext uri="{FF2B5EF4-FFF2-40B4-BE49-F238E27FC236}">
                  <a16:creationId xmlns:a16="http://schemas.microsoft.com/office/drawing/2014/main" id="{6F33EFA1-ECB2-3248-9B08-07C09945088B}"/>
                </a:ext>
              </a:extLst>
            </p:cNvPr>
            <p:cNvSpPr/>
            <p:nvPr/>
          </p:nvSpPr>
          <p:spPr>
            <a:xfrm>
              <a:off x="3839356" y="6315857"/>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1"/>
                    <a:pt x="0" y="180"/>
                    <a:pt x="0" y="0"/>
                  </a:cubicBezTo>
                  <a:cubicBezTo>
                    <a:pt x="0" y="361"/>
                    <a:pt x="0" y="541"/>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8" name="Freeform 167">
              <a:extLst>
                <a:ext uri="{FF2B5EF4-FFF2-40B4-BE49-F238E27FC236}">
                  <a16:creationId xmlns:a16="http://schemas.microsoft.com/office/drawing/2014/main" id="{3239F275-3558-3A4E-BB7A-641E8B60CFB0}"/>
                </a:ext>
              </a:extLst>
            </p:cNvPr>
            <p:cNvSpPr/>
            <p:nvPr/>
          </p:nvSpPr>
          <p:spPr>
            <a:xfrm>
              <a:off x="3839356" y="6314593"/>
              <a:ext cx="1804" cy="722"/>
            </a:xfrm>
            <a:custGeom>
              <a:avLst/>
              <a:gdLst>
                <a:gd name="connsiteX0" fmla="*/ 0 w 1804"/>
                <a:gd name="connsiteY0" fmla="*/ 722 h 722"/>
                <a:gd name="connsiteX1" fmla="*/ 0 w 1804"/>
                <a:gd name="connsiteY1" fmla="*/ 0 h 722"/>
                <a:gd name="connsiteX2" fmla="*/ 0 w 1804"/>
                <a:gd name="connsiteY2" fmla="*/ 722 h 722"/>
              </a:gdLst>
              <a:ahLst/>
              <a:cxnLst>
                <a:cxn ang="0">
                  <a:pos x="connsiteX0" y="connsiteY0"/>
                </a:cxn>
                <a:cxn ang="0">
                  <a:pos x="connsiteX1" y="connsiteY1"/>
                </a:cxn>
                <a:cxn ang="0">
                  <a:pos x="connsiteX2" y="connsiteY2"/>
                </a:cxn>
              </a:cxnLst>
              <a:rect l="l" t="t" r="r" b="b"/>
              <a:pathLst>
                <a:path w="1804" h="722">
                  <a:moveTo>
                    <a:pt x="0" y="722"/>
                  </a:moveTo>
                  <a:cubicBezTo>
                    <a:pt x="0" y="542"/>
                    <a:pt x="0" y="18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9" name="Freeform 168">
              <a:extLst>
                <a:ext uri="{FF2B5EF4-FFF2-40B4-BE49-F238E27FC236}">
                  <a16:creationId xmlns:a16="http://schemas.microsoft.com/office/drawing/2014/main" id="{85B6C2B2-7B94-AA40-AD33-2CB9C4A321A3}"/>
                </a:ext>
              </a:extLst>
            </p:cNvPr>
            <p:cNvSpPr/>
            <p:nvPr/>
          </p:nvSpPr>
          <p:spPr>
            <a:xfrm>
              <a:off x="3839176" y="6249132"/>
              <a:ext cx="286174" cy="64922"/>
            </a:xfrm>
            <a:custGeom>
              <a:avLst/>
              <a:gdLst>
                <a:gd name="connsiteX0" fmla="*/ 2346 w 286174"/>
                <a:gd name="connsiteY0" fmla="*/ 15290 h 64922"/>
                <a:gd name="connsiteX1" fmla="*/ 361 w 286174"/>
                <a:gd name="connsiteY1" fmla="*/ 52287 h 64922"/>
                <a:gd name="connsiteX2" fmla="*/ 0 w 286174"/>
                <a:gd name="connsiteY2" fmla="*/ 64920 h 64922"/>
                <a:gd name="connsiteX3" fmla="*/ 0 w 286174"/>
                <a:gd name="connsiteY3" fmla="*/ 62574 h 64922"/>
                <a:gd name="connsiteX4" fmla="*/ 92402 w 286174"/>
                <a:gd name="connsiteY4" fmla="*/ 63476 h 64922"/>
                <a:gd name="connsiteX5" fmla="*/ 168743 w 286174"/>
                <a:gd name="connsiteY5" fmla="*/ 63657 h 64922"/>
                <a:gd name="connsiteX6" fmla="*/ 269086 w 286174"/>
                <a:gd name="connsiteY6" fmla="*/ 45971 h 64922"/>
                <a:gd name="connsiteX7" fmla="*/ 283344 w 286174"/>
                <a:gd name="connsiteY7" fmla="*/ 39834 h 64922"/>
                <a:gd name="connsiteX8" fmla="*/ 285690 w 286174"/>
                <a:gd name="connsiteY8" fmla="*/ 23231 h 64922"/>
                <a:gd name="connsiteX9" fmla="*/ 268545 w 286174"/>
                <a:gd name="connsiteY9" fmla="*/ 671 h 64922"/>
                <a:gd name="connsiteX10" fmla="*/ 61000 w 286174"/>
                <a:gd name="connsiteY10" fmla="*/ 3920 h 64922"/>
                <a:gd name="connsiteX11" fmla="*/ 2346 w 286174"/>
                <a:gd name="connsiteY11" fmla="*/ 15290 h 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174" h="64922">
                  <a:moveTo>
                    <a:pt x="2346" y="15290"/>
                  </a:moveTo>
                  <a:cubicBezTo>
                    <a:pt x="2707" y="36766"/>
                    <a:pt x="1083" y="37488"/>
                    <a:pt x="361" y="52287"/>
                  </a:cubicBezTo>
                  <a:cubicBezTo>
                    <a:pt x="180" y="57521"/>
                    <a:pt x="0" y="61491"/>
                    <a:pt x="0" y="64920"/>
                  </a:cubicBezTo>
                  <a:cubicBezTo>
                    <a:pt x="0" y="64198"/>
                    <a:pt x="0" y="63476"/>
                    <a:pt x="0" y="62574"/>
                  </a:cubicBezTo>
                  <a:cubicBezTo>
                    <a:pt x="30500" y="66184"/>
                    <a:pt x="61903" y="64920"/>
                    <a:pt x="92402" y="63476"/>
                  </a:cubicBezTo>
                  <a:cubicBezTo>
                    <a:pt x="118030" y="62213"/>
                    <a:pt x="143116" y="63116"/>
                    <a:pt x="168743" y="63657"/>
                  </a:cubicBezTo>
                  <a:cubicBezTo>
                    <a:pt x="203033" y="64379"/>
                    <a:pt x="237323" y="58965"/>
                    <a:pt x="269086" y="45971"/>
                  </a:cubicBezTo>
                  <a:cubicBezTo>
                    <a:pt x="273959" y="43985"/>
                    <a:pt x="278651" y="42000"/>
                    <a:pt x="283344" y="39834"/>
                  </a:cubicBezTo>
                  <a:cubicBezTo>
                    <a:pt x="284066" y="34240"/>
                    <a:pt x="285148" y="28826"/>
                    <a:pt x="285690" y="23231"/>
                  </a:cubicBezTo>
                  <a:cubicBezTo>
                    <a:pt x="287495" y="6266"/>
                    <a:pt x="284788" y="1393"/>
                    <a:pt x="268545" y="671"/>
                  </a:cubicBezTo>
                  <a:cubicBezTo>
                    <a:pt x="222524" y="-1494"/>
                    <a:pt x="97275" y="2115"/>
                    <a:pt x="61000" y="3920"/>
                  </a:cubicBezTo>
                  <a:cubicBezTo>
                    <a:pt x="24905" y="1393"/>
                    <a:pt x="0" y="-3299"/>
                    <a:pt x="2346" y="152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0" name="Freeform 169">
              <a:extLst>
                <a:ext uri="{FF2B5EF4-FFF2-40B4-BE49-F238E27FC236}">
                  <a16:creationId xmlns:a16="http://schemas.microsoft.com/office/drawing/2014/main" id="{FBABFC87-46D3-424D-B4FE-35347B19D689}"/>
                </a:ext>
              </a:extLst>
            </p:cNvPr>
            <p:cNvSpPr/>
            <p:nvPr/>
          </p:nvSpPr>
          <p:spPr>
            <a:xfrm>
              <a:off x="3839536" y="6318383"/>
              <a:ext cx="180" cy="541"/>
            </a:xfrm>
            <a:custGeom>
              <a:avLst/>
              <a:gdLst>
                <a:gd name="connsiteX0" fmla="*/ 181 w 180"/>
                <a:gd name="connsiteY0" fmla="*/ 542 h 541"/>
                <a:gd name="connsiteX1" fmla="*/ 0 w 180"/>
                <a:gd name="connsiteY1" fmla="*/ 0 h 541"/>
                <a:gd name="connsiteX2" fmla="*/ 181 w 180"/>
                <a:gd name="connsiteY2" fmla="*/ 542 h 541"/>
              </a:gdLst>
              <a:ahLst/>
              <a:cxnLst>
                <a:cxn ang="0">
                  <a:pos x="connsiteX0" y="connsiteY0"/>
                </a:cxn>
                <a:cxn ang="0">
                  <a:pos x="connsiteX1" y="connsiteY1"/>
                </a:cxn>
                <a:cxn ang="0">
                  <a:pos x="connsiteX2" y="connsiteY2"/>
                </a:cxn>
              </a:cxnLst>
              <a:rect l="l" t="t" r="r" b="b"/>
              <a:pathLst>
                <a:path w="180" h="541">
                  <a:moveTo>
                    <a:pt x="181" y="542"/>
                  </a:moveTo>
                  <a:cubicBezTo>
                    <a:pt x="181" y="361"/>
                    <a:pt x="181" y="181"/>
                    <a:pt x="0" y="0"/>
                  </a:cubicBezTo>
                  <a:cubicBezTo>
                    <a:pt x="181" y="181"/>
                    <a:pt x="181" y="361"/>
                    <a:pt x="181"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1" name="Freeform 170">
              <a:extLst>
                <a:ext uri="{FF2B5EF4-FFF2-40B4-BE49-F238E27FC236}">
                  <a16:creationId xmlns:a16="http://schemas.microsoft.com/office/drawing/2014/main" id="{C0C6C5D4-5F37-A848-A794-E58C17A6C504}"/>
                </a:ext>
              </a:extLst>
            </p:cNvPr>
            <p:cNvSpPr/>
            <p:nvPr/>
          </p:nvSpPr>
          <p:spPr>
            <a:xfrm>
              <a:off x="3839898" y="6319466"/>
              <a:ext cx="180" cy="902"/>
            </a:xfrm>
            <a:custGeom>
              <a:avLst/>
              <a:gdLst>
                <a:gd name="connsiteX0" fmla="*/ 180 w 180"/>
                <a:gd name="connsiteY0" fmla="*/ 902 h 902"/>
                <a:gd name="connsiteX1" fmla="*/ 0 w 180"/>
                <a:gd name="connsiteY1" fmla="*/ 0 h 902"/>
                <a:gd name="connsiteX2" fmla="*/ 180 w 180"/>
                <a:gd name="connsiteY2" fmla="*/ 902 h 902"/>
              </a:gdLst>
              <a:ahLst/>
              <a:cxnLst>
                <a:cxn ang="0">
                  <a:pos x="connsiteX0" y="connsiteY0"/>
                </a:cxn>
                <a:cxn ang="0">
                  <a:pos x="connsiteX1" y="connsiteY1"/>
                </a:cxn>
                <a:cxn ang="0">
                  <a:pos x="connsiteX2" y="connsiteY2"/>
                </a:cxn>
              </a:cxnLst>
              <a:rect l="l" t="t" r="r" b="b"/>
              <a:pathLst>
                <a:path w="180" h="902">
                  <a:moveTo>
                    <a:pt x="180" y="902"/>
                  </a:moveTo>
                  <a:cubicBezTo>
                    <a:pt x="180" y="541"/>
                    <a:pt x="0" y="361"/>
                    <a:pt x="0" y="0"/>
                  </a:cubicBezTo>
                  <a:cubicBezTo>
                    <a:pt x="0" y="361"/>
                    <a:pt x="0" y="722"/>
                    <a:pt x="180"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2" name="Freeform 171">
              <a:extLst>
                <a:ext uri="{FF2B5EF4-FFF2-40B4-BE49-F238E27FC236}">
                  <a16:creationId xmlns:a16="http://schemas.microsoft.com/office/drawing/2014/main" id="{58230835-D3CC-8E44-A51B-57A71CC2AD50}"/>
                </a:ext>
              </a:extLst>
            </p:cNvPr>
            <p:cNvSpPr/>
            <p:nvPr/>
          </p:nvSpPr>
          <p:spPr>
            <a:xfrm>
              <a:off x="3839536" y="6317120"/>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3" name="Freeform 172">
              <a:extLst>
                <a:ext uri="{FF2B5EF4-FFF2-40B4-BE49-F238E27FC236}">
                  <a16:creationId xmlns:a16="http://schemas.microsoft.com/office/drawing/2014/main" id="{11AFD706-00B9-B942-9D40-343B86724740}"/>
                </a:ext>
              </a:extLst>
            </p:cNvPr>
            <p:cNvSpPr/>
            <p:nvPr/>
          </p:nvSpPr>
          <p:spPr>
            <a:xfrm>
              <a:off x="3841883" y="6324158"/>
              <a:ext cx="360" cy="541"/>
            </a:xfrm>
            <a:custGeom>
              <a:avLst/>
              <a:gdLst>
                <a:gd name="connsiteX0" fmla="*/ 361 w 360"/>
                <a:gd name="connsiteY0" fmla="*/ 542 h 541"/>
                <a:gd name="connsiteX1" fmla="*/ 0 w 360"/>
                <a:gd name="connsiteY1" fmla="*/ 0 h 541"/>
                <a:gd name="connsiteX2" fmla="*/ 361 w 360"/>
                <a:gd name="connsiteY2" fmla="*/ 542 h 541"/>
              </a:gdLst>
              <a:ahLst/>
              <a:cxnLst>
                <a:cxn ang="0">
                  <a:pos x="connsiteX0" y="connsiteY0"/>
                </a:cxn>
                <a:cxn ang="0">
                  <a:pos x="connsiteX1" y="connsiteY1"/>
                </a:cxn>
                <a:cxn ang="0">
                  <a:pos x="connsiteX2" y="connsiteY2"/>
                </a:cxn>
              </a:cxnLst>
              <a:rect l="l" t="t" r="r" b="b"/>
              <a:pathLst>
                <a:path w="360" h="541">
                  <a:moveTo>
                    <a:pt x="361" y="542"/>
                  </a:moveTo>
                  <a:cubicBezTo>
                    <a:pt x="180" y="361"/>
                    <a:pt x="0" y="181"/>
                    <a:pt x="0" y="0"/>
                  </a:cubicBezTo>
                  <a:cubicBezTo>
                    <a:pt x="180" y="181"/>
                    <a:pt x="361" y="361"/>
                    <a:pt x="361"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4" name="Freeform 173">
              <a:extLst>
                <a:ext uri="{FF2B5EF4-FFF2-40B4-BE49-F238E27FC236}">
                  <a16:creationId xmlns:a16="http://schemas.microsoft.com/office/drawing/2014/main" id="{AE16CA82-B728-5C47-8ED4-0345E84A3498}"/>
                </a:ext>
              </a:extLst>
            </p:cNvPr>
            <p:cNvSpPr/>
            <p:nvPr/>
          </p:nvSpPr>
          <p:spPr>
            <a:xfrm>
              <a:off x="3847297" y="6327768"/>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5" name="Freeform 174">
              <a:extLst>
                <a:ext uri="{FF2B5EF4-FFF2-40B4-BE49-F238E27FC236}">
                  <a16:creationId xmlns:a16="http://schemas.microsoft.com/office/drawing/2014/main" id="{5B6A4312-262E-0E49-9635-5B6CF994E25C}"/>
                </a:ext>
              </a:extLst>
            </p:cNvPr>
            <p:cNvSpPr/>
            <p:nvPr/>
          </p:nvSpPr>
          <p:spPr>
            <a:xfrm>
              <a:off x="3846034" y="6327046"/>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180"/>
                    <a:pt x="180"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6" name="Freeform 175">
              <a:extLst>
                <a:ext uri="{FF2B5EF4-FFF2-40B4-BE49-F238E27FC236}">
                  <a16:creationId xmlns:a16="http://schemas.microsoft.com/office/drawing/2014/main" id="{8EBAC801-97BA-8143-9A9D-092FF3A5C203}"/>
                </a:ext>
              </a:extLst>
            </p:cNvPr>
            <p:cNvSpPr/>
            <p:nvPr/>
          </p:nvSpPr>
          <p:spPr>
            <a:xfrm>
              <a:off x="3844229" y="632614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0"/>
                    <a:pt x="180"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7" name="Freeform 176">
              <a:extLst>
                <a:ext uri="{FF2B5EF4-FFF2-40B4-BE49-F238E27FC236}">
                  <a16:creationId xmlns:a16="http://schemas.microsoft.com/office/drawing/2014/main" id="{79FA4137-918E-2E46-B821-DAA023CDFD32}"/>
                </a:ext>
              </a:extLst>
            </p:cNvPr>
            <p:cNvSpPr/>
            <p:nvPr/>
          </p:nvSpPr>
          <p:spPr>
            <a:xfrm>
              <a:off x="3848380" y="6328129"/>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8" name="Freeform 177">
              <a:extLst>
                <a:ext uri="{FF2B5EF4-FFF2-40B4-BE49-F238E27FC236}">
                  <a16:creationId xmlns:a16="http://schemas.microsoft.com/office/drawing/2014/main" id="{D5103AF1-5921-AC48-929D-3351C9295CF7}"/>
                </a:ext>
              </a:extLst>
            </p:cNvPr>
            <p:cNvSpPr/>
            <p:nvPr/>
          </p:nvSpPr>
          <p:spPr>
            <a:xfrm>
              <a:off x="3844951" y="6326685"/>
              <a:ext cx="361" cy="180"/>
            </a:xfrm>
            <a:custGeom>
              <a:avLst/>
              <a:gdLst>
                <a:gd name="connsiteX0" fmla="*/ 361 w 361"/>
                <a:gd name="connsiteY0" fmla="*/ 180 h 180"/>
                <a:gd name="connsiteX1" fmla="*/ 0 w 361"/>
                <a:gd name="connsiteY1" fmla="*/ 0 h 180"/>
                <a:gd name="connsiteX2" fmla="*/ 361 w 361"/>
                <a:gd name="connsiteY2" fmla="*/ 180 h 180"/>
              </a:gdLst>
              <a:ahLst/>
              <a:cxnLst>
                <a:cxn ang="0">
                  <a:pos x="connsiteX0" y="connsiteY0"/>
                </a:cxn>
                <a:cxn ang="0">
                  <a:pos x="connsiteX1" y="connsiteY1"/>
                </a:cxn>
                <a:cxn ang="0">
                  <a:pos x="connsiteX2" y="connsiteY2"/>
                </a:cxn>
              </a:cxnLst>
              <a:rect l="l" t="t" r="r" b="b"/>
              <a:pathLst>
                <a:path w="361" h="180">
                  <a:moveTo>
                    <a:pt x="361" y="180"/>
                  </a:moveTo>
                  <a:cubicBezTo>
                    <a:pt x="181" y="180"/>
                    <a:pt x="0" y="0"/>
                    <a:pt x="0" y="0"/>
                  </a:cubicBezTo>
                  <a:cubicBezTo>
                    <a:pt x="181" y="0"/>
                    <a:pt x="181"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9" name="Freeform 178">
              <a:extLst>
                <a:ext uri="{FF2B5EF4-FFF2-40B4-BE49-F238E27FC236}">
                  <a16:creationId xmlns:a16="http://schemas.microsoft.com/office/drawing/2014/main" id="{C777D252-7BB5-AE42-8A07-A20F3C303814}"/>
                </a:ext>
              </a:extLst>
            </p:cNvPr>
            <p:cNvSpPr/>
            <p:nvPr/>
          </p:nvSpPr>
          <p:spPr>
            <a:xfrm>
              <a:off x="3849463" y="6328309"/>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361" y="181"/>
                    <a:pt x="542"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0" name="Freeform 179">
              <a:extLst>
                <a:ext uri="{FF2B5EF4-FFF2-40B4-BE49-F238E27FC236}">
                  <a16:creationId xmlns:a16="http://schemas.microsoft.com/office/drawing/2014/main" id="{1B281823-8831-584E-8EDD-9D62AE315BB6}"/>
                </a:ext>
              </a:extLst>
            </p:cNvPr>
            <p:cNvSpPr/>
            <p:nvPr/>
          </p:nvSpPr>
          <p:spPr>
            <a:xfrm>
              <a:off x="3538381" y="6024609"/>
              <a:ext cx="296824" cy="279734"/>
            </a:xfrm>
            <a:custGeom>
              <a:avLst/>
              <a:gdLst>
                <a:gd name="connsiteX0" fmla="*/ 56795 w 296824"/>
                <a:gd name="connsiteY0" fmla="*/ 274283 h 279734"/>
                <a:gd name="connsiteX1" fmla="*/ 219402 w 296824"/>
                <a:gd name="connsiteY1" fmla="*/ 234940 h 279734"/>
                <a:gd name="connsiteX2" fmla="*/ 252609 w 296824"/>
                <a:gd name="connsiteY2" fmla="*/ 178452 h 279734"/>
                <a:gd name="connsiteX3" fmla="*/ 261993 w 296824"/>
                <a:gd name="connsiteY3" fmla="*/ 120701 h 279734"/>
                <a:gd name="connsiteX4" fmla="*/ 273363 w 296824"/>
                <a:gd name="connsiteY4" fmla="*/ 68363 h 279734"/>
                <a:gd name="connsiteX5" fmla="*/ 273002 w 296824"/>
                <a:gd name="connsiteY5" fmla="*/ 8446 h 279734"/>
                <a:gd name="connsiteX6" fmla="*/ 271558 w 296824"/>
                <a:gd name="connsiteY6" fmla="*/ 3753 h 279734"/>
                <a:gd name="connsiteX7" fmla="*/ 296825 w 296824"/>
                <a:gd name="connsiteY7" fmla="*/ 11514 h 279734"/>
                <a:gd name="connsiteX8" fmla="*/ 243044 w 296824"/>
                <a:gd name="connsiteY8" fmla="*/ 6280 h 279734"/>
                <a:gd name="connsiteX9" fmla="*/ 197023 w 296824"/>
                <a:gd name="connsiteY9" fmla="*/ 10250 h 279734"/>
                <a:gd name="connsiteX10" fmla="*/ 112741 w 296824"/>
                <a:gd name="connsiteY10" fmla="*/ 10070 h 279734"/>
                <a:gd name="connsiteX11" fmla="*/ 62028 w 296824"/>
                <a:gd name="connsiteY11" fmla="*/ 6461 h 279734"/>
                <a:gd name="connsiteX12" fmla="*/ 20159 w 296824"/>
                <a:gd name="connsiteY12" fmla="*/ 685 h 279734"/>
                <a:gd name="connsiteX13" fmla="*/ 3194 w 296824"/>
                <a:gd name="connsiteY13" fmla="*/ 12596 h 279734"/>
                <a:gd name="connsiteX14" fmla="*/ 1209 w 296824"/>
                <a:gd name="connsiteY14" fmla="*/ 199928 h 279734"/>
                <a:gd name="connsiteX15" fmla="*/ 4096 w 296824"/>
                <a:gd name="connsiteY15" fmla="*/ 254070 h 279734"/>
                <a:gd name="connsiteX16" fmla="*/ 14744 w 296824"/>
                <a:gd name="connsiteY16" fmla="*/ 259304 h 279734"/>
                <a:gd name="connsiteX17" fmla="*/ 56795 w 296824"/>
                <a:gd name="connsiteY17" fmla="*/ 274283 h 27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824" h="279734">
                  <a:moveTo>
                    <a:pt x="56795" y="274283"/>
                  </a:moveTo>
                  <a:cubicBezTo>
                    <a:pt x="113102" y="287097"/>
                    <a:pt x="177893" y="278615"/>
                    <a:pt x="219402" y="234940"/>
                  </a:cubicBezTo>
                  <a:cubicBezTo>
                    <a:pt x="235103" y="218517"/>
                    <a:pt x="245751" y="199928"/>
                    <a:pt x="252609" y="178452"/>
                  </a:cubicBezTo>
                  <a:cubicBezTo>
                    <a:pt x="258564" y="159863"/>
                    <a:pt x="259828" y="140011"/>
                    <a:pt x="261993" y="120701"/>
                  </a:cubicBezTo>
                  <a:cubicBezTo>
                    <a:pt x="264700" y="103014"/>
                    <a:pt x="270656" y="86049"/>
                    <a:pt x="273363" y="68363"/>
                  </a:cubicBezTo>
                  <a:cubicBezTo>
                    <a:pt x="276612" y="47247"/>
                    <a:pt x="278416" y="29561"/>
                    <a:pt x="273002" y="8446"/>
                  </a:cubicBezTo>
                  <a:cubicBezTo>
                    <a:pt x="272641" y="6821"/>
                    <a:pt x="272100" y="5197"/>
                    <a:pt x="271558" y="3753"/>
                  </a:cubicBezTo>
                  <a:cubicBezTo>
                    <a:pt x="280221" y="5558"/>
                    <a:pt x="288703" y="8626"/>
                    <a:pt x="296825" y="11514"/>
                  </a:cubicBezTo>
                  <a:cubicBezTo>
                    <a:pt x="279680" y="5558"/>
                    <a:pt x="260008" y="-2383"/>
                    <a:pt x="243044" y="6280"/>
                  </a:cubicBezTo>
                  <a:cubicBezTo>
                    <a:pt x="226981" y="14401"/>
                    <a:pt x="212543" y="14040"/>
                    <a:pt x="197023" y="10250"/>
                  </a:cubicBezTo>
                  <a:cubicBezTo>
                    <a:pt x="168869" y="3212"/>
                    <a:pt x="141076" y="5378"/>
                    <a:pt x="112741" y="10070"/>
                  </a:cubicBezTo>
                  <a:cubicBezTo>
                    <a:pt x="99026" y="12416"/>
                    <a:pt x="74120" y="15664"/>
                    <a:pt x="62028" y="6461"/>
                  </a:cubicBezTo>
                  <a:cubicBezTo>
                    <a:pt x="45786" y="-5812"/>
                    <a:pt x="37123" y="3753"/>
                    <a:pt x="20159" y="685"/>
                  </a:cubicBezTo>
                  <a:cubicBezTo>
                    <a:pt x="12759" y="-578"/>
                    <a:pt x="5360" y="3212"/>
                    <a:pt x="3194" y="12596"/>
                  </a:cubicBezTo>
                  <a:cubicBezTo>
                    <a:pt x="-2942" y="38585"/>
                    <a:pt x="1750" y="163473"/>
                    <a:pt x="1209" y="199928"/>
                  </a:cubicBezTo>
                  <a:cubicBezTo>
                    <a:pt x="848" y="217976"/>
                    <a:pt x="2292" y="236023"/>
                    <a:pt x="4096" y="254070"/>
                  </a:cubicBezTo>
                  <a:cubicBezTo>
                    <a:pt x="7525" y="255875"/>
                    <a:pt x="11135" y="257680"/>
                    <a:pt x="14744" y="259304"/>
                  </a:cubicBezTo>
                  <a:cubicBezTo>
                    <a:pt x="28460" y="264899"/>
                    <a:pt x="42176" y="270855"/>
                    <a:pt x="56795" y="2742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1" name="Freeform 180">
              <a:extLst>
                <a:ext uri="{FF2B5EF4-FFF2-40B4-BE49-F238E27FC236}">
                  <a16:creationId xmlns:a16="http://schemas.microsoft.com/office/drawing/2014/main" id="{BA899CA1-BC40-0E4D-87EB-ED01728F77A2}"/>
                </a:ext>
              </a:extLst>
            </p:cNvPr>
            <p:cNvSpPr/>
            <p:nvPr/>
          </p:nvSpPr>
          <p:spPr>
            <a:xfrm>
              <a:off x="3542657" y="6278318"/>
              <a:ext cx="2165" cy="20393"/>
            </a:xfrm>
            <a:custGeom>
              <a:avLst/>
              <a:gdLst>
                <a:gd name="connsiteX0" fmla="*/ 2166 w 2165"/>
                <a:gd name="connsiteY0" fmla="*/ 20394 h 20393"/>
                <a:gd name="connsiteX1" fmla="*/ 0 w 2165"/>
                <a:gd name="connsiteY1" fmla="*/ 0 h 20393"/>
                <a:gd name="connsiteX2" fmla="*/ 2166 w 2165"/>
                <a:gd name="connsiteY2" fmla="*/ 20394 h 20393"/>
              </a:gdLst>
              <a:ahLst/>
              <a:cxnLst>
                <a:cxn ang="0">
                  <a:pos x="connsiteX0" y="connsiteY0"/>
                </a:cxn>
                <a:cxn ang="0">
                  <a:pos x="connsiteX1" y="connsiteY1"/>
                </a:cxn>
                <a:cxn ang="0">
                  <a:pos x="connsiteX2" y="connsiteY2"/>
                </a:cxn>
              </a:cxnLst>
              <a:rect l="l" t="t" r="r" b="b"/>
              <a:pathLst>
                <a:path w="2165" h="20393">
                  <a:moveTo>
                    <a:pt x="2166" y="20394"/>
                  </a:moveTo>
                  <a:cubicBezTo>
                    <a:pt x="1444" y="13536"/>
                    <a:pt x="722" y="6858"/>
                    <a:pt x="0" y="0"/>
                  </a:cubicBezTo>
                  <a:cubicBezTo>
                    <a:pt x="722" y="6858"/>
                    <a:pt x="1444" y="13716"/>
                    <a:pt x="2166" y="2039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2" name="Freeform 181">
              <a:extLst>
                <a:ext uri="{FF2B5EF4-FFF2-40B4-BE49-F238E27FC236}">
                  <a16:creationId xmlns:a16="http://schemas.microsoft.com/office/drawing/2014/main" id="{409D3C46-C901-FE4D-A557-8FA625AFFEA6}"/>
                </a:ext>
              </a:extLst>
            </p:cNvPr>
            <p:cNvSpPr/>
            <p:nvPr/>
          </p:nvSpPr>
          <p:spPr>
            <a:xfrm>
              <a:off x="3373755" y="5261349"/>
              <a:ext cx="943856" cy="737956"/>
            </a:xfrm>
            <a:custGeom>
              <a:avLst/>
              <a:gdLst>
                <a:gd name="connsiteX0" fmla="*/ 48526 w 943856"/>
                <a:gd name="connsiteY0" fmla="*/ 703487 h 737956"/>
                <a:gd name="connsiteX1" fmla="*/ 159517 w 943856"/>
                <a:gd name="connsiteY1" fmla="*/ 729655 h 737956"/>
                <a:gd name="connsiteX2" fmla="*/ 212577 w 943856"/>
                <a:gd name="connsiteY2" fmla="*/ 730918 h 737956"/>
                <a:gd name="connsiteX3" fmla="*/ 220698 w 943856"/>
                <a:gd name="connsiteY3" fmla="*/ 606752 h 737956"/>
                <a:gd name="connsiteX4" fmla="*/ 209508 w 943856"/>
                <a:gd name="connsiteY4" fmla="*/ 578238 h 737956"/>
                <a:gd name="connsiteX5" fmla="*/ 193085 w 943856"/>
                <a:gd name="connsiteY5" fmla="*/ 533661 h 737956"/>
                <a:gd name="connsiteX6" fmla="*/ 240189 w 943856"/>
                <a:gd name="connsiteY6" fmla="*/ 409675 h 737956"/>
                <a:gd name="connsiteX7" fmla="*/ 281878 w 943856"/>
                <a:gd name="connsiteY7" fmla="*/ 332793 h 737956"/>
                <a:gd name="connsiteX8" fmla="*/ 277367 w 943856"/>
                <a:gd name="connsiteY8" fmla="*/ 305903 h 737956"/>
                <a:gd name="connsiteX9" fmla="*/ 246686 w 943856"/>
                <a:gd name="connsiteY9" fmla="*/ 231728 h 737956"/>
                <a:gd name="connsiteX10" fmla="*/ 293609 w 943856"/>
                <a:gd name="connsiteY10" fmla="*/ 147808 h 737956"/>
                <a:gd name="connsiteX11" fmla="*/ 381861 w 943856"/>
                <a:gd name="connsiteY11" fmla="*/ 139326 h 737956"/>
                <a:gd name="connsiteX12" fmla="*/ 442319 w 943856"/>
                <a:gd name="connsiteY12" fmla="*/ 227938 h 737956"/>
                <a:gd name="connsiteX13" fmla="*/ 425896 w 943856"/>
                <a:gd name="connsiteY13" fmla="*/ 297782 h 737956"/>
                <a:gd name="connsiteX14" fmla="*/ 474624 w 943856"/>
                <a:gd name="connsiteY14" fmla="*/ 264213 h 737956"/>
                <a:gd name="connsiteX15" fmla="*/ 521547 w 943856"/>
                <a:gd name="connsiteY15" fmla="*/ 199423 h 737956"/>
                <a:gd name="connsiteX16" fmla="*/ 547175 w 943856"/>
                <a:gd name="connsiteY16" fmla="*/ 183722 h 737956"/>
                <a:gd name="connsiteX17" fmla="*/ 567749 w 943856"/>
                <a:gd name="connsiteY17" fmla="*/ 170548 h 737956"/>
                <a:gd name="connsiteX18" fmla="*/ 600234 w 943856"/>
                <a:gd name="connsiteY18" fmla="*/ 124888 h 737956"/>
                <a:gd name="connsiteX19" fmla="*/ 614311 w 943856"/>
                <a:gd name="connsiteY19" fmla="*/ 117488 h 737956"/>
                <a:gd name="connsiteX20" fmla="*/ 609619 w 943856"/>
                <a:gd name="connsiteY20" fmla="*/ 132648 h 737956"/>
                <a:gd name="connsiteX21" fmla="*/ 600775 w 943856"/>
                <a:gd name="connsiteY21" fmla="*/ 142574 h 737956"/>
                <a:gd name="connsiteX22" fmla="*/ 581645 w 943856"/>
                <a:gd name="connsiteY22" fmla="*/ 214403 h 737956"/>
                <a:gd name="connsiteX23" fmla="*/ 580923 w 943856"/>
                <a:gd name="connsiteY23" fmla="*/ 230104 h 737956"/>
                <a:gd name="connsiteX24" fmla="*/ 552228 w 943856"/>
                <a:gd name="connsiteY24" fmla="*/ 292187 h 737956"/>
                <a:gd name="connsiteX25" fmla="*/ 441598 w 943856"/>
                <a:gd name="connsiteY25" fmla="*/ 395959 h 737956"/>
                <a:gd name="connsiteX26" fmla="*/ 425174 w 943856"/>
                <a:gd name="connsiteY26" fmla="*/ 418338 h 737956"/>
                <a:gd name="connsiteX27" fmla="*/ 418136 w 943856"/>
                <a:gd name="connsiteY27" fmla="*/ 506048 h 737956"/>
                <a:gd name="connsiteX28" fmla="*/ 423009 w 943856"/>
                <a:gd name="connsiteY28" fmla="*/ 673889 h 737956"/>
                <a:gd name="connsiteX29" fmla="*/ 424272 w 943856"/>
                <a:gd name="connsiteY29" fmla="*/ 737957 h 737956"/>
                <a:gd name="connsiteX30" fmla="*/ 424272 w 943856"/>
                <a:gd name="connsiteY30" fmla="*/ 730196 h 737956"/>
                <a:gd name="connsiteX31" fmla="*/ 691554 w 943856"/>
                <a:gd name="connsiteY31" fmla="*/ 720270 h 737956"/>
                <a:gd name="connsiteX32" fmla="*/ 860838 w 943856"/>
                <a:gd name="connsiteY32" fmla="*/ 658729 h 737956"/>
                <a:gd name="connsiteX33" fmla="*/ 924365 w 943856"/>
                <a:gd name="connsiteY33" fmla="*/ 489445 h 737956"/>
                <a:gd name="connsiteX34" fmla="*/ 936276 w 943856"/>
                <a:gd name="connsiteY34" fmla="*/ 315107 h 737956"/>
                <a:gd name="connsiteX35" fmla="*/ 938803 w 943856"/>
                <a:gd name="connsiteY35" fmla="*/ 226675 h 737956"/>
                <a:gd name="connsiteX36" fmla="*/ 942953 w 943856"/>
                <a:gd name="connsiteY36" fmla="*/ 149613 h 737956"/>
                <a:gd name="connsiteX37" fmla="*/ 914439 w 943856"/>
                <a:gd name="connsiteY37" fmla="*/ 153403 h 737956"/>
                <a:gd name="connsiteX38" fmla="*/ 685057 w 943856"/>
                <a:gd name="connsiteY38" fmla="*/ 155749 h 737956"/>
                <a:gd name="connsiteX39" fmla="*/ 639938 w 943856"/>
                <a:gd name="connsiteY39" fmla="*/ 151959 h 737956"/>
                <a:gd name="connsiteX40" fmla="*/ 629110 w 943856"/>
                <a:gd name="connsiteY40" fmla="*/ 143296 h 737956"/>
                <a:gd name="connsiteX41" fmla="*/ 642284 w 943856"/>
                <a:gd name="connsiteY41" fmla="*/ 137340 h 737956"/>
                <a:gd name="connsiteX42" fmla="*/ 647699 w 943856"/>
                <a:gd name="connsiteY42" fmla="*/ 137340 h 737956"/>
                <a:gd name="connsiteX43" fmla="*/ 898557 w 943856"/>
                <a:gd name="connsiteY43" fmla="*/ 135897 h 737956"/>
                <a:gd name="connsiteX44" fmla="*/ 943315 w 943856"/>
                <a:gd name="connsiteY44" fmla="*/ 141130 h 737956"/>
                <a:gd name="connsiteX45" fmla="*/ 943315 w 943856"/>
                <a:gd name="connsiteY45" fmla="*/ 141130 h 737956"/>
                <a:gd name="connsiteX46" fmla="*/ 943495 w 943856"/>
                <a:gd name="connsiteY46" fmla="*/ 136258 h 737956"/>
                <a:gd name="connsiteX47" fmla="*/ 937359 w 943856"/>
                <a:gd name="connsiteY47" fmla="*/ 39704 h 737956"/>
                <a:gd name="connsiteX48" fmla="*/ 924726 w 943856"/>
                <a:gd name="connsiteY48" fmla="*/ 0 h 737956"/>
                <a:gd name="connsiteX49" fmla="*/ 924726 w 943856"/>
                <a:gd name="connsiteY49" fmla="*/ 0 h 737956"/>
                <a:gd name="connsiteX50" fmla="*/ 574065 w 943856"/>
                <a:gd name="connsiteY50" fmla="*/ 6858 h 737956"/>
                <a:gd name="connsiteX51" fmla="*/ 456757 w 943856"/>
                <a:gd name="connsiteY51" fmla="*/ 6136 h 737956"/>
                <a:gd name="connsiteX52" fmla="*/ 20011 w 943856"/>
                <a:gd name="connsiteY52" fmla="*/ 8663 h 737956"/>
                <a:gd name="connsiteX53" fmla="*/ 700 w 943856"/>
                <a:gd name="connsiteY53" fmla="*/ 31402 h 737956"/>
                <a:gd name="connsiteX54" fmla="*/ 4310 w 943856"/>
                <a:gd name="connsiteY54" fmla="*/ 188775 h 737956"/>
                <a:gd name="connsiteX55" fmla="*/ 28674 w 943856"/>
                <a:gd name="connsiteY55" fmla="*/ 665767 h 737956"/>
                <a:gd name="connsiteX56" fmla="*/ 30298 w 943856"/>
                <a:gd name="connsiteY56" fmla="*/ 693741 h 737956"/>
                <a:gd name="connsiteX57" fmla="*/ 30298 w 943856"/>
                <a:gd name="connsiteY57" fmla="*/ 693560 h 737956"/>
                <a:gd name="connsiteX58" fmla="*/ 48526 w 943856"/>
                <a:gd name="connsiteY58" fmla="*/ 703487 h 737956"/>
                <a:gd name="connsiteX59" fmla="*/ 649142 w 943856"/>
                <a:gd name="connsiteY59" fmla="*/ 266560 h 737956"/>
                <a:gd name="connsiteX60" fmla="*/ 711947 w 943856"/>
                <a:gd name="connsiteY60" fmla="*/ 278471 h 737956"/>
                <a:gd name="connsiteX61" fmla="*/ 647157 w 943856"/>
                <a:gd name="connsiteY61" fmla="*/ 282261 h 737956"/>
                <a:gd name="connsiteX62" fmla="*/ 637773 w 943856"/>
                <a:gd name="connsiteY62" fmla="*/ 274681 h 737956"/>
                <a:gd name="connsiteX63" fmla="*/ 649142 w 943856"/>
                <a:gd name="connsiteY63" fmla="*/ 266560 h 737956"/>
                <a:gd name="connsiteX64" fmla="*/ 763924 w 943856"/>
                <a:gd name="connsiteY64" fmla="*/ 463817 h 737956"/>
                <a:gd name="connsiteX65" fmla="*/ 780347 w 943856"/>
                <a:gd name="connsiteY65" fmla="*/ 470675 h 737956"/>
                <a:gd name="connsiteX66" fmla="*/ 520645 w 943856"/>
                <a:gd name="connsiteY66" fmla="*/ 469773 h 737956"/>
                <a:gd name="connsiteX67" fmla="*/ 520645 w 943856"/>
                <a:gd name="connsiteY67" fmla="*/ 463817 h 737956"/>
                <a:gd name="connsiteX68" fmla="*/ 763924 w 943856"/>
                <a:gd name="connsiteY68" fmla="*/ 463817 h 737956"/>
                <a:gd name="connsiteX69" fmla="*/ 526240 w 943856"/>
                <a:gd name="connsiteY69" fmla="*/ 142033 h 737956"/>
                <a:gd name="connsiteX70" fmla="*/ 469030 w 943856"/>
                <a:gd name="connsiteY70" fmla="*/ 142394 h 737956"/>
                <a:gd name="connsiteX71" fmla="*/ 526240 w 943856"/>
                <a:gd name="connsiteY71" fmla="*/ 142033 h 737956"/>
                <a:gd name="connsiteX72" fmla="*/ 174136 w 943856"/>
                <a:gd name="connsiteY72" fmla="*/ 406066 h 737956"/>
                <a:gd name="connsiteX73" fmla="*/ 149050 w 943856"/>
                <a:gd name="connsiteY73" fmla="*/ 475007 h 737956"/>
                <a:gd name="connsiteX74" fmla="*/ 149050 w 943856"/>
                <a:gd name="connsiteY74" fmla="*/ 518140 h 737956"/>
                <a:gd name="connsiteX75" fmla="*/ 136236 w 943856"/>
                <a:gd name="connsiteY75" fmla="*/ 478616 h 737956"/>
                <a:gd name="connsiteX76" fmla="*/ 160961 w 943856"/>
                <a:gd name="connsiteY76" fmla="*/ 397042 h 737956"/>
                <a:gd name="connsiteX77" fmla="*/ 174316 w 943856"/>
                <a:gd name="connsiteY77" fmla="*/ 394335 h 737956"/>
                <a:gd name="connsiteX78" fmla="*/ 174136 w 943856"/>
                <a:gd name="connsiteY78" fmla="*/ 406066 h 737956"/>
                <a:gd name="connsiteX79" fmla="*/ 41668 w 943856"/>
                <a:gd name="connsiteY79" fmla="*/ 49991 h 737956"/>
                <a:gd name="connsiteX80" fmla="*/ 73612 w 943856"/>
                <a:gd name="connsiteY80" fmla="*/ 37358 h 737956"/>
                <a:gd name="connsiteX81" fmla="*/ 81733 w 943856"/>
                <a:gd name="connsiteY81" fmla="*/ 47103 h 737956"/>
                <a:gd name="connsiteX82" fmla="*/ 74514 w 943856"/>
                <a:gd name="connsiteY82" fmla="*/ 142394 h 737956"/>
                <a:gd name="connsiteX83" fmla="*/ 196334 w 943856"/>
                <a:gd name="connsiteY83" fmla="*/ 144740 h 737956"/>
                <a:gd name="connsiteX84" fmla="*/ 149591 w 943856"/>
                <a:gd name="connsiteY84" fmla="*/ 155207 h 737956"/>
                <a:gd name="connsiteX85" fmla="*/ 73251 w 943856"/>
                <a:gd name="connsiteY85" fmla="*/ 157734 h 737956"/>
                <a:gd name="connsiteX86" fmla="*/ 62061 w 943856"/>
                <a:gd name="connsiteY86" fmla="*/ 311136 h 737956"/>
                <a:gd name="connsiteX87" fmla="*/ 41668 w 943856"/>
                <a:gd name="connsiteY87" fmla="*/ 49991 h 73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43856" h="737956">
                  <a:moveTo>
                    <a:pt x="48526" y="703487"/>
                  </a:moveTo>
                  <a:cubicBezTo>
                    <a:pt x="84260" y="719549"/>
                    <a:pt x="120354" y="726587"/>
                    <a:pt x="159517" y="729655"/>
                  </a:cubicBezTo>
                  <a:cubicBezTo>
                    <a:pt x="177204" y="731099"/>
                    <a:pt x="194890" y="731099"/>
                    <a:pt x="212577" y="730918"/>
                  </a:cubicBezTo>
                  <a:cubicBezTo>
                    <a:pt x="212035" y="689229"/>
                    <a:pt x="214381" y="647901"/>
                    <a:pt x="220698" y="606752"/>
                  </a:cubicBezTo>
                  <a:cubicBezTo>
                    <a:pt x="222683" y="594300"/>
                    <a:pt x="222142" y="585998"/>
                    <a:pt x="209508" y="578238"/>
                  </a:cubicBezTo>
                  <a:cubicBezTo>
                    <a:pt x="193988" y="568672"/>
                    <a:pt x="189115" y="551889"/>
                    <a:pt x="193085" y="533661"/>
                  </a:cubicBezTo>
                  <a:cubicBezTo>
                    <a:pt x="202831" y="490166"/>
                    <a:pt x="215103" y="447214"/>
                    <a:pt x="240189" y="409675"/>
                  </a:cubicBezTo>
                  <a:cubicBezTo>
                    <a:pt x="256432" y="385311"/>
                    <a:pt x="269065" y="358962"/>
                    <a:pt x="281878" y="332793"/>
                  </a:cubicBezTo>
                  <a:cubicBezTo>
                    <a:pt x="287473" y="321243"/>
                    <a:pt x="287654" y="314566"/>
                    <a:pt x="277367" y="305903"/>
                  </a:cubicBezTo>
                  <a:cubicBezTo>
                    <a:pt x="257875" y="289660"/>
                    <a:pt x="245242" y="256994"/>
                    <a:pt x="246686" y="231728"/>
                  </a:cubicBezTo>
                  <a:cubicBezTo>
                    <a:pt x="248852" y="188956"/>
                    <a:pt x="256612" y="170548"/>
                    <a:pt x="293609" y="147808"/>
                  </a:cubicBezTo>
                  <a:cubicBezTo>
                    <a:pt x="313461" y="135535"/>
                    <a:pt x="362370" y="131926"/>
                    <a:pt x="381861" y="139326"/>
                  </a:cubicBezTo>
                  <a:cubicBezTo>
                    <a:pt x="422467" y="155027"/>
                    <a:pt x="436725" y="182278"/>
                    <a:pt x="442319" y="227938"/>
                  </a:cubicBezTo>
                  <a:cubicBezTo>
                    <a:pt x="445207" y="251941"/>
                    <a:pt x="438349" y="273237"/>
                    <a:pt x="425896" y="297782"/>
                  </a:cubicBezTo>
                  <a:cubicBezTo>
                    <a:pt x="449358" y="291104"/>
                    <a:pt x="463435" y="280456"/>
                    <a:pt x="474624" y="264213"/>
                  </a:cubicBezTo>
                  <a:cubicBezTo>
                    <a:pt x="489604" y="242196"/>
                    <a:pt x="506027" y="221080"/>
                    <a:pt x="521547" y="199423"/>
                  </a:cubicBezTo>
                  <a:cubicBezTo>
                    <a:pt x="528044" y="190400"/>
                    <a:pt x="534722" y="181737"/>
                    <a:pt x="547175" y="183722"/>
                  </a:cubicBezTo>
                  <a:cubicBezTo>
                    <a:pt x="558545" y="185527"/>
                    <a:pt x="562696" y="178127"/>
                    <a:pt x="567749" y="170548"/>
                  </a:cubicBezTo>
                  <a:cubicBezTo>
                    <a:pt x="578216" y="155207"/>
                    <a:pt x="589225" y="140047"/>
                    <a:pt x="600234" y="124888"/>
                  </a:cubicBezTo>
                  <a:cubicBezTo>
                    <a:pt x="603663" y="120376"/>
                    <a:pt x="607272" y="111713"/>
                    <a:pt x="614311" y="117488"/>
                  </a:cubicBezTo>
                  <a:cubicBezTo>
                    <a:pt x="620808" y="123083"/>
                    <a:pt x="613950" y="128136"/>
                    <a:pt x="609619" y="132648"/>
                  </a:cubicBezTo>
                  <a:cubicBezTo>
                    <a:pt x="606551" y="135716"/>
                    <a:pt x="602761" y="138784"/>
                    <a:pt x="600775" y="142574"/>
                  </a:cubicBezTo>
                  <a:cubicBezTo>
                    <a:pt x="588503" y="164773"/>
                    <a:pt x="566125" y="184263"/>
                    <a:pt x="581645" y="214403"/>
                  </a:cubicBezTo>
                  <a:cubicBezTo>
                    <a:pt x="583811" y="218373"/>
                    <a:pt x="581284" y="224870"/>
                    <a:pt x="580923" y="230104"/>
                  </a:cubicBezTo>
                  <a:cubicBezTo>
                    <a:pt x="579299" y="254468"/>
                    <a:pt x="564139" y="272695"/>
                    <a:pt x="552228" y="292187"/>
                  </a:cubicBezTo>
                  <a:cubicBezTo>
                    <a:pt x="524976" y="337125"/>
                    <a:pt x="491950" y="375565"/>
                    <a:pt x="441598" y="395959"/>
                  </a:cubicBezTo>
                  <a:cubicBezTo>
                    <a:pt x="431672" y="399929"/>
                    <a:pt x="425536" y="407871"/>
                    <a:pt x="425174" y="418338"/>
                  </a:cubicBezTo>
                  <a:cubicBezTo>
                    <a:pt x="424272" y="447755"/>
                    <a:pt x="416873" y="476451"/>
                    <a:pt x="418136" y="506048"/>
                  </a:cubicBezTo>
                  <a:cubicBezTo>
                    <a:pt x="420482" y="561995"/>
                    <a:pt x="421746" y="617942"/>
                    <a:pt x="423009" y="673889"/>
                  </a:cubicBezTo>
                  <a:cubicBezTo>
                    <a:pt x="423550" y="695185"/>
                    <a:pt x="424814" y="716661"/>
                    <a:pt x="424272" y="737957"/>
                  </a:cubicBezTo>
                  <a:cubicBezTo>
                    <a:pt x="424272" y="735430"/>
                    <a:pt x="424272" y="732723"/>
                    <a:pt x="424272" y="730196"/>
                  </a:cubicBezTo>
                  <a:cubicBezTo>
                    <a:pt x="513426" y="730016"/>
                    <a:pt x="602761" y="728392"/>
                    <a:pt x="691554" y="720270"/>
                  </a:cubicBezTo>
                  <a:cubicBezTo>
                    <a:pt x="753276" y="714676"/>
                    <a:pt x="813374" y="701501"/>
                    <a:pt x="860838" y="658729"/>
                  </a:cubicBezTo>
                  <a:cubicBezTo>
                    <a:pt x="907942" y="616318"/>
                    <a:pt x="918409" y="549001"/>
                    <a:pt x="924365" y="489445"/>
                  </a:cubicBezTo>
                  <a:cubicBezTo>
                    <a:pt x="930140" y="431512"/>
                    <a:pt x="935554" y="373581"/>
                    <a:pt x="936276" y="315107"/>
                  </a:cubicBezTo>
                  <a:cubicBezTo>
                    <a:pt x="936637" y="285509"/>
                    <a:pt x="936998" y="256273"/>
                    <a:pt x="938803" y="226675"/>
                  </a:cubicBezTo>
                  <a:cubicBezTo>
                    <a:pt x="940246" y="201048"/>
                    <a:pt x="942051" y="175240"/>
                    <a:pt x="942953" y="149613"/>
                  </a:cubicBezTo>
                  <a:cubicBezTo>
                    <a:pt x="933389" y="153222"/>
                    <a:pt x="924004" y="153944"/>
                    <a:pt x="914439" y="153403"/>
                  </a:cubicBezTo>
                  <a:cubicBezTo>
                    <a:pt x="837918" y="150154"/>
                    <a:pt x="761577" y="157012"/>
                    <a:pt x="685057" y="155749"/>
                  </a:cubicBezTo>
                  <a:cubicBezTo>
                    <a:pt x="669897" y="155568"/>
                    <a:pt x="654737" y="155207"/>
                    <a:pt x="639938" y="151959"/>
                  </a:cubicBezTo>
                  <a:cubicBezTo>
                    <a:pt x="635246" y="151056"/>
                    <a:pt x="628027" y="150515"/>
                    <a:pt x="629110" y="143296"/>
                  </a:cubicBezTo>
                  <a:cubicBezTo>
                    <a:pt x="630193" y="136438"/>
                    <a:pt x="637231" y="137882"/>
                    <a:pt x="642284" y="137340"/>
                  </a:cubicBezTo>
                  <a:cubicBezTo>
                    <a:pt x="644089" y="137160"/>
                    <a:pt x="645894" y="137340"/>
                    <a:pt x="647699" y="137340"/>
                  </a:cubicBezTo>
                  <a:cubicBezTo>
                    <a:pt x="731258" y="139686"/>
                    <a:pt x="814817" y="136979"/>
                    <a:pt x="898557" y="135897"/>
                  </a:cubicBezTo>
                  <a:cubicBezTo>
                    <a:pt x="913175" y="135716"/>
                    <a:pt x="928335" y="134994"/>
                    <a:pt x="943315" y="141130"/>
                  </a:cubicBezTo>
                  <a:cubicBezTo>
                    <a:pt x="943315" y="141130"/>
                    <a:pt x="943315" y="141130"/>
                    <a:pt x="943315" y="141130"/>
                  </a:cubicBezTo>
                  <a:cubicBezTo>
                    <a:pt x="943315" y="139506"/>
                    <a:pt x="943495" y="137882"/>
                    <a:pt x="943495" y="136258"/>
                  </a:cubicBezTo>
                  <a:cubicBezTo>
                    <a:pt x="944397" y="103953"/>
                    <a:pt x="944036" y="71467"/>
                    <a:pt x="937359" y="39704"/>
                  </a:cubicBezTo>
                  <a:cubicBezTo>
                    <a:pt x="934471" y="26349"/>
                    <a:pt x="930320" y="12994"/>
                    <a:pt x="924726" y="0"/>
                  </a:cubicBezTo>
                  <a:cubicBezTo>
                    <a:pt x="924726" y="0"/>
                    <a:pt x="924726" y="0"/>
                    <a:pt x="924726" y="0"/>
                  </a:cubicBezTo>
                  <a:cubicBezTo>
                    <a:pt x="835211" y="2707"/>
                    <a:pt x="626583" y="2887"/>
                    <a:pt x="574065" y="6858"/>
                  </a:cubicBezTo>
                  <a:cubicBezTo>
                    <a:pt x="535083" y="9745"/>
                    <a:pt x="495740" y="6497"/>
                    <a:pt x="456757" y="6136"/>
                  </a:cubicBezTo>
                  <a:cubicBezTo>
                    <a:pt x="384027" y="5775"/>
                    <a:pt x="121076" y="3609"/>
                    <a:pt x="20011" y="8663"/>
                  </a:cubicBezTo>
                  <a:cubicBezTo>
                    <a:pt x="3047" y="7399"/>
                    <a:pt x="1422" y="12272"/>
                    <a:pt x="700" y="31402"/>
                  </a:cubicBezTo>
                  <a:cubicBezTo>
                    <a:pt x="-1646" y="83920"/>
                    <a:pt x="2505" y="136258"/>
                    <a:pt x="4310" y="188775"/>
                  </a:cubicBezTo>
                  <a:cubicBezTo>
                    <a:pt x="9905" y="347953"/>
                    <a:pt x="19831" y="506770"/>
                    <a:pt x="28674" y="665767"/>
                  </a:cubicBezTo>
                  <a:cubicBezTo>
                    <a:pt x="29215" y="675152"/>
                    <a:pt x="29757" y="684537"/>
                    <a:pt x="30298" y="693741"/>
                  </a:cubicBezTo>
                  <a:cubicBezTo>
                    <a:pt x="30298" y="693741"/>
                    <a:pt x="30298" y="693560"/>
                    <a:pt x="30298" y="693560"/>
                  </a:cubicBezTo>
                  <a:cubicBezTo>
                    <a:pt x="36434" y="697350"/>
                    <a:pt x="42390" y="700599"/>
                    <a:pt x="48526" y="703487"/>
                  </a:cubicBezTo>
                  <a:close/>
                  <a:moveTo>
                    <a:pt x="649142" y="266560"/>
                  </a:moveTo>
                  <a:cubicBezTo>
                    <a:pt x="670980" y="264935"/>
                    <a:pt x="691554" y="270891"/>
                    <a:pt x="711947" y="278471"/>
                  </a:cubicBezTo>
                  <a:cubicBezTo>
                    <a:pt x="690471" y="285690"/>
                    <a:pt x="668814" y="283705"/>
                    <a:pt x="647157" y="282261"/>
                  </a:cubicBezTo>
                  <a:cubicBezTo>
                    <a:pt x="642465" y="281900"/>
                    <a:pt x="637773" y="279373"/>
                    <a:pt x="637773" y="274681"/>
                  </a:cubicBezTo>
                  <a:cubicBezTo>
                    <a:pt x="637592" y="267823"/>
                    <a:pt x="643728" y="266920"/>
                    <a:pt x="649142" y="266560"/>
                  </a:cubicBezTo>
                  <a:close/>
                  <a:moveTo>
                    <a:pt x="763924" y="463817"/>
                  </a:moveTo>
                  <a:cubicBezTo>
                    <a:pt x="769879" y="463817"/>
                    <a:pt x="776376" y="464539"/>
                    <a:pt x="780347" y="470675"/>
                  </a:cubicBezTo>
                  <a:cubicBezTo>
                    <a:pt x="744794" y="483669"/>
                    <a:pt x="557823" y="482947"/>
                    <a:pt x="520645" y="469773"/>
                  </a:cubicBezTo>
                  <a:cubicBezTo>
                    <a:pt x="520645" y="467788"/>
                    <a:pt x="520645" y="465802"/>
                    <a:pt x="520645" y="463817"/>
                  </a:cubicBezTo>
                  <a:cubicBezTo>
                    <a:pt x="601678" y="463637"/>
                    <a:pt x="682711" y="463457"/>
                    <a:pt x="763924" y="463817"/>
                  </a:cubicBezTo>
                  <a:close/>
                  <a:moveTo>
                    <a:pt x="526240" y="142033"/>
                  </a:moveTo>
                  <a:cubicBezTo>
                    <a:pt x="507290" y="153403"/>
                    <a:pt x="488160" y="154485"/>
                    <a:pt x="469030" y="142394"/>
                  </a:cubicBezTo>
                  <a:cubicBezTo>
                    <a:pt x="488521" y="134633"/>
                    <a:pt x="507290" y="140769"/>
                    <a:pt x="526240" y="142033"/>
                  </a:cubicBezTo>
                  <a:close/>
                  <a:moveTo>
                    <a:pt x="174136" y="406066"/>
                  </a:moveTo>
                  <a:cubicBezTo>
                    <a:pt x="159698" y="426820"/>
                    <a:pt x="151937" y="449740"/>
                    <a:pt x="149050" y="475007"/>
                  </a:cubicBezTo>
                  <a:cubicBezTo>
                    <a:pt x="147606" y="488181"/>
                    <a:pt x="153562" y="500995"/>
                    <a:pt x="149050" y="518140"/>
                  </a:cubicBezTo>
                  <a:cubicBezTo>
                    <a:pt x="137319" y="505146"/>
                    <a:pt x="136597" y="491249"/>
                    <a:pt x="136236" y="478616"/>
                  </a:cubicBezTo>
                  <a:cubicBezTo>
                    <a:pt x="135153" y="449019"/>
                    <a:pt x="141470" y="420684"/>
                    <a:pt x="160961" y="397042"/>
                  </a:cubicBezTo>
                  <a:cubicBezTo>
                    <a:pt x="164571" y="392710"/>
                    <a:pt x="169082" y="389462"/>
                    <a:pt x="174316" y="394335"/>
                  </a:cubicBezTo>
                  <a:cubicBezTo>
                    <a:pt x="178467" y="397944"/>
                    <a:pt x="176843" y="402456"/>
                    <a:pt x="174136" y="406066"/>
                  </a:cubicBezTo>
                  <a:close/>
                  <a:moveTo>
                    <a:pt x="41668" y="49991"/>
                  </a:moveTo>
                  <a:cubicBezTo>
                    <a:pt x="41848" y="39343"/>
                    <a:pt x="62964" y="37899"/>
                    <a:pt x="73612" y="37358"/>
                  </a:cubicBezTo>
                  <a:cubicBezTo>
                    <a:pt x="78485" y="37177"/>
                    <a:pt x="82275" y="42772"/>
                    <a:pt x="81733" y="47103"/>
                  </a:cubicBezTo>
                  <a:cubicBezTo>
                    <a:pt x="81553" y="49269"/>
                    <a:pt x="78304" y="92042"/>
                    <a:pt x="74514" y="142394"/>
                  </a:cubicBezTo>
                  <a:cubicBezTo>
                    <a:pt x="113857" y="140589"/>
                    <a:pt x="153020" y="142033"/>
                    <a:pt x="196334" y="144740"/>
                  </a:cubicBezTo>
                  <a:cubicBezTo>
                    <a:pt x="179911" y="156831"/>
                    <a:pt x="164029" y="153944"/>
                    <a:pt x="149591" y="155207"/>
                  </a:cubicBezTo>
                  <a:cubicBezTo>
                    <a:pt x="124325" y="157192"/>
                    <a:pt x="98698" y="157192"/>
                    <a:pt x="73251" y="157734"/>
                  </a:cubicBezTo>
                  <a:cubicBezTo>
                    <a:pt x="68017" y="228841"/>
                    <a:pt x="62061" y="308249"/>
                    <a:pt x="62061" y="311136"/>
                  </a:cubicBezTo>
                  <a:cubicBezTo>
                    <a:pt x="57369" y="409675"/>
                    <a:pt x="36795" y="257175"/>
                    <a:pt x="41668" y="4999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3" name="Freeform 182">
              <a:extLst>
                <a:ext uri="{FF2B5EF4-FFF2-40B4-BE49-F238E27FC236}">
                  <a16:creationId xmlns:a16="http://schemas.microsoft.com/office/drawing/2014/main" id="{BA47A8F7-88E6-F44C-86E4-E3A812752CDA}"/>
                </a:ext>
              </a:extLst>
            </p:cNvPr>
            <p:cNvSpPr/>
            <p:nvPr/>
          </p:nvSpPr>
          <p:spPr>
            <a:xfrm>
              <a:off x="3405678" y="5972595"/>
              <a:ext cx="721" cy="12092"/>
            </a:xfrm>
            <a:custGeom>
              <a:avLst/>
              <a:gdLst>
                <a:gd name="connsiteX0" fmla="*/ 722 w 721"/>
                <a:gd name="connsiteY0" fmla="*/ 12092 h 12092"/>
                <a:gd name="connsiteX1" fmla="*/ 0 w 721"/>
                <a:gd name="connsiteY1" fmla="*/ 0 h 12092"/>
                <a:gd name="connsiteX2" fmla="*/ 722 w 721"/>
                <a:gd name="connsiteY2" fmla="*/ 12092 h 12092"/>
              </a:gdLst>
              <a:ahLst/>
              <a:cxnLst>
                <a:cxn ang="0">
                  <a:pos x="connsiteX0" y="connsiteY0"/>
                </a:cxn>
                <a:cxn ang="0">
                  <a:pos x="connsiteX1" y="connsiteY1"/>
                </a:cxn>
                <a:cxn ang="0">
                  <a:pos x="connsiteX2" y="connsiteY2"/>
                </a:cxn>
              </a:cxnLst>
              <a:rect l="l" t="t" r="r" b="b"/>
              <a:pathLst>
                <a:path w="721" h="12092">
                  <a:moveTo>
                    <a:pt x="722" y="12092"/>
                  </a:moveTo>
                  <a:cubicBezTo>
                    <a:pt x="541" y="8121"/>
                    <a:pt x="181" y="3971"/>
                    <a:pt x="0" y="0"/>
                  </a:cubicBezTo>
                  <a:cubicBezTo>
                    <a:pt x="181" y="3971"/>
                    <a:pt x="361" y="7941"/>
                    <a:pt x="722" y="1209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4" name="Freeform 183">
              <a:extLst>
                <a:ext uri="{FF2B5EF4-FFF2-40B4-BE49-F238E27FC236}">
                  <a16:creationId xmlns:a16="http://schemas.microsoft.com/office/drawing/2014/main" id="{0B0B60E8-EF7F-E44C-BCA3-EB2279A69BB7}"/>
                </a:ext>
              </a:extLst>
            </p:cNvPr>
            <p:cNvSpPr/>
            <p:nvPr/>
          </p:nvSpPr>
          <p:spPr>
            <a:xfrm>
              <a:off x="4320860" y="5260447"/>
              <a:ext cx="2887" cy="180"/>
            </a:xfrm>
            <a:custGeom>
              <a:avLst/>
              <a:gdLst>
                <a:gd name="connsiteX0" fmla="*/ 0 w 2887"/>
                <a:gd name="connsiteY0" fmla="*/ 180 h 180"/>
                <a:gd name="connsiteX1" fmla="*/ 2888 w 2887"/>
                <a:gd name="connsiteY1" fmla="*/ 0 h 180"/>
                <a:gd name="connsiteX2" fmla="*/ 0 w 2887"/>
                <a:gd name="connsiteY2" fmla="*/ 180 h 180"/>
              </a:gdLst>
              <a:ahLst/>
              <a:cxnLst>
                <a:cxn ang="0">
                  <a:pos x="connsiteX0" y="connsiteY0"/>
                </a:cxn>
                <a:cxn ang="0">
                  <a:pos x="connsiteX1" y="connsiteY1"/>
                </a:cxn>
                <a:cxn ang="0">
                  <a:pos x="connsiteX2" y="connsiteY2"/>
                </a:cxn>
              </a:cxnLst>
              <a:rect l="l" t="t" r="r" b="b"/>
              <a:pathLst>
                <a:path w="2887" h="180">
                  <a:moveTo>
                    <a:pt x="0" y="180"/>
                  </a:moveTo>
                  <a:cubicBezTo>
                    <a:pt x="1083" y="180"/>
                    <a:pt x="1985" y="0"/>
                    <a:pt x="2888" y="0"/>
                  </a:cubicBezTo>
                  <a:cubicBezTo>
                    <a:pt x="1985" y="180"/>
                    <a:pt x="902"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5" name="Freeform 184">
              <a:extLst>
                <a:ext uri="{FF2B5EF4-FFF2-40B4-BE49-F238E27FC236}">
                  <a16:creationId xmlns:a16="http://schemas.microsoft.com/office/drawing/2014/main" id="{4A5DC347-98E8-2C47-B7BC-9F158C382B68}"/>
                </a:ext>
              </a:extLst>
            </p:cNvPr>
            <p:cNvSpPr/>
            <p:nvPr/>
          </p:nvSpPr>
          <p:spPr>
            <a:xfrm>
              <a:off x="4304437" y="5261168"/>
              <a:ext cx="3970" cy="180"/>
            </a:xfrm>
            <a:custGeom>
              <a:avLst/>
              <a:gdLst>
                <a:gd name="connsiteX0" fmla="*/ 0 w 3970"/>
                <a:gd name="connsiteY0" fmla="*/ 181 h 180"/>
                <a:gd name="connsiteX1" fmla="*/ 3970 w 3970"/>
                <a:gd name="connsiteY1" fmla="*/ 0 h 180"/>
                <a:gd name="connsiteX2" fmla="*/ 0 w 3970"/>
                <a:gd name="connsiteY2" fmla="*/ 181 h 180"/>
              </a:gdLst>
              <a:ahLst/>
              <a:cxnLst>
                <a:cxn ang="0">
                  <a:pos x="connsiteX0" y="connsiteY0"/>
                </a:cxn>
                <a:cxn ang="0">
                  <a:pos x="connsiteX1" y="connsiteY1"/>
                </a:cxn>
                <a:cxn ang="0">
                  <a:pos x="connsiteX2" y="connsiteY2"/>
                </a:cxn>
              </a:cxnLst>
              <a:rect l="l" t="t" r="r" b="b"/>
              <a:pathLst>
                <a:path w="3970" h="180">
                  <a:moveTo>
                    <a:pt x="0" y="181"/>
                  </a:moveTo>
                  <a:cubicBezTo>
                    <a:pt x="1263" y="181"/>
                    <a:pt x="2707" y="181"/>
                    <a:pt x="3970" y="0"/>
                  </a:cubicBezTo>
                  <a:cubicBezTo>
                    <a:pt x="2526" y="0"/>
                    <a:pt x="126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6" name="Freeform 185">
              <a:extLst>
                <a:ext uri="{FF2B5EF4-FFF2-40B4-BE49-F238E27FC236}">
                  <a16:creationId xmlns:a16="http://schemas.microsoft.com/office/drawing/2014/main" id="{995D9774-D5F7-D642-A772-7F301B3ABD38}"/>
                </a:ext>
              </a:extLst>
            </p:cNvPr>
            <p:cNvSpPr/>
            <p:nvPr/>
          </p:nvSpPr>
          <p:spPr>
            <a:xfrm>
              <a:off x="4299023" y="5261349"/>
              <a:ext cx="4150" cy="180"/>
            </a:xfrm>
            <a:custGeom>
              <a:avLst/>
              <a:gdLst>
                <a:gd name="connsiteX0" fmla="*/ 0 w 4150"/>
                <a:gd name="connsiteY0" fmla="*/ 180 h 180"/>
                <a:gd name="connsiteX1" fmla="*/ 4151 w 4150"/>
                <a:gd name="connsiteY1" fmla="*/ 0 h 180"/>
                <a:gd name="connsiteX2" fmla="*/ 0 w 4150"/>
                <a:gd name="connsiteY2" fmla="*/ 180 h 180"/>
              </a:gdLst>
              <a:ahLst/>
              <a:cxnLst>
                <a:cxn ang="0">
                  <a:pos x="connsiteX0" y="connsiteY0"/>
                </a:cxn>
                <a:cxn ang="0">
                  <a:pos x="connsiteX1" y="connsiteY1"/>
                </a:cxn>
                <a:cxn ang="0">
                  <a:pos x="connsiteX2" y="connsiteY2"/>
                </a:cxn>
              </a:cxnLst>
              <a:rect l="l" t="t" r="r" b="b"/>
              <a:pathLst>
                <a:path w="4150" h="180">
                  <a:moveTo>
                    <a:pt x="0" y="180"/>
                  </a:moveTo>
                  <a:cubicBezTo>
                    <a:pt x="1444" y="180"/>
                    <a:pt x="2888" y="180"/>
                    <a:pt x="4151" y="0"/>
                  </a:cubicBezTo>
                  <a:cubicBezTo>
                    <a:pt x="2888" y="0"/>
                    <a:pt x="1444"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7" name="Freeform 186">
              <a:extLst>
                <a:ext uri="{FF2B5EF4-FFF2-40B4-BE49-F238E27FC236}">
                  <a16:creationId xmlns:a16="http://schemas.microsoft.com/office/drawing/2014/main" id="{A80A0DAB-A829-E84F-878E-B6107971BABA}"/>
                </a:ext>
              </a:extLst>
            </p:cNvPr>
            <p:cNvSpPr/>
            <p:nvPr/>
          </p:nvSpPr>
          <p:spPr>
            <a:xfrm>
              <a:off x="4308949" y="5260988"/>
              <a:ext cx="3248" cy="180"/>
            </a:xfrm>
            <a:custGeom>
              <a:avLst/>
              <a:gdLst>
                <a:gd name="connsiteX0" fmla="*/ 0 w 3248"/>
                <a:gd name="connsiteY0" fmla="*/ 180 h 180"/>
                <a:gd name="connsiteX1" fmla="*/ 3248 w 3248"/>
                <a:gd name="connsiteY1" fmla="*/ 0 h 180"/>
                <a:gd name="connsiteX2" fmla="*/ 0 w 3248"/>
                <a:gd name="connsiteY2" fmla="*/ 180 h 180"/>
              </a:gdLst>
              <a:ahLst/>
              <a:cxnLst>
                <a:cxn ang="0">
                  <a:pos x="connsiteX0" y="connsiteY0"/>
                </a:cxn>
                <a:cxn ang="0">
                  <a:pos x="connsiteX1" y="connsiteY1"/>
                </a:cxn>
                <a:cxn ang="0">
                  <a:pos x="connsiteX2" y="connsiteY2"/>
                </a:cxn>
              </a:cxnLst>
              <a:rect l="l" t="t" r="r" b="b"/>
              <a:pathLst>
                <a:path w="3248" h="180">
                  <a:moveTo>
                    <a:pt x="0" y="180"/>
                  </a:moveTo>
                  <a:cubicBezTo>
                    <a:pt x="1083" y="180"/>
                    <a:pt x="2166" y="180"/>
                    <a:pt x="3248" y="0"/>
                  </a:cubicBezTo>
                  <a:cubicBezTo>
                    <a:pt x="2346" y="180"/>
                    <a:pt x="1263"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8" name="Freeform 187">
              <a:extLst>
                <a:ext uri="{FF2B5EF4-FFF2-40B4-BE49-F238E27FC236}">
                  <a16:creationId xmlns:a16="http://schemas.microsoft.com/office/drawing/2014/main" id="{4E95383B-358C-904E-9B76-445E45FA98B8}"/>
                </a:ext>
              </a:extLst>
            </p:cNvPr>
            <p:cNvSpPr/>
            <p:nvPr/>
          </p:nvSpPr>
          <p:spPr>
            <a:xfrm>
              <a:off x="4330244" y="5259905"/>
              <a:ext cx="2165" cy="180"/>
            </a:xfrm>
            <a:custGeom>
              <a:avLst/>
              <a:gdLst>
                <a:gd name="connsiteX0" fmla="*/ 0 w 2165"/>
                <a:gd name="connsiteY0" fmla="*/ 181 h 180"/>
                <a:gd name="connsiteX1" fmla="*/ 2166 w 2165"/>
                <a:gd name="connsiteY1" fmla="*/ 0 h 180"/>
                <a:gd name="connsiteX2" fmla="*/ 0 w 2165"/>
                <a:gd name="connsiteY2" fmla="*/ 181 h 180"/>
              </a:gdLst>
              <a:ahLst/>
              <a:cxnLst>
                <a:cxn ang="0">
                  <a:pos x="connsiteX0" y="connsiteY0"/>
                </a:cxn>
                <a:cxn ang="0">
                  <a:pos x="connsiteX1" y="connsiteY1"/>
                </a:cxn>
                <a:cxn ang="0">
                  <a:pos x="connsiteX2" y="connsiteY2"/>
                </a:cxn>
              </a:cxnLst>
              <a:rect l="l" t="t" r="r" b="b"/>
              <a:pathLst>
                <a:path w="2165" h="180">
                  <a:moveTo>
                    <a:pt x="0" y="181"/>
                  </a:moveTo>
                  <a:cubicBezTo>
                    <a:pt x="722" y="181"/>
                    <a:pt x="1444" y="0"/>
                    <a:pt x="2166" y="0"/>
                  </a:cubicBezTo>
                  <a:cubicBezTo>
                    <a:pt x="1444" y="0"/>
                    <a:pt x="72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9" name="Freeform 188">
              <a:extLst>
                <a:ext uri="{FF2B5EF4-FFF2-40B4-BE49-F238E27FC236}">
                  <a16:creationId xmlns:a16="http://schemas.microsoft.com/office/drawing/2014/main" id="{086D13AC-E1BF-1949-8E85-586CB5556FB9}"/>
                </a:ext>
              </a:extLst>
            </p:cNvPr>
            <p:cNvSpPr/>
            <p:nvPr/>
          </p:nvSpPr>
          <p:spPr>
            <a:xfrm>
              <a:off x="4320860" y="5404103"/>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1"/>
                    <a:pt x="722" y="361"/>
                    <a:pt x="1263" y="542"/>
                  </a:cubicBezTo>
                  <a:cubicBezTo>
                    <a:pt x="902" y="361"/>
                    <a:pt x="361" y="18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0" name="Freeform 189">
              <a:extLst>
                <a:ext uri="{FF2B5EF4-FFF2-40B4-BE49-F238E27FC236}">
                  <a16:creationId xmlns:a16="http://schemas.microsoft.com/office/drawing/2014/main" id="{91B2B9A0-0E86-B445-BB53-37AA7AD38B5D}"/>
                </a:ext>
              </a:extLst>
            </p:cNvPr>
            <p:cNvSpPr/>
            <p:nvPr/>
          </p:nvSpPr>
          <p:spPr>
            <a:xfrm>
              <a:off x="4313099" y="5260807"/>
              <a:ext cx="3429" cy="180"/>
            </a:xfrm>
            <a:custGeom>
              <a:avLst/>
              <a:gdLst>
                <a:gd name="connsiteX0" fmla="*/ 0 w 3429"/>
                <a:gd name="connsiteY0" fmla="*/ 181 h 180"/>
                <a:gd name="connsiteX1" fmla="*/ 3429 w 3429"/>
                <a:gd name="connsiteY1" fmla="*/ 0 h 180"/>
                <a:gd name="connsiteX2" fmla="*/ 0 w 3429"/>
                <a:gd name="connsiteY2" fmla="*/ 181 h 180"/>
              </a:gdLst>
              <a:ahLst/>
              <a:cxnLst>
                <a:cxn ang="0">
                  <a:pos x="connsiteX0" y="connsiteY0"/>
                </a:cxn>
                <a:cxn ang="0">
                  <a:pos x="connsiteX1" y="connsiteY1"/>
                </a:cxn>
                <a:cxn ang="0">
                  <a:pos x="connsiteX2" y="connsiteY2"/>
                </a:cxn>
              </a:cxnLst>
              <a:rect l="l" t="t" r="r" b="b"/>
              <a:pathLst>
                <a:path w="3429" h="180">
                  <a:moveTo>
                    <a:pt x="0" y="181"/>
                  </a:moveTo>
                  <a:cubicBezTo>
                    <a:pt x="1263" y="181"/>
                    <a:pt x="2346" y="0"/>
                    <a:pt x="3429" y="0"/>
                  </a:cubicBezTo>
                  <a:cubicBezTo>
                    <a:pt x="2346" y="181"/>
                    <a:pt x="108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1" name="Freeform 190">
              <a:extLst>
                <a:ext uri="{FF2B5EF4-FFF2-40B4-BE49-F238E27FC236}">
                  <a16:creationId xmlns:a16="http://schemas.microsoft.com/office/drawing/2014/main" id="{7C4BF0F4-197C-E44D-83BE-58532B3E1DD6}"/>
                </a:ext>
              </a:extLst>
            </p:cNvPr>
            <p:cNvSpPr/>
            <p:nvPr/>
          </p:nvSpPr>
          <p:spPr>
            <a:xfrm>
              <a:off x="4327537" y="5260086"/>
              <a:ext cx="2165" cy="180"/>
            </a:xfrm>
            <a:custGeom>
              <a:avLst/>
              <a:gdLst>
                <a:gd name="connsiteX0" fmla="*/ 0 w 2165"/>
                <a:gd name="connsiteY0" fmla="*/ 180 h 180"/>
                <a:gd name="connsiteX1" fmla="*/ 2166 w 2165"/>
                <a:gd name="connsiteY1" fmla="*/ 0 h 180"/>
                <a:gd name="connsiteX2" fmla="*/ 0 w 2165"/>
                <a:gd name="connsiteY2" fmla="*/ 180 h 180"/>
              </a:gdLst>
              <a:ahLst/>
              <a:cxnLst>
                <a:cxn ang="0">
                  <a:pos x="connsiteX0" y="connsiteY0"/>
                </a:cxn>
                <a:cxn ang="0">
                  <a:pos x="connsiteX1" y="connsiteY1"/>
                </a:cxn>
                <a:cxn ang="0">
                  <a:pos x="connsiteX2" y="connsiteY2"/>
                </a:cxn>
              </a:cxnLst>
              <a:rect l="l" t="t" r="r" b="b"/>
              <a:pathLst>
                <a:path w="2165" h="180">
                  <a:moveTo>
                    <a:pt x="0" y="180"/>
                  </a:moveTo>
                  <a:cubicBezTo>
                    <a:pt x="722" y="180"/>
                    <a:pt x="1444" y="0"/>
                    <a:pt x="2166" y="0"/>
                  </a:cubicBezTo>
                  <a:cubicBezTo>
                    <a:pt x="1624" y="180"/>
                    <a:pt x="902"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2" name="Freeform 191">
              <a:extLst>
                <a:ext uri="{FF2B5EF4-FFF2-40B4-BE49-F238E27FC236}">
                  <a16:creationId xmlns:a16="http://schemas.microsoft.com/office/drawing/2014/main" id="{382F8C5B-BFF9-3848-90D0-32B74D9A141D}"/>
                </a:ext>
              </a:extLst>
            </p:cNvPr>
            <p:cNvSpPr/>
            <p:nvPr/>
          </p:nvSpPr>
          <p:spPr>
            <a:xfrm>
              <a:off x="4324469" y="5260266"/>
              <a:ext cx="2707" cy="180"/>
            </a:xfrm>
            <a:custGeom>
              <a:avLst/>
              <a:gdLst>
                <a:gd name="connsiteX0" fmla="*/ 0 w 2707"/>
                <a:gd name="connsiteY0" fmla="*/ 181 h 180"/>
                <a:gd name="connsiteX1" fmla="*/ 2707 w 2707"/>
                <a:gd name="connsiteY1" fmla="*/ 0 h 180"/>
                <a:gd name="connsiteX2" fmla="*/ 0 w 2707"/>
                <a:gd name="connsiteY2" fmla="*/ 181 h 180"/>
              </a:gdLst>
              <a:ahLst/>
              <a:cxnLst>
                <a:cxn ang="0">
                  <a:pos x="connsiteX0" y="connsiteY0"/>
                </a:cxn>
                <a:cxn ang="0">
                  <a:pos x="connsiteX1" y="connsiteY1"/>
                </a:cxn>
                <a:cxn ang="0">
                  <a:pos x="connsiteX2" y="connsiteY2"/>
                </a:cxn>
              </a:cxnLst>
              <a:rect l="l" t="t" r="r" b="b"/>
              <a:pathLst>
                <a:path w="2707" h="180">
                  <a:moveTo>
                    <a:pt x="0" y="181"/>
                  </a:moveTo>
                  <a:cubicBezTo>
                    <a:pt x="902" y="181"/>
                    <a:pt x="1805" y="0"/>
                    <a:pt x="2707" y="0"/>
                  </a:cubicBezTo>
                  <a:cubicBezTo>
                    <a:pt x="1805" y="181"/>
                    <a:pt x="90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3" name="Freeform 192">
              <a:extLst>
                <a:ext uri="{FF2B5EF4-FFF2-40B4-BE49-F238E27FC236}">
                  <a16:creationId xmlns:a16="http://schemas.microsoft.com/office/drawing/2014/main" id="{9C0F9712-4B24-A647-98E2-81835E01C821}"/>
                </a:ext>
              </a:extLst>
            </p:cNvPr>
            <p:cNvSpPr/>
            <p:nvPr/>
          </p:nvSpPr>
          <p:spPr>
            <a:xfrm>
              <a:off x="4332952" y="5259724"/>
              <a:ext cx="1985" cy="180"/>
            </a:xfrm>
            <a:custGeom>
              <a:avLst/>
              <a:gdLst>
                <a:gd name="connsiteX0" fmla="*/ 0 w 1985"/>
                <a:gd name="connsiteY0" fmla="*/ 181 h 180"/>
                <a:gd name="connsiteX1" fmla="*/ 1985 w 1985"/>
                <a:gd name="connsiteY1" fmla="*/ 0 h 180"/>
                <a:gd name="connsiteX2" fmla="*/ 0 w 1985"/>
                <a:gd name="connsiteY2" fmla="*/ 181 h 180"/>
              </a:gdLst>
              <a:ahLst/>
              <a:cxnLst>
                <a:cxn ang="0">
                  <a:pos x="connsiteX0" y="connsiteY0"/>
                </a:cxn>
                <a:cxn ang="0">
                  <a:pos x="connsiteX1" y="connsiteY1"/>
                </a:cxn>
                <a:cxn ang="0">
                  <a:pos x="connsiteX2" y="connsiteY2"/>
                </a:cxn>
              </a:cxnLst>
              <a:rect l="l" t="t" r="r" b="b"/>
              <a:pathLst>
                <a:path w="1985" h="180">
                  <a:moveTo>
                    <a:pt x="0" y="181"/>
                  </a:moveTo>
                  <a:cubicBezTo>
                    <a:pt x="722" y="181"/>
                    <a:pt x="1263" y="0"/>
                    <a:pt x="1985" y="0"/>
                  </a:cubicBezTo>
                  <a:cubicBezTo>
                    <a:pt x="1263" y="0"/>
                    <a:pt x="54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4" name="Freeform 193">
              <a:extLst>
                <a:ext uri="{FF2B5EF4-FFF2-40B4-BE49-F238E27FC236}">
                  <a16:creationId xmlns:a16="http://schemas.microsoft.com/office/drawing/2014/main" id="{97B47AB8-C58B-0142-8588-C46ED0C078A6}"/>
                </a:ext>
              </a:extLst>
            </p:cNvPr>
            <p:cNvSpPr/>
            <p:nvPr/>
          </p:nvSpPr>
          <p:spPr>
            <a:xfrm>
              <a:off x="4323206" y="5405367"/>
              <a:ext cx="2707" cy="1624"/>
            </a:xfrm>
            <a:custGeom>
              <a:avLst/>
              <a:gdLst>
                <a:gd name="connsiteX0" fmla="*/ 0 w 2707"/>
                <a:gd name="connsiteY0" fmla="*/ 0 h 1624"/>
                <a:gd name="connsiteX1" fmla="*/ 2707 w 2707"/>
                <a:gd name="connsiteY1" fmla="*/ 1624 h 1624"/>
                <a:gd name="connsiteX2" fmla="*/ 0 w 2707"/>
                <a:gd name="connsiteY2" fmla="*/ 0 h 1624"/>
              </a:gdLst>
              <a:ahLst/>
              <a:cxnLst>
                <a:cxn ang="0">
                  <a:pos x="connsiteX0" y="connsiteY0"/>
                </a:cxn>
                <a:cxn ang="0">
                  <a:pos x="connsiteX1" y="connsiteY1"/>
                </a:cxn>
                <a:cxn ang="0">
                  <a:pos x="connsiteX2" y="connsiteY2"/>
                </a:cxn>
              </a:cxnLst>
              <a:rect l="l" t="t" r="r" b="b"/>
              <a:pathLst>
                <a:path w="2707" h="1624">
                  <a:moveTo>
                    <a:pt x="0" y="0"/>
                  </a:moveTo>
                  <a:cubicBezTo>
                    <a:pt x="902" y="541"/>
                    <a:pt x="1805" y="1083"/>
                    <a:pt x="2707" y="1624"/>
                  </a:cubicBezTo>
                  <a:cubicBezTo>
                    <a:pt x="1805" y="1083"/>
                    <a:pt x="902"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5" name="Freeform 194">
              <a:extLst>
                <a:ext uri="{FF2B5EF4-FFF2-40B4-BE49-F238E27FC236}">
                  <a16:creationId xmlns:a16="http://schemas.microsoft.com/office/drawing/2014/main" id="{98605CB1-0890-674F-922A-62C78472AE77}"/>
                </a:ext>
              </a:extLst>
            </p:cNvPr>
            <p:cNvSpPr/>
            <p:nvPr/>
          </p:nvSpPr>
          <p:spPr>
            <a:xfrm>
              <a:off x="4319461" y="5410059"/>
              <a:ext cx="135" cy="1804"/>
            </a:xfrm>
            <a:custGeom>
              <a:avLst/>
              <a:gdLst>
                <a:gd name="connsiteX0" fmla="*/ 135 w 135"/>
                <a:gd name="connsiteY0" fmla="*/ 0 h 1804"/>
                <a:gd name="connsiteX1" fmla="*/ 135 w 135"/>
                <a:gd name="connsiteY1" fmla="*/ 0 h 1804"/>
                <a:gd name="connsiteX2" fmla="*/ 135 w 135"/>
                <a:gd name="connsiteY2" fmla="*/ 0 h 1804"/>
              </a:gdLst>
              <a:ahLst/>
              <a:cxnLst>
                <a:cxn ang="0">
                  <a:pos x="connsiteX0" y="connsiteY0"/>
                </a:cxn>
                <a:cxn ang="0">
                  <a:pos x="connsiteX1" y="connsiteY1"/>
                </a:cxn>
                <a:cxn ang="0">
                  <a:pos x="connsiteX2" y="connsiteY2"/>
                </a:cxn>
              </a:cxnLst>
              <a:rect l="l" t="t" r="r" b="b"/>
              <a:pathLst>
                <a:path w="135" h="1804">
                  <a:moveTo>
                    <a:pt x="135" y="0"/>
                  </a:moveTo>
                  <a:cubicBezTo>
                    <a:pt x="-45" y="0"/>
                    <a:pt x="-45" y="0"/>
                    <a:pt x="135" y="0"/>
                  </a:cubicBezTo>
                  <a:cubicBezTo>
                    <a:pt x="-45" y="0"/>
                    <a:pt x="-45" y="0"/>
                    <a:pt x="13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6" name="Freeform 195">
              <a:extLst>
                <a:ext uri="{FF2B5EF4-FFF2-40B4-BE49-F238E27FC236}">
                  <a16:creationId xmlns:a16="http://schemas.microsoft.com/office/drawing/2014/main" id="{E0C47676-069D-284D-9806-60BC413E001F}"/>
                </a:ext>
              </a:extLst>
            </p:cNvPr>
            <p:cNvSpPr/>
            <p:nvPr/>
          </p:nvSpPr>
          <p:spPr>
            <a:xfrm>
              <a:off x="4317431" y="5260627"/>
              <a:ext cx="3248" cy="180"/>
            </a:xfrm>
            <a:custGeom>
              <a:avLst/>
              <a:gdLst>
                <a:gd name="connsiteX0" fmla="*/ 0 w 3248"/>
                <a:gd name="connsiteY0" fmla="*/ 181 h 180"/>
                <a:gd name="connsiteX1" fmla="*/ 3249 w 3248"/>
                <a:gd name="connsiteY1" fmla="*/ 0 h 180"/>
                <a:gd name="connsiteX2" fmla="*/ 0 w 3248"/>
                <a:gd name="connsiteY2" fmla="*/ 181 h 180"/>
              </a:gdLst>
              <a:ahLst/>
              <a:cxnLst>
                <a:cxn ang="0">
                  <a:pos x="connsiteX0" y="connsiteY0"/>
                </a:cxn>
                <a:cxn ang="0">
                  <a:pos x="connsiteX1" y="connsiteY1"/>
                </a:cxn>
                <a:cxn ang="0">
                  <a:pos x="connsiteX2" y="connsiteY2"/>
                </a:cxn>
              </a:cxnLst>
              <a:rect l="l" t="t" r="r" b="b"/>
              <a:pathLst>
                <a:path w="3248" h="180">
                  <a:moveTo>
                    <a:pt x="0" y="181"/>
                  </a:moveTo>
                  <a:cubicBezTo>
                    <a:pt x="1083" y="181"/>
                    <a:pt x="2166" y="0"/>
                    <a:pt x="3249" y="0"/>
                  </a:cubicBezTo>
                  <a:cubicBezTo>
                    <a:pt x="1985" y="181"/>
                    <a:pt x="108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7" name="Freeform 196">
              <a:extLst>
                <a:ext uri="{FF2B5EF4-FFF2-40B4-BE49-F238E27FC236}">
                  <a16:creationId xmlns:a16="http://schemas.microsoft.com/office/drawing/2014/main" id="{1F5126F2-FE0A-3847-B150-954D31E64FD7}"/>
                </a:ext>
              </a:extLst>
            </p:cNvPr>
            <p:cNvSpPr/>
            <p:nvPr/>
          </p:nvSpPr>
          <p:spPr>
            <a:xfrm>
              <a:off x="4321582" y="5408976"/>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180"/>
                    <a:pt x="361" y="0"/>
                    <a:pt x="54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8" name="Freeform 197">
              <a:extLst>
                <a:ext uri="{FF2B5EF4-FFF2-40B4-BE49-F238E27FC236}">
                  <a16:creationId xmlns:a16="http://schemas.microsoft.com/office/drawing/2014/main" id="{BC6165D3-AA43-1744-8B57-121DC286FF0D}"/>
                </a:ext>
              </a:extLst>
            </p:cNvPr>
            <p:cNvSpPr/>
            <p:nvPr/>
          </p:nvSpPr>
          <p:spPr>
            <a:xfrm>
              <a:off x="4323747" y="5406991"/>
              <a:ext cx="2165" cy="1263"/>
            </a:xfrm>
            <a:custGeom>
              <a:avLst/>
              <a:gdLst>
                <a:gd name="connsiteX0" fmla="*/ 2166 w 2165"/>
                <a:gd name="connsiteY0" fmla="*/ 0 h 1263"/>
                <a:gd name="connsiteX1" fmla="*/ 0 w 2165"/>
                <a:gd name="connsiteY1" fmla="*/ 1263 h 1263"/>
                <a:gd name="connsiteX2" fmla="*/ 2166 w 2165"/>
                <a:gd name="connsiteY2" fmla="*/ 0 h 1263"/>
              </a:gdLst>
              <a:ahLst/>
              <a:cxnLst>
                <a:cxn ang="0">
                  <a:pos x="connsiteX0" y="connsiteY0"/>
                </a:cxn>
                <a:cxn ang="0">
                  <a:pos x="connsiteX1" y="connsiteY1"/>
                </a:cxn>
                <a:cxn ang="0">
                  <a:pos x="connsiteX2" y="connsiteY2"/>
                </a:cxn>
              </a:cxnLst>
              <a:rect l="l" t="t" r="r" b="b"/>
              <a:pathLst>
                <a:path w="2165" h="1263">
                  <a:moveTo>
                    <a:pt x="2166" y="0"/>
                  </a:moveTo>
                  <a:cubicBezTo>
                    <a:pt x="1444" y="361"/>
                    <a:pt x="722" y="722"/>
                    <a:pt x="0" y="1263"/>
                  </a:cubicBezTo>
                  <a:cubicBezTo>
                    <a:pt x="722" y="722"/>
                    <a:pt x="1444" y="361"/>
                    <a:pt x="216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9" name="Freeform 198">
              <a:extLst>
                <a:ext uri="{FF2B5EF4-FFF2-40B4-BE49-F238E27FC236}">
                  <a16:creationId xmlns:a16="http://schemas.microsoft.com/office/drawing/2014/main" id="{09039406-8A4E-7245-8C02-A0DBE7A7D55E}"/>
                </a:ext>
              </a:extLst>
            </p:cNvPr>
            <p:cNvSpPr/>
            <p:nvPr/>
          </p:nvSpPr>
          <p:spPr>
            <a:xfrm>
              <a:off x="3668628" y="5991004"/>
              <a:ext cx="50857" cy="25631"/>
            </a:xfrm>
            <a:custGeom>
              <a:avLst/>
              <a:gdLst>
                <a:gd name="connsiteX0" fmla="*/ 0 w 50857"/>
                <a:gd name="connsiteY0" fmla="*/ 0 h 25631"/>
                <a:gd name="connsiteX1" fmla="*/ 0 w 50857"/>
                <a:gd name="connsiteY1" fmla="*/ 5775 h 25631"/>
                <a:gd name="connsiteX2" fmla="*/ 17145 w 50857"/>
                <a:gd name="connsiteY2" fmla="*/ 25627 h 25631"/>
                <a:gd name="connsiteX3" fmla="*/ 35734 w 50857"/>
                <a:gd name="connsiteY3" fmla="*/ 24364 h 25631"/>
                <a:gd name="connsiteX4" fmla="*/ 50713 w 50857"/>
                <a:gd name="connsiteY4" fmla="*/ 13174 h 25631"/>
                <a:gd name="connsiteX5" fmla="*/ 50533 w 50857"/>
                <a:gd name="connsiteY5" fmla="*/ 11731 h 25631"/>
                <a:gd name="connsiteX6" fmla="*/ 50533 w 50857"/>
                <a:gd name="connsiteY6" fmla="*/ 11189 h 25631"/>
                <a:gd name="connsiteX7" fmla="*/ 50352 w 50857"/>
                <a:gd name="connsiteY7" fmla="*/ 9926 h 25631"/>
                <a:gd name="connsiteX8" fmla="*/ 50352 w 50857"/>
                <a:gd name="connsiteY8" fmla="*/ 9385 h 25631"/>
                <a:gd name="connsiteX9" fmla="*/ 50172 w 50857"/>
                <a:gd name="connsiteY9" fmla="*/ 7580 h 25631"/>
                <a:gd name="connsiteX10" fmla="*/ 50172 w 50857"/>
                <a:gd name="connsiteY10" fmla="*/ 6858 h 25631"/>
                <a:gd name="connsiteX11" fmla="*/ 49991 w 50857"/>
                <a:gd name="connsiteY11" fmla="*/ 5414 h 25631"/>
                <a:gd name="connsiteX12" fmla="*/ 49991 w 50857"/>
                <a:gd name="connsiteY12" fmla="*/ 4331 h 25631"/>
                <a:gd name="connsiteX13" fmla="*/ 49991 w 50857"/>
                <a:gd name="connsiteY13" fmla="*/ 3248 h 25631"/>
                <a:gd name="connsiteX14" fmla="*/ 49811 w 50857"/>
                <a:gd name="connsiteY14" fmla="*/ 0 h 25631"/>
                <a:gd name="connsiteX15" fmla="*/ 42592 w 50857"/>
                <a:gd name="connsiteY15" fmla="*/ 0 h 25631"/>
                <a:gd name="connsiteX16" fmla="*/ 0 w 50857"/>
                <a:gd name="connsiteY16" fmla="*/ 0 h 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57" h="25631">
                  <a:moveTo>
                    <a:pt x="0" y="0"/>
                  </a:moveTo>
                  <a:cubicBezTo>
                    <a:pt x="0" y="1985"/>
                    <a:pt x="0" y="3970"/>
                    <a:pt x="0" y="5775"/>
                  </a:cubicBezTo>
                  <a:cubicBezTo>
                    <a:pt x="180" y="19852"/>
                    <a:pt x="3790" y="25807"/>
                    <a:pt x="17145" y="25627"/>
                  </a:cubicBezTo>
                  <a:cubicBezTo>
                    <a:pt x="23281" y="25447"/>
                    <a:pt x="29598" y="24905"/>
                    <a:pt x="35734" y="24364"/>
                  </a:cubicBezTo>
                  <a:cubicBezTo>
                    <a:pt x="44758" y="23642"/>
                    <a:pt x="51977" y="24725"/>
                    <a:pt x="50713" y="13174"/>
                  </a:cubicBezTo>
                  <a:cubicBezTo>
                    <a:pt x="50713" y="12813"/>
                    <a:pt x="50713" y="12272"/>
                    <a:pt x="50533" y="11731"/>
                  </a:cubicBezTo>
                  <a:cubicBezTo>
                    <a:pt x="50533" y="11550"/>
                    <a:pt x="50533" y="11369"/>
                    <a:pt x="50533" y="11189"/>
                  </a:cubicBezTo>
                  <a:cubicBezTo>
                    <a:pt x="50533" y="10828"/>
                    <a:pt x="50533" y="10467"/>
                    <a:pt x="50352" y="9926"/>
                  </a:cubicBezTo>
                  <a:cubicBezTo>
                    <a:pt x="50352" y="9745"/>
                    <a:pt x="50352" y="9565"/>
                    <a:pt x="50352" y="9385"/>
                  </a:cubicBezTo>
                  <a:cubicBezTo>
                    <a:pt x="50352" y="8843"/>
                    <a:pt x="50352" y="8302"/>
                    <a:pt x="50172" y="7580"/>
                  </a:cubicBezTo>
                  <a:cubicBezTo>
                    <a:pt x="50172" y="7399"/>
                    <a:pt x="50172" y="7219"/>
                    <a:pt x="50172" y="6858"/>
                  </a:cubicBezTo>
                  <a:cubicBezTo>
                    <a:pt x="50172" y="6497"/>
                    <a:pt x="50172" y="5955"/>
                    <a:pt x="49991" y="5414"/>
                  </a:cubicBezTo>
                  <a:cubicBezTo>
                    <a:pt x="49991" y="5053"/>
                    <a:pt x="49991" y="4692"/>
                    <a:pt x="49991" y="4331"/>
                  </a:cubicBezTo>
                  <a:cubicBezTo>
                    <a:pt x="49991" y="3970"/>
                    <a:pt x="49991" y="3609"/>
                    <a:pt x="49991" y="3248"/>
                  </a:cubicBezTo>
                  <a:cubicBezTo>
                    <a:pt x="49991" y="2166"/>
                    <a:pt x="49811" y="1083"/>
                    <a:pt x="49811" y="0"/>
                  </a:cubicBezTo>
                  <a:cubicBezTo>
                    <a:pt x="47465" y="0"/>
                    <a:pt x="44938" y="0"/>
                    <a:pt x="42592" y="0"/>
                  </a:cubicBezTo>
                  <a:cubicBezTo>
                    <a:pt x="28515" y="180"/>
                    <a:pt x="14257"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0" name="Freeform 199">
              <a:extLst>
                <a:ext uri="{FF2B5EF4-FFF2-40B4-BE49-F238E27FC236}">
                  <a16:creationId xmlns:a16="http://schemas.microsoft.com/office/drawing/2014/main" id="{02C726BC-15E2-574D-8033-226F928E585F}"/>
                </a:ext>
              </a:extLst>
            </p:cNvPr>
            <p:cNvSpPr/>
            <p:nvPr/>
          </p:nvSpPr>
          <p:spPr>
            <a:xfrm>
              <a:off x="3582608" y="5706577"/>
              <a:ext cx="32057" cy="118395"/>
            </a:xfrm>
            <a:custGeom>
              <a:avLst/>
              <a:gdLst>
                <a:gd name="connsiteX0" fmla="*/ 295 w 32057"/>
                <a:gd name="connsiteY0" fmla="*/ 94388 h 118395"/>
                <a:gd name="connsiteX1" fmla="*/ 1197 w 32057"/>
                <a:gd name="connsiteY1" fmla="*/ 107562 h 118395"/>
                <a:gd name="connsiteX2" fmla="*/ 10943 w 32057"/>
                <a:gd name="connsiteY2" fmla="*/ 118391 h 118395"/>
                <a:gd name="connsiteX3" fmla="*/ 19786 w 32057"/>
                <a:gd name="connsiteY3" fmla="*/ 107382 h 118395"/>
                <a:gd name="connsiteX4" fmla="*/ 32058 w 32057"/>
                <a:gd name="connsiteY4" fmla="*/ 0 h 118395"/>
                <a:gd name="connsiteX5" fmla="*/ 295 w 32057"/>
                <a:gd name="connsiteY5" fmla="*/ 94388 h 11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7" h="118395">
                  <a:moveTo>
                    <a:pt x="295" y="94388"/>
                  </a:moveTo>
                  <a:cubicBezTo>
                    <a:pt x="-427" y="98539"/>
                    <a:pt x="295" y="103231"/>
                    <a:pt x="1197" y="107562"/>
                  </a:cubicBezTo>
                  <a:cubicBezTo>
                    <a:pt x="2280" y="112796"/>
                    <a:pt x="4807" y="118210"/>
                    <a:pt x="10943" y="118391"/>
                  </a:cubicBezTo>
                  <a:cubicBezTo>
                    <a:pt x="17620" y="118571"/>
                    <a:pt x="19605" y="112796"/>
                    <a:pt x="19786" y="107382"/>
                  </a:cubicBezTo>
                  <a:cubicBezTo>
                    <a:pt x="21230" y="71287"/>
                    <a:pt x="30073" y="36095"/>
                    <a:pt x="32058" y="0"/>
                  </a:cubicBezTo>
                  <a:cubicBezTo>
                    <a:pt x="15815" y="29598"/>
                    <a:pt x="5348" y="61000"/>
                    <a:pt x="295" y="943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1" name="Freeform 200">
              <a:extLst>
                <a:ext uri="{FF2B5EF4-FFF2-40B4-BE49-F238E27FC236}">
                  <a16:creationId xmlns:a16="http://schemas.microsoft.com/office/drawing/2014/main" id="{176EE590-3957-7C4E-AF19-5310744586AD}"/>
                </a:ext>
              </a:extLst>
            </p:cNvPr>
            <p:cNvSpPr/>
            <p:nvPr/>
          </p:nvSpPr>
          <p:spPr>
            <a:xfrm>
              <a:off x="3601046" y="5464610"/>
              <a:ext cx="338780" cy="558188"/>
            </a:xfrm>
            <a:custGeom>
              <a:avLst/>
              <a:gdLst>
                <a:gd name="connsiteX0" fmla="*/ 213043 w 338780"/>
                <a:gd name="connsiteY0" fmla="*/ 173207 h 558188"/>
                <a:gd name="connsiteX1" fmla="*/ 272058 w 338780"/>
                <a:gd name="connsiteY1" fmla="*/ 133864 h 558188"/>
                <a:gd name="connsiteX2" fmla="*/ 330171 w 338780"/>
                <a:gd name="connsiteY2" fmla="*/ 50846 h 558188"/>
                <a:gd name="connsiteX3" fmla="*/ 338472 w 338780"/>
                <a:gd name="connsiteY3" fmla="*/ 28648 h 558188"/>
                <a:gd name="connsiteX4" fmla="*/ 327103 w 338780"/>
                <a:gd name="connsiteY4" fmla="*/ 1396 h 558188"/>
                <a:gd name="connsiteX5" fmla="*/ 303822 w 338780"/>
                <a:gd name="connsiteY5" fmla="*/ 14029 h 558188"/>
                <a:gd name="connsiteX6" fmla="*/ 252747 w 338780"/>
                <a:gd name="connsiteY6" fmla="*/ 82429 h 558188"/>
                <a:gd name="connsiteX7" fmla="*/ 224233 w 338780"/>
                <a:gd name="connsiteY7" fmla="*/ 105710 h 558188"/>
                <a:gd name="connsiteX8" fmla="*/ 109451 w 338780"/>
                <a:gd name="connsiteY8" fmla="*/ 125743 h 558188"/>
                <a:gd name="connsiteX9" fmla="*/ 60182 w 338780"/>
                <a:gd name="connsiteY9" fmla="*/ 156062 h 558188"/>
                <a:gd name="connsiteX10" fmla="*/ 33292 w 338780"/>
                <a:gd name="connsiteY10" fmla="*/ 239441 h 558188"/>
                <a:gd name="connsiteX11" fmla="*/ 3513 w 338780"/>
                <a:gd name="connsiteY11" fmla="*/ 477667 h 558188"/>
                <a:gd name="connsiteX12" fmla="*/ 84 w 338780"/>
                <a:gd name="connsiteY12" fmla="*/ 541374 h 558188"/>
                <a:gd name="connsiteX13" fmla="*/ 34916 w 338780"/>
                <a:gd name="connsiteY13" fmla="*/ 557075 h 558188"/>
                <a:gd name="connsiteX14" fmla="*/ 51700 w 338780"/>
                <a:gd name="connsiteY14" fmla="*/ 531628 h 558188"/>
                <a:gd name="connsiteX15" fmla="*/ 55851 w 338780"/>
                <a:gd name="connsiteY15" fmla="*/ 457273 h 558188"/>
                <a:gd name="connsiteX16" fmla="*/ 68123 w 338780"/>
                <a:gd name="connsiteY16" fmla="*/ 372992 h 558188"/>
                <a:gd name="connsiteX17" fmla="*/ 99345 w 338780"/>
                <a:gd name="connsiteY17" fmla="*/ 354403 h 558188"/>
                <a:gd name="connsiteX18" fmla="*/ 121543 w 338780"/>
                <a:gd name="connsiteY18" fmla="*/ 380391 h 558188"/>
                <a:gd name="connsiteX19" fmla="*/ 127860 w 338780"/>
                <a:gd name="connsiteY19" fmla="*/ 433270 h 558188"/>
                <a:gd name="connsiteX20" fmla="*/ 133635 w 338780"/>
                <a:gd name="connsiteY20" fmla="*/ 531809 h 558188"/>
                <a:gd name="connsiteX21" fmla="*/ 172076 w 338780"/>
                <a:gd name="connsiteY21" fmla="*/ 551661 h 558188"/>
                <a:gd name="connsiteX22" fmla="*/ 182182 w 338780"/>
                <a:gd name="connsiteY22" fmla="*/ 523868 h 558188"/>
                <a:gd name="connsiteX23" fmla="*/ 179656 w 338780"/>
                <a:gd name="connsiteY23" fmla="*/ 220130 h 558188"/>
                <a:gd name="connsiteX24" fmla="*/ 213043 w 338780"/>
                <a:gd name="connsiteY24" fmla="*/ 173207 h 5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8780" h="558188">
                  <a:moveTo>
                    <a:pt x="213043" y="173207"/>
                  </a:moveTo>
                  <a:cubicBezTo>
                    <a:pt x="236144" y="167071"/>
                    <a:pt x="256898" y="153355"/>
                    <a:pt x="272058" y="133864"/>
                  </a:cubicBezTo>
                  <a:cubicBezTo>
                    <a:pt x="292813" y="107154"/>
                    <a:pt x="313387" y="80444"/>
                    <a:pt x="330171" y="50846"/>
                  </a:cubicBezTo>
                  <a:cubicBezTo>
                    <a:pt x="334141" y="43808"/>
                    <a:pt x="337931" y="36950"/>
                    <a:pt x="338472" y="28648"/>
                  </a:cubicBezTo>
                  <a:cubicBezTo>
                    <a:pt x="339375" y="17459"/>
                    <a:pt x="339014" y="6450"/>
                    <a:pt x="327103" y="1396"/>
                  </a:cubicBezTo>
                  <a:cubicBezTo>
                    <a:pt x="314830" y="-3837"/>
                    <a:pt x="309416" y="6811"/>
                    <a:pt x="303822" y="14029"/>
                  </a:cubicBezTo>
                  <a:cubicBezTo>
                    <a:pt x="286496" y="36589"/>
                    <a:pt x="269712" y="59509"/>
                    <a:pt x="252747" y="82429"/>
                  </a:cubicBezTo>
                  <a:cubicBezTo>
                    <a:pt x="245168" y="92716"/>
                    <a:pt x="236144" y="101559"/>
                    <a:pt x="224233" y="105710"/>
                  </a:cubicBezTo>
                  <a:cubicBezTo>
                    <a:pt x="187055" y="118704"/>
                    <a:pt x="148614" y="125923"/>
                    <a:pt x="109451" y="125743"/>
                  </a:cubicBezTo>
                  <a:cubicBezTo>
                    <a:pt x="78229" y="125562"/>
                    <a:pt x="72093" y="126826"/>
                    <a:pt x="60182" y="156062"/>
                  </a:cubicBezTo>
                  <a:cubicBezTo>
                    <a:pt x="49173" y="183133"/>
                    <a:pt x="38345" y="210385"/>
                    <a:pt x="33292" y="239441"/>
                  </a:cubicBezTo>
                  <a:cubicBezTo>
                    <a:pt x="19215" y="320835"/>
                    <a:pt x="7664" y="402589"/>
                    <a:pt x="3513" y="477667"/>
                  </a:cubicBezTo>
                  <a:cubicBezTo>
                    <a:pt x="3513" y="500406"/>
                    <a:pt x="-638" y="526214"/>
                    <a:pt x="84" y="541374"/>
                  </a:cubicBezTo>
                  <a:cubicBezTo>
                    <a:pt x="626" y="553285"/>
                    <a:pt x="13981" y="561226"/>
                    <a:pt x="34916" y="557075"/>
                  </a:cubicBezTo>
                  <a:cubicBezTo>
                    <a:pt x="45744" y="557075"/>
                    <a:pt x="51158" y="550217"/>
                    <a:pt x="51700" y="531628"/>
                  </a:cubicBezTo>
                  <a:cubicBezTo>
                    <a:pt x="52422" y="506723"/>
                    <a:pt x="52241" y="481998"/>
                    <a:pt x="55851" y="457273"/>
                  </a:cubicBezTo>
                  <a:cubicBezTo>
                    <a:pt x="59821" y="429119"/>
                    <a:pt x="60002" y="400424"/>
                    <a:pt x="68123" y="372992"/>
                  </a:cubicBezTo>
                  <a:cubicBezTo>
                    <a:pt x="72815" y="357290"/>
                    <a:pt x="84546" y="352418"/>
                    <a:pt x="99345" y="354403"/>
                  </a:cubicBezTo>
                  <a:cubicBezTo>
                    <a:pt x="114324" y="356388"/>
                    <a:pt x="118656" y="363607"/>
                    <a:pt x="121543" y="380391"/>
                  </a:cubicBezTo>
                  <a:cubicBezTo>
                    <a:pt x="124431" y="397897"/>
                    <a:pt x="126596" y="415583"/>
                    <a:pt x="127860" y="433270"/>
                  </a:cubicBezTo>
                  <a:cubicBezTo>
                    <a:pt x="130206" y="466116"/>
                    <a:pt x="131289" y="498962"/>
                    <a:pt x="133635" y="531809"/>
                  </a:cubicBezTo>
                  <a:cubicBezTo>
                    <a:pt x="135079" y="552202"/>
                    <a:pt x="154389" y="560504"/>
                    <a:pt x="172076" y="551661"/>
                  </a:cubicBezTo>
                  <a:cubicBezTo>
                    <a:pt x="183265" y="546066"/>
                    <a:pt x="182002" y="534335"/>
                    <a:pt x="182182" y="523868"/>
                  </a:cubicBezTo>
                  <a:cubicBezTo>
                    <a:pt x="182904" y="492826"/>
                    <a:pt x="171354" y="290335"/>
                    <a:pt x="179656" y="220130"/>
                  </a:cubicBezTo>
                  <a:cubicBezTo>
                    <a:pt x="182182" y="197752"/>
                    <a:pt x="186694" y="180246"/>
                    <a:pt x="213043" y="1732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2" name="Freeform 201">
              <a:extLst>
                <a:ext uri="{FF2B5EF4-FFF2-40B4-BE49-F238E27FC236}">
                  <a16:creationId xmlns:a16="http://schemas.microsoft.com/office/drawing/2014/main" id="{CA59783D-1036-DA4C-B492-4E919AC6AEB0}"/>
                </a:ext>
              </a:extLst>
            </p:cNvPr>
            <p:cNvSpPr/>
            <p:nvPr/>
          </p:nvSpPr>
          <p:spPr>
            <a:xfrm>
              <a:off x="3845537" y="6127983"/>
              <a:ext cx="143812" cy="110649"/>
            </a:xfrm>
            <a:custGeom>
              <a:avLst/>
              <a:gdLst>
                <a:gd name="connsiteX0" fmla="*/ 101562 w 143812"/>
                <a:gd name="connsiteY0" fmla="*/ 57752 h 110649"/>
                <a:gd name="connsiteX1" fmla="*/ 1038 w 143812"/>
                <a:gd name="connsiteY1" fmla="*/ 78506 h 110649"/>
                <a:gd name="connsiteX2" fmla="*/ 135 w 143812"/>
                <a:gd name="connsiteY2" fmla="*/ 89695 h 110649"/>
                <a:gd name="connsiteX3" fmla="*/ 16378 w 143812"/>
                <a:gd name="connsiteY3" fmla="*/ 108465 h 110649"/>
                <a:gd name="connsiteX4" fmla="*/ 125023 w 143812"/>
                <a:gd name="connsiteY4" fmla="*/ 106840 h 110649"/>
                <a:gd name="connsiteX5" fmla="*/ 136934 w 143812"/>
                <a:gd name="connsiteY5" fmla="*/ 91139 h 110649"/>
                <a:gd name="connsiteX6" fmla="*/ 143792 w 143812"/>
                <a:gd name="connsiteY6" fmla="*/ 14438 h 110649"/>
                <a:gd name="connsiteX7" fmla="*/ 143612 w 143812"/>
                <a:gd name="connsiteY7" fmla="*/ 11911 h 110649"/>
                <a:gd name="connsiteX8" fmla="*/ 143612 w 143812"/>
                <a:gd name="connsiteY8" fmla="*/ 11370 h 110649"/>
                <a:gd name="connsiteX9" fmla="*/ 143251 w 143812"/>
                <a:gd name="connsiteY9" fmla="*/ 9204 h 110649"/>
                <a:gd name="connsiteX10" fmla="*/ 143251 w 143812"/>
                <a:gd name="connsiteY10" fmla="*/ 9024 h 110649"/>
                <a:gd name="connsiteX11" fmla="*/ 142710 w 143812"/>
                <a:gd name="connsiteY11" fmla="*/ 7038 h 110649"/>
                <a:gd name="connsiteX12" fmla="*/ 142529 w 143812"/>
                <a:gd name="connsiteY12" fmla="*/ 6677 h 110649"/>
                <a:gd name="connsiteX13" fmla="*/ 141807 w 143812"/>
                <a:gd name="connsiteY13" fmla="*/ 5053 h 110649"/>
                <a:gd name="connsiteX14" fmla="*/ 141807 w 143812"/>
                <a:gd name="connsiteY14" fmla="*/ 4873 h 110649"/>
                <a:gd name="connsiteX15" fmla="*/ 140724 w 143812"/>
                <a:gd name="connsiteY15" fmla="*/ 3249 h 110649"/>
                <a:gd name="connsiteX16" fmla="*/ 140724 w 143812"/>
                <a:gd name="connsiteY16" fmla="*/ 3249 h 110649"/>
                <a:gd name="connsiteX17" fmla="*/ 139461 w 143812"/>
                <a:gd name="connsiteY17" fmla="*/ 1985 h 110649"/>
                <a:gd name="connsiteX18" fmla="*/ 139461 w 143812"/>
                <a:gd name="connsiteY18" fmla="*/ 1985 h 110649"/>
                <a:gd name="connsiteX19" fmla="*/ 135852 w 143812"/>
                <a:gd name="connsiteY19" fmla="*/ 0 h 110649"/>
                <a:gd name="connsiteX20" fmla="*/ 135852 w 143812"/>
                <a:gd name="connsiteY20" fmla="*/ 0 h 110649"/>
                <a:gd name="connsiteX21" fmla="*/ 101562 w 143812"/>
                <a:gd name="connsiteY21" fmla="*/ 57752 h 11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12" h="110649">
                  <a:moveTo>
                    <a:pt x="101562" y="57752"/>
                  </a:moveTo>
                  <a:cubicBezTo>
                    <a:pt x="73769" y="81935"/>
                    <a:pt x="36230" y="90417"/>
                    <a:pt x="1038" y="78506"/>
                  </a:cubicBezTo>
                  <a:cubicBezTo>
                    <a:pt x="677" y="82296"/>
                    <a:pt x="496" y="85906"/>
                    <a:pt x="135" y="89695"/>
                  </a:cubicBezTo>
                  <a:cubicBezTo>
                    <a:pt x="-947" y="102509"/>
                    <a:pt x="4467" y="107201"/>
                    <a:pt x="16378" y="108465"/>
                  </a:cubicBezTo>
                  <a:cubicBezTo>
                    <a:pt x="52834" y="112435"/>
                    <a:pt x="88929" y="110450"/>
                    <a:pt x="125023" y="106840"/>
                  </a:cubicBezTo>
                  <a:cubicBezTo>
                    <a:pt x="131881" y="106119"/>
                    <a:pt x="136213" y="98358"/>
                    <a:pt x="136934" y="91139"/>
                  </a:cubicBezTo>
                  <a:cubicBezTo>
                    <a:pt x="139461" y="65512"/>
                    <a:pt x="144153" y="40246"/>
                    <a:pt x="143792" y="14438"/>
                  </a:cubicBezTo>
                  <a:cubicBezTo>
                    <a:pt x="143792" y="13536"/>
                    <a:pt x="143792" y="12633"/>
                    <a:pt x="143612" y="11911"/>
                  </a:cubicBezTo>
                  <a:cubicBezTo>
                    <a:pt x="143612" y="11731"/>
                    <a:pt x="143612" y="11550"/>
                    <a:pt x="143612" y="11370"/>
                  </a:cubicBezTo>
                  <a:cubicBezTo>
                    <a:pt x="143612" y="10648"/>
                    <a:pt x="143431" y="9926"/>
                    <a:pt x="143251" y="9204"/>
                  </a:cubicBezTo>
                  <a:cubicBezTo>
                    <a:pt x="143251" y="9204"/>
                    <a:pt x="143251" y="9024"/>
                    <a:pt x="143251" y="9024"/>
                  </a:cubicBezTo>
                  <a:cubicBezTo>
                    <a:pt x="143071" y="8302"/>
                    <a:pt x="142890" y="7580"/>
                    <a:pt x="142710" y="7038"/>
                  </a:cubicBezTo>
                  <a:cubicBezTo>
                    <a:pt x="142710" y="6858"/>
                    <a:pt x="142710" y="6858"/>
                    <a:pt x="142529" y="6677"/>
                  </a:cubicBezTo>
                  <a:cubicBezTo>
                    <a:pt x="142349" y="6136"/>
                    <a:pt x="141988" y="5595"/>
                    <a:pt x="141807" y="5053"/>
                  </a:cubicBezTo>
                  <a:cubicBezTo>
                    <a:pt x="141807" y="5053"/>
                    <a:pt x="141807" y="5053"/>
                    <a:pt x="141807" y="4873"/>
                  </a:cubicBezTo>
                  <a:cubicBezTo>
                    <a:pt x="141446" y="4331"/>
                    <a:pt x="141085" y="3790"/>
                    <a:pt x="140724" y="3249"/>
                  </a:cubicBezTo>
                  <a:cubicBezTo>
                    <a:pt x="140724" y="3249"/>
                    <a:pt x="140724" y="3249"/>
                    <a:pt x="140724" y="3249"/>
                  </a:cubicBezTo>
                  <a:cubicBezTo>
                    <a:pt x="140364" y="2707"/>
                    <a:pt x="139822" y="2346"/>
                    <a:pt x="139461" y="1985"/>
                  </a:cubicBezTo>
                  <a:cubicBezTo>
                    <a:pt x="139461" y="1985"/>
                    <a:pt x="139461" y="1985"/>
                    <a:pt x="139461" y="1985"/>
                  </a:cubicBezTo>
                  <a:cubicBezTo>
                    <a:pt x="138378" y="1083"/>
                    <a:pt x="137295" y="542"/>
                    <a:pt x="135852" y="0"/>
                  </a:cubicBezTo>
                  <a:cubicBezTo>
                    <a:pt x="135852" y="0"/>
                    <a:pt x="135852" y="0"/>
                    <a:pt x="135852" y="0"/>
                  </a:cubicBezTo>
                  <a:cubicBezTo>
                    <a:pt x="129174" y="20935"/>
                    <a:pt x="118707" y="42772"/>
                    <a:pt x="101562" y="5775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3" name="Freeform 202">
              <a:extLst>
                <a:ext uri="{FF2B5EF4-FFF2-40B4-BE49-F238E27FC236}">
                  <a16:creationId xmlns:a16="http://schemas.microsoft.com/office/drawing/2014/main" id="{F9B8BFCD-CF96-4A43-AB45-B0924DB1E201}"/>
                </a:ext>
              </a:extLst>
            </p:cNvPr>
            <p:cNvSpPr/>
            <p:nvPr/>
          </p:nvSpPr>
          <p:spPr>
            <a:xfrm>
              <a:off x="3400625" y="5228855"/>
              <a:ext cx="878545" cy="26463"/>
            </a:xfrm>
            <a:custGeom>
              <a:avLst/>
              <a:gdLst>
                <a:gd name="connsiteX0" fmla="*/ 800220 w 878545"/>
                <a:gd name="connsiteY0" fmla="*/ 8 h 26463"/>
                <a:gd name="connsiteX1" fmla="*/ 50533 w 878545"/>
                <a:gd name="connsiteY1" fmla="*/ 13002 h 26463"/>
                <a:gd name="connsiteX2" fmla="*/ 0 w 878545"/>
                <a:gd name="connsiteY2" fmla="*/ 25635 h 26463"/>
                <a:gd name="connsiteX3" fmla="*/ 0 w 878545"/>
                <a:gd name="connsiteY3" fmla="*/ 25635 h 26463"/>
                <a:gd name="connsiteX4" fmla="*/ 127054 w 878545"/>
                <a:gd name="connsiteY4" fmla="*/ 25094 h 26463"/>
                <a:gd name="connsiteX5" fmla="*/ 572102 w 878545"/>
                <a:gd name="connsiteY5" fmla="*/ 24011 h 26463"/>
                <a:gd name="connsiteX6" fmla="*/ 575531 w 878545"/>
                <a:gd name="connsiteY6" fmla="*/ 23831 h 26463"/>
                <a:gd name="connsiteX7" fmla="*/ 576613 w 878545"/>
                <a:gd name="connsiteY7" fmla="*/ 23831 h 26463"/>
                <a:gd name="connsiteX8" fmla="*/ 579501 w 878545"/>
                <a:gd name="connsiteY8" fmla="*/ 23831 h 26463"/>
                <a:gd name="connsiteX9" fmla="*/ 580403 w 878545"/>
                <a:gd name="connsiteY9" fmla="*/ 23831 h 26463"/>
                <a:gd name="connsiteX10" fmla="*/ 588344 w 878545"/>
                <a:gd name="connsiteY10" fmla="*/ 23650 h 26463"/>
                <a:gd name="connsiteX11" fmla="*/ 589607 w 878545"/>
                <a:gd name="connsiteY11" fmla="*/ 23650 h 26463"/>
                <a:gd name="connsiteX12" fmla="*/ 593037 w 878545"/>
                <a:gd name="connsiteY12" fmla="*/ 23470 h 26463"/>
                <a:gd name="connsiteX13" fmla="*/ 593939 w 878545"/>
                <a:gd name="connsiteY13" fmla="*/ 23470 h 26463"/>
                <a:gd name="connsiteX14" fmla="*/ 603324 w 878545"/>
                <a:gd name="connsiteY14" fmla="*/ 23289 h 26463"/>
                <a:gd name="connsiteX15" fmla="*/ 604406 w 878545"/>
                <a:gd name="connsiteY15" fmla="*/ 23289 h 26463"/>
                <a:gd name="connsiteX16" fmla="*/ 608557 w 878545"/>
                <a:gd name="connsiteY16" fmla="*/ 23109 h 26463"/>
                <a:gd name="connsiteX17" fmla="*/ 609460 w 878545"/>
                <a:gd name="connsiteY17" fmla="*/ 23109 h 26463"/>
                <a:gd name="connsiteX18" fmla="*/ 619927 w 878545"/>
                <a:gd name="connsiteY18" fmla="*/ 22928 h 26463"/>
                <a:gd name="connsiteX19" fmla="*/ 621010 w 878545"/>
                <a:gd name="connsiteY19" fmla="*/ 22928 h 26463"/>
                <a:gd name="connsiteX20" fmla="*/ 625341 w 878545"/>
                <a:gd name="connsiteY20" fmla="*/ 22748 h 26463"/>
                <a:gd name="connsiteX21" fmla="*/ 626605 w 878545"/>
                <a:gd name="connsiteY21" fmla="*/ 22748 h 26463"/>
                <a:gd name="connsiteX22" fmla="*/ 637794 w 878545"/>
                <a:gd name="connsiteY22" fmla="*/ 22567 h 26463"/>
                <a:gd name="connsiteX23" fmla="*/ 639057 w 878545"/>
                <a:gd name="connsiteY23" fmla="*/ 22567 h 26463"/>
                <a:gd name="connsiteX24" fmla="*/ 643930 w 878545"/>
                <a:gd name="connsiteY24" fmla="*/ 22387 h 26463"/>
                <a:gd name="connsiteX25" fmla="*/ 644833 w 878545"/>
                <a:gd name="connsiteY25" fmla="*/ 22387 h 26463"/>
                <a:gd name="connsiteX26" fmla="*/ 656383 w 878545"/>
                <a:gd name="connsiteY26" fmla="*/ 22207 h 26463"/>
                <a:gd name="connsiteX27" fmla="*/ 658729 w 878545"/>
                <a:gd name="connsiteY27" fmla="*/ 22207 h 26463"/>
                <a:gd name="connsiteX28" fmla="*/ 663421 w 878545"/>
                <a:gd name="connsiteY28" fmla="*/ 22026 h 26463"/>
                <a:gd name="connsiteX29" fmla="*/ 664143 w 878545"/>
                <a:gd name="connsiteY29" fmla="*/ 22026 h 26463"/>
                <a:gd name="connsiteX30" fmla="*/ 676415 w 878545"/>
                <a:gd name="connsiteY30" fmla="*/ 21665 h 26463"/>
                <a:gd name="connsiteX31" fmla="*/ 678942 w 878545"/>
                <a:gd name="connsiteY31" fmla="*/ 21665 h 26463"/>
                <a:gd name="connsiteX32" fmla="*/ 691214 w 878545"/>
                <a:gd name="connsiteY32" fmla="*/ 21484 h 26463"/>
                <a:gd name="connsiteX33" fmla="*/ 691936 w 878545"/>
                <a:gd name="connsiteY33" fmla="*/ 21484 h 26463"/>
                <a:gd name="connsiteX34" fmla="*/ 698253 w 878545"/>
                <a:gd name="connsiteY34" fmla="*/ 21304 h 26463"/>
                <a:gd name="connsiteX35" fmla="*/ 698794 w 878545"/>
                <a:gd name="connsiteY35" fmla="*/ 21304 h 26463"/>
                <a:gd name="connsiteX36" fmla="*/ 719729 w 878545"/>
                <a:gd name="connsiteY36" fmla="*/ 20943 h 26463"/>
                <a:gd name="connsiteX37" fmla="*/ 720632 w 878545"/>
                <a:gd name="connsiteY37" fmla="*/ 20943 h 26463"/>
                <a:gd name="connsiteX38" fmla="*/ 726046 w 878545"/>
                <a:gd name="connsiteY38" fmla="*/ 20763 h 26463"/>
                <a:gd name="connsiteX39" fmla="*/ 727850 w 878545"/>
                <a:gd name="connsiteY39" fmla="*/ 20763 h 26463"/>
                <a:gd name="connsiteX40" fmla="*/ 741205 w 878545"/>
                <a:gd name="connsiteY40" fmla="*/ 20402 h 26463"/>
                <a:gd name="connsiteX41" fmla="*/ 742469 w 878545"/>
                <a:gd name="connsiteY41" fmla="*/ 20402 h 26463"/>
                <a:gd name="connsiteX42" fmla="*/ 753839 w 878545"/>
                <a:gd name="connsiteY42" fmla="*/ 20221 h 26463"/>
                <a:gd name="connsiteX43" fmla="*/ 759253 w 878545"/>
                <a:gd name="connsiteY43" fmla="*/ 20041 h 26463"/>
                <a:gd name="connsiteX44" fmla="*/ 761779 w 878545"/>
                <a:gd name="connsiteY44" fmla="*/ 20041 h 26463"/>
                <a:gd name="connsiteX45" fmla="*/ 771525 w 878545"/>
                <a:gd name="connsiteY45" fmla="*/ 19860 h 26463"/>
                <a:gd name="connsiteX46" fmla="*/ 778202 w 878545"/>
                <a:gd name="connsiteY46" fmla="*/ 19680 h 26463"/>
                <a:gd name="connsiteX47" fmla="*/ 785061 w 878545"/>
                <a:gd name="connsiteY47" fmla="*/ 19500 h 26463"/>
                <a:gd name="connsiteX48" fmla="*/ 793723 w 878545"/>
                <a:gd name="connsiteY48" fmla="*/ 19319 h 26463"/>
                <a:gd name="connsiteX49" fmla="*/ 867356 w 878545"/>
                <a:gd name="connsiteY49" fmla="*/ 17695 h 26463"/>
                <a:gd name="connsiteX50" fmla="*/ 868078 w 878545"/>
                <a:gd name="connsiteY50" fmla="*/ 17695 h 26463"/>
                <a:gd name="connsiteX51" fmla="*/ 878546 w 878545"/>
                <a:gd name="connsiteY51" fmla="*/ 17514 h 26463"/>
                <a:gd name="connsiteX52" fmla="*/ 800220 w 878545"/>
                <a:gd name="connsiteY52" fmla="*/ 8 h 2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8545" h="26463">
                  <a:moveTo>
                    <a:pt x="800220" y="8"/>
                  </a:moveTo>
                  <a:cubicBezTo>
                    <a:pt x="768457" y="550"/>
                    <a:pt x="59737" y="11017"/>
                    <a:pt x="50533" y="13002"/>
                  </a:cubicBezTo>
                  <a:cubicBezTo>
                    <a:pt x="33929" y="16612"/>
                    <a:pt x="16604" y="20402"/>
                    <a:pt x="0" y="25635"/>
                  </a:cubicBezTo>
                  <a:cubicBezTo>
                    <a:pt x="0" y="25635"/>
                    <a:pt x="0" y="25635"/>
                    <a:pt x="0" y="25635"/>
                  </a:cubicBezTo>
                  <a:cubicBezTo>
                    <a:pt x="42411" y="27260"/>
                    <a:pt x="84642" y="26177"/>
                    <a:pt x="127054" y="25094"/>
                  </a:cubicBezTo>
                  <a:cubicBezTo>
                    <a:pt x="221080" y="22567"/>
                    <a:pt x="517779" y="25635"/>
                    <a:pt x="572102" y="24011"/>
                  </a:cubicBezTo>
                  <a:cubicBezTo>
                    <a:pt x="573184" y="24011"/>
                    <a:pt x="574448" y="24011"/>
                    <a:pt x="575531" y="23831"/>
                  </a:cubicBezTo>
                  <a:cubicBezTo>
                    <a:pt x="575892" y="23831"/>
                    <a:pt x="576253" y="23831"/>
                    <a:pt x="576613" y="23831"/>
                  </a:cubicBezTo>
                  <a:cubicBezTo>
                    <a:pt x="577516" y="23831"/>
                    <a:pt x="578418" y="23831"/>
                    <a:pt x="579501" y="23831"/>
                  </a:cubicBezTo>
                  <a:cubicBezTo>
                    <a:pt x="579862" y="23831"/>
                    <a:pt x="580042" y="23831"/>
                    <a:pt x="580403" y="23831"/>
                  </a:cubicBezTo>
                  <a:cubicBezTo>
                    <a:pt x="582930" y="23831"/>
                    <a:pt x="585637" y="23650"/>
                    <a:pt x="588344" y="23650"/>
                  </a:cubicBezTo>
                  <a:cubicBezTo>
                    <a:pt x="588705" y="23650"/>
                    <a:pt x="589247" y="23650"/>
                    <a:pt x="589607" y="23650"/>
                  </a:cubicBezTo>
                  <a:cubicBezTo>
                    <a:pt x="590690" y="23650"/>
                    <a:pt x="591773" y="23650"/>
                    <a:pt x="593037" y="23470"/>
                  </a:cubicBezTo>
                  <a:cubicBezTo>
                    <a:pt x="593398" y="23470"/>
                    <a:pt x="593578" y="23470"/>
                    <a:pt x="593939" y="23470"/>
                  </a:cubicBezTo>
                  <a:cubicBezTo>
                    <a:pt x="597007" y="23470"/>
                    <a:pt x="600075" y="23289"/>
                    <a:pt x="603324" y="23289"/>
                  </a:cubicBezTo>
                  <a:cubicBezTo>
                    <a:pt x="603684" y="23289"/>
                    <a:pt x="604045" y="23289"/>
                    <a:pt x="604406" y="23289"/>
                  </a:cubicBezTo>
                  <a:cubicBezTo>
                    <a:pt x="605850" y="23289"/>
                    <a:pt x="607114" y="23289"/>
                    <a:pt x="608557" y="23109"/>
                  </a:cubicBezTo>
                  <a:cubicBezTo>
                    <a:pt x="608918" y="23109"/>
                    <a:pt x="609099" y="23109"/>
                    <a:pt x="609460" y="23109"/>
                  </a:cubicBezTo>
                  <a:cubicBezTo>
                    <a:pt x="612889" y="23109"/>
                    <a:pt x="616318" y="22928"/>
                    <a:pt x="619927" y="22928"/>
                  </a:cubicBezTo>
                  <a:cubicBezTo>
                    <a:pt x="620288" y="22928"/>
                    <a:pt x="620649" y="22928"/>
                    <a:pt x="621010" y="22928"/>
                  </a:cubicBezTo>
                  <a:cubicBezTo>
                    <a:pt x="622454" y="22928"/>
                    <a:pt x="623897" y="22928"/>
                    <a:pt x="625341" y="22748"/>
                  </a:cubicBezTo>
                  <a:cubicBezTo>
                    <a:pt x="625702" y="22748"/>
                    <a:pt x="626244" y="22748"/>
                    <a:pt x="626605" y="22748"/>
                  </a:cubicBezTo>
                  <a:cubicBezTo>
                    <a:pt x="630214" y="22748"/>
                    <a:pt x="634004" y="22567"/>
                    <a:pt x="637794" y="22567"/>
                  </a:cubicBezTo>
                  <a:cubicBezTo>
                    <a:pt x="638155" y="22567"/>
                    <a:pt x="638696" y="22567"/>
                    <a:pt x="639057" y="22567"/>
                  </a:cubicBezTo>
                  <a:cubicBezTo>
                    <a:pt x="640682" y="22567"/>
                    <a:pt x="642306" y="22567"/>
                    <a:pt x="643930" y="22387"/>
                  </a:cubicBezTo>
                  <a:cubicBezTo>
                    <a:pt x="644291" y="22387"/>
                    <a:pt x="644472" y="22387"/>
                    <a:pt x="644833" y="22387"/>
                  </a:cubicBezTo>
                  <a:cubicBezTo>
                    <a:pt x="648622" y="22387"/>
                    <a:pt x="652412" y="22207"/>
                    <a:pt x="656383" y="22207"/>
                  </a:cubicBezTo>
                  <a:cubicBezTo>
                    <a:pt x="657105" y="22207"/>
                    <a:pt x="658007" y="22207"/>
                    <a:pt x="658729" y="22207"/>
                  </a:cubicBezTo>
                  <a:cubicBezTo>
                    <a:pt x="660353" y="22207"/>
                    <a:pt x="661978" y="22207"/>
                    <a:pt x="663421" y="22026"/>
                  </a:cubicBezTo>
                  <a:cubicBezTo>
                    <a:pt x="663602" y="22026"/>
                    <a:pt x="663963" y="22026"/>
                    <a:pt x="664143" y="22026"/>
                  </a:cubicBezTo>
                  <a:cubicBezTo>
                    <a:pt x="668114" y="21845"/>
                    <a:pt x="672264" y="21845"/>
                    <a:pt x="676415" y="21665"/>
                  </a:cubicBezTo>
                  <a:cubicBezTo>
                    <a:pt x="677318" y="21665"/>
                    <a:pt x="678040" y="21665"/>
                    <a:pt x="678942" y="21665"/>
                  </a:cubicBezTo>
                  <a:cubicBezTo>
                    <a:pt x="683093" y="21665"/>
                    <a:pt x="687063" y="21484"/>
                    <a:pt x="691214" y="21484"/>
                  </a:cubicBezTo>
                  <a:cubicBezTo>
                    <a:pt x="691395" y="21484"/>
                    <a:pt x="691756" y="21484"/>
                    <a:pt x="691936" y="21484"/>
                  </a:cubicBezTo>
                  <a:cubicBezTo>
                    <a:pt x="694102" y="21484"/>
                    <a:pt x="696087" y="21304"/>
                    <a:pt x="698253" y="21304"/>
                  </a:cubicBezTo>
                  <a:cubicBezTo>
                    <a:pt x="698433" y="21304"/>
                    <a:pt x="698614" y="21304"/>
                    <a:pt x="698794" y="21304"/>
                  </a:cubicBezTo>
                  <a:cubicBezTo>
                    <a:pt x="705652" y="21124"/>
                    <a:pt x="712691" y="20943"/>
                    <a:pt x="719729" y="20943"/>
                  </a:cubicBezTo>
                  <a:cubicBezTo>
                    <a:pt x="720090" y="20943"/>
                    <a:pt x="720451" y="20943"/>
                    <a:pt x="720632" y="20943"/>
                  </a:cubicBezTo>
                  <a:cubicBezTo>
                    <a:pt x="722436" y="20943"/>
                    <a:pt x="724241" y="20943"/>
                    <a:pt x="726046" y="20763"/>
                  </a:cubicBezTo>
                  <a:cubicBezTo>
                    <a:pt x="726587" y="20763"/>
                    <a:pt x="727309" y="20763"/>
                    <a:pt x="727850" y="20763"/>
                  </a:cubicBezTo>
                  <a:cubicBezTo>
                    <a:pt x="732362" y="20582"/>
                    <a:pt x="736874" y="20582"/>
                    <a:pt x="741205" y="20402"/>
                  </a:cubicBezTo>
                  <a:cubicBezTo>
                    <a:pt x="741566" y="20402"/>
                    <a:pt x="742108" y="20402"/>
                    <a:pt x="742469" y="20402"/>
                  </a:cubicBezTo>
                  <a:cubicBezTo>
                    <a:pt x="746259" y="20402"/>
                    <a:pt x="750049" y="20221"/>
                    <a:pt x="753839" y="20221"/>
                  </a:cubicBezTo>
                  <a:cubicBezTo>
                    <a:pt x="755643" y="20221"/>
                    <a:pt x="757448" y="20221"/>
                    <a:pt x="759253" y="20041"/>
                  </a:cubicBezTo>
                  <a:cubicBezTo>
                    <a:pt x="760155" y="20041"/>
                    <a:pt x="760877" y="20041"/>
                    <a:pt x="761779" y="20041"/>
                  </a:cubicBezTo>
                  <a:cubicBezTo>
                    <a:pt x="765028" y="20041"/>
                    <a:pt x="768276" y="19860"/>
                    <a:pt x="771525" y="19860"/>
                  </a:cubicBezTo>
                  <a:cubicBezTo>
                    <a:pt x="773691" y="19860"/>
                    <a:pt x="775856" y="19680"/>
                    <a:pt x="778202" y="19680"/>
                  </a:cubicBezTo>
                  <a:cubicBezTo>
                    <a:pt x="780549" y="19680"/>
                    <a:pt x="782895" y="19500"/>
                    <a:pt x="785061" y="19500"/>
                  </a:cubicBezTo>
                  <a:cubicBezTo>
                    <a:pt x="787948" y="19500"/>
                    <a:pt x="790836" y="19319"/>
                    <a:pt x="793723" y="19319"/>
                  </a:cubicBezTo>
                  <a:cubicBezTo>
                    <a:pt x="819892" y="18777"/>
                    <a:pt x="844978" y="18236"/>
                    <a:pt x="867356" y="17695"/>
                  </a:cubicBezTo>
                  <a:cubicBezTo>
                    <a:pt x="867537" y="17695"/>
                    <a:pt x="867898" y="17695"/>
                    <a:pt x="868078" y="17695"/>
                  </a:cubicBezTo>
                  <a:cubicBezTo>
                    <a:pt x="871688" y="17695"/>
                    <a:pt x="875117" y="17514"/>
                    <a:pt x="878546" y="17514"/>
                  </a:cubicBezTo>
                  <a:cubicBezTo>
                    <a:pt x="878365" y="11198"/>
                    <a:pt x="826028" y="-353"/>
                    <a:pt x="800220" y="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4" name="Freeform 203">
              <a:extLst>
                <a:ext uri="{FF2B5EF4-FFF2-40B4-BE49-F238E27FC236}">
                  <a16:creationId xmlns:a16="http://schemas.microsoft.com/office/drawing/2014/main" id="{87AB0B86-BEEE-6E48-9875-8E8FF080CE0C}"/>
                </a:ext>
              </a:extLst>
            </p:cNvPr>
            <p:cNvSpPr/>
            <p:nvPr/>
          </p:nvSpPr>
          <p:spPr>
            <a:xfrm>
              <a:off x="3857300" y="5192227"/>
              <a:ext cx="596932" cy="920117"/>
            </a:xfrm>
            <a:custGeom>
              <a:avLst/>
              <a:gdLst>
                <a:gd name="connsiteX0" fmla="*/ 595847 w 596932"/>
                <a:gd name="connsiteY0" fmla="*/ 24183 h 920117"/>
                <a:gd name="connsiteX1" fmla="*/ 595847 w 596932"/>
                <a:gd name="connsiteY1" fmla="*/ 23642 h 920117"/>
                <a:gd name="connsiteX2" fmla="*/ 595847 w 596932"/>
                <a:gd name="connsiteY2" fmla="*/ 20574 h 920117"/>
                <a:gd name="connsiteX3" fmla="*/ 595847 w 596932"/>
                <a:gd name="connsiteY3" fmla="*/ 20213 h 920117"/>
                <a:gd name="connsiteX4" fmla="*/ 595486 w 596932"/>
                <a:gd name="connsiteY4" fmla="*/ 14799 h 920117"/>
                <a:gd name="connsiteX5" fmla="*/ 595486 w 596932"/>
                <a:gd name="connsiteY5" fmla="*/ 14438 h 920117"/>
                <a:gd name="connsiteX6" fmla="*/ 595125 w 596932"/>
                <a:gd name="connsiteY6" fmla="*/ 12092 h 920117"/>
                <a:gd name="connsiteX7" fmla="*/ 595125 w 596932"/>
                <a:gd name="connsiteY7" fmla="*/ 11911 h 920117"/>
                <a:gd name="connsiteX8" fmla="*/ 594042 w 596932"/>
                <a:gd name="connsiteY8" fmla="*/ 8121 h 920117"/>
                <a:gd name="connsiteX9" fmla="*/ 594042 w 596932"/>
                <a:gd name="connsiteY9" fmla="*/ 7941 h 920117"/>
                <a:gd name="connsiteX10" fmla="*/ 593321 w 596932"/>
                <a:gd name="connsiteY10" fmla="*/ 6317 h 920117"/>
                <a:gd name="connsiteX11" fmla="*/ 593321 w 596932"/>
                <a:gd name="connsiteY11" fmla="*/ 6317 h 920117"/>
                <a:gd name="connsiteX12" fmla="*/ 592418 w 596932"/>
                <a:gd name="connsiteY12" fmla="*/ 4873 h 920117"/>
                <a:gd name="connsiteX13" fmla="*/ 592418 w 596932"/>
                <a:gd name="connsiteY13" fmla="*/ 4873 h 920117"/>
                <a:gd name="connsiteX14" fmla="*/ 591335 w 596932"/>
                <a:gd name="connsiteY14" fmla="*/ 3790 h 920117"/>
                <a:gd name="connsiteX15" fmla="*/ 591155 w 596932"/>
                <a:gd name="connsiteY15" fmla="*/ 3790 h 920117"/>
                <a:gd name="connsiteX16" fmla="*/ 588448 w 596932"/>
                <a:gd name="connsiteY16" fmla="*/ 1985 h 920117"/>
                <a:gd name="connsiteX17" fmla="*/ 588448 w 596932"/>
                <a:gd name="connsiteY17" fmla="*/ 1985 h 920117"/>
                <a:gd name="connsiteX18" fmla="*/ 586823 w 596932"/>
                <a:gd name="connsiteY18" fmla="*/ 1263 h 920117"/>
                <a:gd name="connsiteX19" fmla="*/ 586643 w 596932"/>
                <a:gd name="connsiteY19" fmla="*/ 1263 h 920117"/>
                <a:gd name="connsiteX20" fmla="*/ 582492 w 596932"/>
                <a:gd name="connsiteY20" fmla="*/ 361 h 920117"/>
                <a:gd name="connsiteX21" fmla="*/ 582492 w 596932"/>
                <a:gd name="connsiteY21" fmla="*/ 361 h 920117"/>
                <a:gd name="connsiteX22" fmla="*/ 579966 w 596932"/>
                <a:gd name="connsiteY22" fmla="*/ 0 h 920117"/>
                <a:gd name="connsiteX23" fmla="*/ 579966 w 596932"/>
                <a:gd name="connsiteY23" fmla="*/ 0 h 920117"/>
                <a:gd name="connsiteX24" fmla="*/ 579966 w 596932"/>
                <a:gd name="connsiteY24" fmla="*/ 722 h 920117"/>
                <a:gd name="connsiteX25" fmla="*/ 577078 w 596932"/>
                <a:gd name="connsiteY25" fmla="*/ 133190 h 920117"/>
                <a:gd name="connsiteX26" fmla="*/ 569678 w 596932"/>
                <a:gd name="connsiteY26" fmla="*/ 365098 h 920117"/>
                <a:gd name="connsiteX27" fmla="*/ 544593 w 596932"/>
                <a:gd name="connsiteY27" fmla="*/ 782173 h 920117"/>
                <a:gd name="connsiteX28" fmla="*/ 513912 w 596932"/>
                <a:gd name="connsiteY28" fmla="*/ 832705 h 920117"/>
                <a:gd name="connsiteX29" fmla="*/ 513732 w 596932"/>
                <a:gd name="connsiteY29" fmla="*/ 835232 h 920117"/>
                <a:gd name="connsiteX30" fmla="*/ 513732 w 596932"/>
                <a:gd name="connsiteY30" fmla="*/ 835413 h 920117"/>
                <a:gd name="connsiteX31" fmla="*/ 513551 w 596932"/>
                <a:gd name="connsiteY31" fmla="*/ 837579 h 920117"/>
                <a:gd name="connsiteX32" fmla="*/ 513551 w 596932"/>
                <a:gd name="connsiteY32" fmla="*/ 837939 h 920117"/>
                <a:gd name="connsiteX33" fmla="*/ 513371 w 596932"/>
                <a:gd name="connsiteY33" fmla="*/ 839744 h 920117"/>
                <a:gd name="connsiteX34" fmla="*/ 513371 w 596932"/>
                <a:gd name="connsiteY34" fmla="*/ 840105 h 920117"/>
                <a:gd name="connsiteX35" fmla="*/ 513190 w 596932"/>
                <a:gd name="connsiteY35" fmla="*/ 841910 h 920117"/>
                <a:gd name="connsiteX36" fmla="*/ 513190 w 596932"/>
                <a:gd name="connsiteY36" fmla="*/ 842271 h 920117"/>
                <a:gd name="connsiteX37" fmla="*/ 512649 w 596932"/>
                <a:gd name="connsiteY37" fmla="*/ 846061 h 920117"/>
                <a:gd name="connsiteX38" fmla="*/ 512649 w 596932"/>
                <a:gd name="connsiteY38" fmla="*/ 846241 h 920117"/>
                <a:gd name="connsiteX39" fmla="*/ 512468 w 596932"/>
                <a:gd name="connsiteY39" fmla="*/ 847505 h 920117"/>
                <a:gd name="connsiteX40" fmla="*/ 512468 w 596932"/>
                <a:gd name="connsiteY40" fmla="*/ 847865 h 920117"/>
                <a:gd name="connsiteX41" fmla="*/ 512288 w 596932"/>
                <a:gd name="connsiteY41" fmla="*/ 848948 h 920117"/>
                <a:gd name="connsiteX42" fmla="*/ 512288 w 596932"/>
                <a:gd name="connsiteY42" fmla="*/ 849309 h 920117"/>
                <a:gd name="connsiteX43" fmla="*/ 512107 w 596932"/>
                <a:gd name="connsiteY43" fmla="*/ 850212 h 920117"/>
                <a:gd name="connsiteX44" fmla="*/ 512107 w 596932"/>
                <a:gd name="connsiteY44" fmla="*/ 850573 h 920117"/>
                <a:gd name="connsiteX45" fmla="*/ 511927 w 596932"/>
                <a:gd name="connsiteY45" fmla="*/ 851475 h 920117"/>
                <a:gd name="connsiteX46" fmla="*/ 511927 w 596932"/>
                <a:gd name="connsiteY46" fmla="*/ 851655 h 920117"/>
                <a:gd name="connsiteX47" fmla="*/ 511746 w 596932"/>
                <a:gd name="connsiteY47" fmla="*/ 852558 h 920117"/>
                <a:gd name="connsiteX48" fmla="*/ 511746 w 596932"/>
                <a:gd name="connsiteY48" fmla="*/ 852738 h 920117"/>
                <a:gd name="connsiteX49" fmla="*/ 511566 w 596932"/>
                <a:gd name="connsiteY49" fmla="*/ 853460 h 920117"/>
                <a:gd name="connsiteX50" fmla="*/ 511566 w 596932"/>
                <a:gd name="connsiteY50" fmla="*/ 853641 h 920117"/>
                <a:gd name="connsiteX51" fmla="*/ 511386 w 596932"/>
                <a:gd name="connsiteY51" fmla="*/ 854001 h 920117"/>
                <a:gd name="connsiteX52" fmla="*/ 511205 w 596932"/>
                <a:gd name="connsiteY52" fmla="*/ 854182 h 920117"/>
                <a:gd name="connsiteX53" fmla="*/ 511024 w 596932"/>
                <a:gd name="connsiteY53" fmla="*/ 854362 h 920117"/>
                <a:gd name="connsiteX54" fmla="*/ 510844 w 596932"/>
                <a:gd name="connsiteY54" fmla="*/ 854543 h 920117"/>
                <a:gd name="connsiteX55" fmla="*/ 510664 w 596932"/>
                <a:gd name="connsiteY55" fmla="*/ 854724 h 920117"/>
                <a:gd name="connsiteX56" fmla="*/ 510664 w 596932"/>
                <a:gd name="connsiteY56" fmla="*/ 854724 h 920117"/>
                <a:gd name="connsiteX57" fmla="*/ 510483 w 596932"/>
                <a:gd name="connsiteY57" fmla="*/ 854724 h 920117"/>
                <a:gd name="connsiteX58" fmla="*/ 470779 w 596932"/>
                <a:gd name="connsiteY58" fmla="*/ 857611 h 920117"/>
                <a:gd name="connsiteX59" fmla="*/ 25911 w 596932"/>
                <a:gd name="connsiteY59" fmla="*/ 860499 h 920117"/>
                <a:gd name="connsiteX60" fmla="*/ 825 w 596932"/>
                <a:gd name="connsiteY60" fmla="*/ 886306 h 920117"/>
                <a:gd name="connsiteX61" fmla="*/ 284 w 596932"/>
                <a:gd name="connsiteY61" fmla="*/ 896954 h 920117"/>
                <a:gd name="connsiteX62" fmla="*/ 23565 w 596932"/>
                <a:gd name="connsiteY62" fmla="*/ 919513 h 920117"/>
                <a:gd name="connsiteX63" fmla="*/ 269009 w 596932"/>
                <a:gd name="connsiteY63" fmla="*/ 917528 h 920117"/>
                <a:gd name="connsiteX64" fmla="*/ 538096 w 596932"/>
                <a:gd name="connsiteY64" fmla="*/ 907241 h 920117"/>
                <a:gd name="connsiteX65" fmla="*/ 575815 w 596932"/>
                <a:gd name="connsiteY65" fmla="*/ 867176 h 920117"/>
                <a:gd name="connsiteX66" fmla="*/ 581951 w 596932"/>
                <a:gd name="connsiteY66" fmla="*/ 688326 h 920117"/>
                <a:gd name="connsiteX67" fmla="*/ 583936 w 596932"/>
                <a:gd name="connsiteY67" fmla="*/ 373220 h 920117"/>
                <a:gd name="connsiteX68" fmla="*/ 596930 w 596932"/>
                <a:gd name="connsiteY68" fmla="*/ 26890 h 920117"/>
                <a:gd name="connsiteX69" fmla="*/ 595847 w 596932"/>
                <a:gd name="connsiteY69" fmla="*/ 24183 h 9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96932" h="920117">
                  <a:moveTo>
                    <a:pt x="595847" y="24183"/>
                  </a:moveTo>
                  <a:cubicBezTo>
                    <a:pt x="595847" y="24003"/>
                    <a:pt x="595847" y="23822"/>
                    <a:pt x="595847" y="23642"/>
                  </a:cubicBezTo>
                  <a:cubicBezTo>
                    <a:pt x="595847" y="22559"/>
                    <a:pt x="595847" y="21657"/>
                    <a:pt x="595847" y="20574"/>
                  </a:cubicBezTo>
                  <a:cubicBezTo>
                    <a:pt x="595847" y="20394"/>
                    <a:pt x="595847" y="20213"/>
                    <a:pt x="595847" y="20213"/>
                  </a:cubicBezTo>
                  <a:cubicBezTo>
                    <a:pt x="595847" y="18228"/>
                    <a:pt x="595667" y="16423"/>
                    <a:pt x="595486" y="14799"/>
                  </a:cubicBezTo>
                  <a:cubicBezTo>
                    <a:pt x="595486" y="14619"/>
                    <a:pt x="595486" y="14619"/>
                    <a:pt x="595486" y="14438"/>
                  </a:cubicBezTo>
                  <a:cubicBezTo>
                    <a:pt x="595306" y="13716"/>
                    <a:pt x="595306" y="12814"/>
                    <a:pt x="595125" y="12092"/>
                  </a:cubicBezTo>
                  <a:cubicBezTo>
                    <a:pt x="595125" y="12092"/>
                    <a:pt x="595125" y="11911"/>
                    <a:pt x="595125" y="11911"/>
                  </a:cubicBezTo>
                  <a:cubicBezTo>
                    <a:pt x="594945" y="10468"/>
                    <a:pt x="594584" y="9204"/>
                    <a:pt x="594042" y="8121"/>
                  </a:cubicBezTo>
                  <a:cubicBezTo>
                    <a:pt x="594042" y="8121"/>
                    <a:pt x="594042" y="7941"/>
                    <a:pt x="594042" y="7941"/>
                  </a:cubicBezTo>
                  <a:cubicBezTo>
                    <a:pt x="593862" y="7400"/>
                    <a:pt x="593501" y="6858"/>
                    <a:pt x="593321" y="6317"/>
                  </a:cubicBezTo>
                  <a:cubicBezTo>
                    <a:pt x="593321" y="6317"/>
                    <a:pt x="593321" y="6317"/>
                    <a:pt x="593321" y="6317"/>
                  </a:cubicBezTo>
                  <a:cubicBezTo>
                    <a:pt x="592960" y="5775"/>
                    <a:pt x="592779" y="5414"/>
                    <a:pt x="592418" y="4873"/>
                  </a:cubicBezTo>
                  <a:cubicBezTo>
                    <a:pt x="592418" y="4873"/>
                    <a:pt x="592418" y="4873"/>
                    <a:pt x="592418" y="4873"/>
                  </a:cubicBezTo>
                  <a:cubicBezTo>
                    <a:pt x="592057" y="4512"/>
                    <a:pt x="591696" y="4151"/>
                    <a:pt x="591335" y="3790"/>
                  </a:cubicBezTo>
                  <a:cubicBezTo>
                    <a:pt x="591335" y="3790"/>
                    <a:pt x="591335" y="3790"/>
                    <a:pt x="591155" y="3790"/>
                  </a:cubicBezTo>
                  <a:cubicBezTo>
                    <a:pt x="590433" y="3068"/>
                    <a:pt x="589531" y="2526"/>
                    <a:pt x="588448" y="1985"/>
                  </a:cubicBezTo>
                  <a:cubicBezTo>
                    <a:pt x="588448" y="1985"/>
                    <a:pt x="588448" y="1985"/>
                    <a:pt x="588448" y="1985"/>
                  </a:cubicBezTo>
                  <a:cubicBezTo>
                    <a:pt x="587906" y="1805"/>
                    <a:pt x="587365" y="1444"/>
                    <a:pt x="586823" y="1263"/>
                  </a:cubicBezTo>
                  <a:cubicBezTo>
                    <a:pt x="586823" y="1263"/>
                    <a:pt x="586823" y="1263"/>
                    <a:pt x="586643" y="1263"/>
                  </a:cubicBezTo>
                  <a:cubicBezTo>
                    <a:pt x="585380" y="902"/>
                    <a:pt x="583936" y="542"/>
                    <a:pt x="582492" y="361"/>
                  </a:cubicBezTo>
                  <a:cubicBezTo>
                    <a:pt x="582492" y="361"/>
                    <a:pt x="582492" y="361"/>
                    <a:pt x="582492" y="361"/>
                  </a:cubicBezTo>
                  <a:cubicBezTo>
                    <a:pt x="581770" y="181"/>
                    <a:pt x="580868" y="181"/>
                    <a:pt x="579966" y="0"/>
                  </a:cubicBezTo>
                  <a:cubicBezTo>
                    <a:pt x="579966" y="0"/>
                    <a:pt x="579966" y="0"/>
                    <a:pt x="579966" y="0"/>
                  </a:cubicBezTo>
                  <a:cubicBezTo>
                    <a:pt x="579966" y="181"/>
                    <a:pt x="579966" y="542"/>
                    <a:pt x="579966" y="722"/>
                  </a:cubicBezTo>
                  <a:cubicBezTo>
                    <a:pt x="579966" y="44938"/>
                    <a:pt x="578702" y="89154"/>
                    <a:pt x="577078" y="133190"/>
                  </a:cubicBezTo>
                  <a:cubicBezTo>
                    <a:pt x="574190" y="210432"/>
                    <a:pt x="571664" y="287856"/>
                    <a:pt x="569678" y="365098"/>
                  </a:cubicBezTo>
                  <a:cubicBezTo>
                    <a:pt x="567693" y="444507"/>
                    <a:pt x="554158" y="749327"/>
                    <a:pt x="544593" y="782173"/>
                  </a:cubicBezTo>
                  <a:cubicBezTo>
                    <a:pt x="538817" y="802206"/>
                    <a:pt x="528350" y="819531"/>
                    <a:pt x="513912" y="832705"/>
                  </a:cubicBezTo>
                  <a:cubicBezTo>
                    <a:pt x="513912" y="833608"/>
                    <a:pt x="513732" y="834510"/>
                    <a:pt x="513732" y="835232"/>
                  </a:cubicBezTo>
                  <a:cubicBezTo>
                    <a:pt x="513732" y="835232"/>
                    <a:pt x="513732" y="835413"/>
                    <a:pt x="513732" y="835413"/>
                  </a:cubicBezTo>
                  <a:cubicBezTo>
                    <a:pt x="513732" y="836135"/>
                    <a:pt x="513551" y="836856"/>
                    <a:pt x="513551" y="837579"/>
                  </a:cubicBezTo>
                  <a:cubicBezTo>
                    <a:pt x="513551" y="837759"/>
                    <a:pt x="513551" y="837939"/>
                    <a:pt x="513551" y="837939"/>
                  </a:cubicBezTo>
                  <a:cubicBezTo>
                    <a:pt x="513551" y="838481"/>
                    <a:pt x="513371" y="839203"/>
                    <a:pt x="513371" y="839744"/>
                  </a:cubicBezTo>
                  <a:cubicBezTo>
                    <a:pt x="513371" y="839924"/>
                    <a:pt x="513371" y="840105"/>
                    <a:pt x="513371" y="840105"/>
                  </a:cubicBezTo>
                  <a:cubicBezTo>
                    <a:pt x="513371" y="840647"/>
                    <a:pt x="513190" y="841368"/>
                    <a:pt x="513190" y="841910"/>
                  </a:cubicBezTo>
                  <a:cubicBezTo>
                    <a:pt x="513190" y="842090"/>
                    <a:pt x="513190" y="842090"/>
                    <a:pt x="513190" y="842271"/>
                  </a:cubicBezTo>
                  <a:cubicBezTo>
                    <a:pt x="513010" y="843534"/>
                    <a:pt x="512829" y="844798"/>
                    <a:pt x="512649" y="846061"/>
                  </a:cubicBezTo>
                  <a:cubicBezTo>
                    <a:pt x="512649" y="846061"/>
                    <a:pt x="512649" y="846241"/>
                    <a:pt x="512649" y="846241"/>
                  </a:cubicBezTo>
                  <a:cubicBezTo>
                    <a:pt x="512649" y="846782"/>
                    <a:pt x="512468" y="847143"/>
                    <a:pt x="512468" y="847505"/>
                  </a:cubicBezTo>
                  <a:cubicBezTo>
                    <a:pt x="512468" y="847685"/>
                    <a:pt x="512468" y="847685"/>
                    <a:pt x="512468" y="847865"/>
                  </a:cubicBezTo>
                  <a:cubicBezTo>
                    <a:pt x="512468" y="848226"/>
                    <a:pt x="512288" y="848587"/>
                    <a:pt x="512288" y="848948"/>
                  </a:cubicBezTo>
                  <a:cubicBezTo>
                    <a:pt x="512288" y="849129"/>
                    <a:pt x="512288" y="849309"/>
                    <a:pt x="512288" y="849309"/>
                  </a:cubicBezTo>
                  <a:cubicBezTo>
                    <a:pt x="512288" y="849670"/>
                    <a:pt x="512107" y="849850"/>
                    <a:pt x="512107" y="850212"/>
                  </a:cubicBezTo>
                  <a:cubicBezTo>
                    <a:pt x="512107" y="850392"/>
                    <a:pt x="512107" y="850392"/>
                    <a:pt x="512107" y="850573"/>
                  </a:cubicBezTo>
                  <a:cubicBezTo>
                    <a:pt x="512107" y="850933"/>
                    <a:pt x="511927" y="851114"/>
                    <a:pt x="511927" y="851475"/>
                  </a:cubicBezTo>
                  <a:cubicBezTo>
                    <a:pt x="511927" y="851475"/>
                    <a:pt x="511927" y="851655"/>
                    <a:pt x="511927" y="851655"/>
                  </a:cubicBezTo>
                  <a:cubicBezTo>
                    <a:pt x="511927" y="852016"/>
                    <a:pt x="511746" y="852377"/>
                    <a:pt x="511746" y="852558"/>
                  </a:cubicBezTo>
                  <a:cubicBezTo>
                    <a:pt x="511746" y="852558"/>
                    <a:pt x="511746" y="852558"/>
                    <a:pt x="511746" y="852738"/>
                  </a:cubicBezTo>
                  <a:cubicBezTo>
                    <a:pt x="511746" y="852919"/>
                    <a:pt x="511566" y="853099"/>
                    <a:pt x="511566" y="853460"/>
                  </a:cubicBezTo>
                  <a:cubicBezTo>
                    <a:pt x="511566" y="853460"/>
                    <a:pt x="511566" y="853641"/>
                    <a:pt x="511566" y="853641"/>
                  </a:cubicBezTo>
                  <a:cubicBezTo>
                    <a:pt x="511566" y="853821"/>
                    <a:pt x="511386" y="854001"/>
                    <a:pt x="511386" y="854001"/>
                  </a:cubicBezTo>
                  <a:cubicBezTo>
                    <a:pt x="511386" y="854001"/>
                    <a:pt x="511386" y="854182"/>
                    <a:pt x="511205" y="854182"/>
                  </a:cubicBezTo>
                  <a:cubicBezTo>
                    <a:pt x="511205" y="854362"/>
                    <a:pt x="511024" y="854362"/>
                    <a:pt x="511024" y="854362"/>
                  </a:cubicBezTo>
                  <a:cubicBezTo>
                    <a:pt x="511024" y="854362"/>
                    <a:pt x="511024" y="854543"/>
                    <a:pt x="510844" y="854543"/>
                  </a:cubicBezTo>
                  <a:cubicBezTo>
                    <a:pt x="510844" y="854543"/>
                    <a:pt x="510664" y="854724"/>
                    <a:pt x="510664" y="854724"/>
                  </a:cubicBezTo>
                  <a:cubicBezTo>
                    <a:pt x="510664" y="854724"/>
                    <a:pt x="510664" y="854724"/>
                    <a:pt x="510664" y="854724"/>
                  </a:cubicBezTo>
                  <a:cubicBezTo>
                    <a:pt x="510664" y="854724"/>
                    <a:pt x="510483" y="854724"/>
                    <a:pt x="510483" y="854724"/>
                  </a:cubicBezTo>
                  <a:cubicBezTo>
                    <a:pt x="496948" y="853821"/>
                    <a:pt x="483953" y="856709"/>
                    <a:pt x="470779" y="857611"/>
                  </a:cubicBezTo>
                  <a:cubicBezTo>
                    <a:pt x="366645" y="864469"/>
                    <a:pt x="70127" y="854724"/>
                    <a:pt x="25911" y="860499"/>
                  </a:cubicBezTo>
                  <a:cubicBezTo>
                    <a:pt x="2991" y="863567"/>
                    <a:pt x="2630" y="864108"/>
                    <a:pt x="825" y="886306"/>
                  </a:cubicBezTo>
                  <a:cubicBezTo>
                    <a:pt x="465" y="889916"/>
                    <a:pt x="465" y="893345"/>
                    <a:pt x="284" y="896954"/>
                  </a:cubicBezTo>
                  <a:cubicBezTo>
                    <a:pt x="-799" y="919694"/>
                    <a:pt x="103" y="921499"/>
                    <a:pt x="23565" y="919513"/>
                  </a:cubicBezTo>
                  <a:cubicBezTo>
                    <a:pt x="105320" y="912836"/>
                    <a:pt x="187255" y="922040"/>
                    <a:pt x="269009" y="917528"/>
                  </a:cubicBezTo>
                  <a:cubicBezTo>
                    <a:pt x="358705" y="914641"/>
                    <a:pt x="448581" y="916806"/>
                    <a:pt x="538096" y="907241"/>
                  </a:cubicBezTo>
                  <a:cubicBezTo>
                    <a:pt x="568415" y="903993"/>
                    <a:pt x="574010" y="898578"/>
                    <a:pt x="575815" y="867176"/>
                  </a:cubicBezTo>
                  <a:cubicBezTo>
                    <a:pt x="579063" y="807620"/>
                    <a:pt x="581590" y="748063"/>
                    <a:pt x="581951" y="688326"/>
                  </a:cubicBezTo>
                  <a:cubicBezTo>
                    <a:pt x="582673" y="583291"/>
                    <a:pt x="579604" y="478255"/>
                    <a:pt x="583936" y="373220"/>
                  </a:cubicBezTo>
                  <a:cubicBezTo>
                    <a:pt x="585921" y="326116"/>
                    <a:pt x="597111" y="95290"/>
                    <a:pt x="596930" y="26890"/>
                  </a:cubicBezTo>
                  <a:cubicBezTo>
                    <a:pt x="595847" y="26349"/>
                    <a:pt x="595847" y="25266"/>
                    <a:pt x="595847" y="241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5" name="Freeform 204">
              <a:extLst>
                <a:ext uri="{FF2B5EF4-FFF2-40B4-BE49-F238E27FC236}">
                  <a16:creationId xmlns:a16="http://schemas.microsoft.com/office/drawing/2014/main" id="{76EF3FC6-BBC3-2A44-BF05-D9F1D37BFCD8}"/>
                </a:ext>
              </a:extLst>
            </p:cNvPr>
            <p:cNvSpPr/>
            <p:nvPr/>
          </p:nvSpPr>
          <p:spPr>
            <a:xfrm>
              <a:off x="3355714" y="5289142"/>
              <a:ext cx="168713" cy="821755"/>
            </a:xfrm>
            <a:custGeom>
              <a:avLst/>
              <a:gdLst>
                <a:gd name="connsiteX0" fmla="*/ 153 w 168713"/>
                <a:gd name="connsiteY0" fmla="*/ 217291 h 821755"/>
                <a:gd name="connsiteX1" fmla="*/ 1596 w 168713"/>
                <a:gd name="connsiteY1" fmla="*/ 317453 h 821755"/>
                <a:gd name="connsiteX2" fmla="*/ 4484 w 168713"/>
                <a:gd name="connsiteY2" fmla="*/ 691756 h 821755"/>
                <a:gd name="connsiteX3" fmla="*/ 3943 w 168713"/>
                <a:gd name="connsiteY3" fmla="*/ 795709 h 821755"/>
                <a:gd name="connsiteX4" fmla="*/ 3943 w 168713"/>
                <a:gd name="connsiteY4" fmla="*/ 795709 h 821755"/>
                <a:gd name="connsiteX5" fmla="*/ 5386 w 168713"/>
                <a:gd name="connsiteY5" fmla="*/ 798777 h 821755"/>
                <a:gd name="connsiteX6" fmla="*/ 5567 w 168713"/>
                <a:gd name="connsiteY6" fmla="*/ 799138 h 821755"/>
                <a:gd name="connsiteX7" fmla="*/ 7191 w 168713"/>
                <a:gd name="connsiteY7" fmla="*/ 801845 h 821755"/>
                <a:gd name="connsiteX8" fmla="*/ 7372 w 168713"/>
                <a:gd name="connsiteY8" fmla="*/ 802025 h 821755"/>
                <a:gd name="connsiteX9" fmla="*/ 9176 w 168713"/>
                <a:gd name="connsiteY9" fmla="*/ 804371 h 821755"/>
                <a:gd name="connsiteX10" fmla="*/ 9357 w 168713"/>
                <a:gd name="connsiteY10" fmla="*/ 804552 h 821755"/>
                <a:gd name="connsiteX11" fmla="*/ 11342 w 168713"/>
                <a:gd name="connsiteY11" fmla="*/ 806898 h 821755"/>
                <a:gd name="connsiteX12" fmla="*/ 11522 w 168713"/>
                <a:gd name="connsiteY12" fmla="*/ 807078 h 821755"/>
                <a:gd name="connsiteX13" fmla="*/ 13508 w 168713"/>
                <a:gd name="connsiteY13" fmla="*/ 809064 h 821755"/>
                <a:gd name="connsiteX14" fmla="*/ 13508 w 168713"/>
                <a:gd name="connsiteY14" fmla="*/ 809064 h 821755"/>
                <a:gd name="connsiteX15" fmla="*/ 15673 w 168713"/>
                <a:gd name="connsiteY15" fmla="*/ 810868 h 821755"/>
                <a:gd name="connsiteX16" fmla="*/ 16034 w 168713"/>
                <a:gd name="connsiteY16" fmla="*/ 811049 h 821755"/>
                <a:gd name="connsiteX17" fmla="*/ 21088 w 168713"/>
                <a:gd name="connsiteY17" fmla="*/ 814117 h 821755"/>
                <a:gd name="connsiteX18" fmla="*/ 21449 w 168713"/>
                <a:gd name="connsiteY18" fmla="*/ 814297 h 821755"/>
                <a:gd name="connsiteX19" fmla="*/ 24156 w 168713"/>
                <a:gd name="connsiteY19" fmla="*/ 815561 h 821755"/>
                <a:gd name="connsiteX20" fmla="*/ 24336 w 168713"/>
                <a:gd name="connsiteY20" fmla="*/ 815561 h 821755"/>
                <a:gd name="connsiteX21" fmla="*/ 27043 w 168713"/>
                <a:gd name="connsiteY21" fmla="*/ 816643 h 821755"/>
                <a:gd name="connsiteX22" fmla="*/ 27585 w 168713"/>
                <a:gd name="connsiteY22" fmla="*/ 816824 h 821755"/>
                <a:gd name="connsiteX23" fmla="*/ 30653 w 168713"/>
                <a:gd name="connsiteY23" fmla="*/ 817726 h 821755"/>
                <a:gd name="connsiteX24" fmla="*/ 31194 w 168713"/>
                <a:gd name="connsiteY24" fmla="*/ 817907 h 821755"/>
                <a:gd name="connsiteX25" fmla="*/ 34082 w 168713"/>
                <a:gd name="connsiteY25" fmla="*/ 818629 h 821755"/>
                <a:gd name="connsiteX26" fmla="*/ 34623 w 168713"/>
                <a:gd name="connsiteY26" fmla="*/ 818809 h 821755"/>
                <a:gd name="connsiteX27" fmla="*/ 38052 w 168713"/>
                <a:gd name="connsiteY27" fmla="*/ 819531 h 821755"/>
                <a:gd name="connsiteX28" fmla="*/ 38774 w 168713"/>
                <a:gd name="connsiteY28" fmla="*/ 819711 h 821755"/>
                <a:gd name="connsiteX29" fmla="*/ 42203 w 168713"/>
                <a:gd name="connsiteY29" fmla="*/ 820253 h 821755"/>
                <a:gd name="connsiteX30" fmla="*/ 42564 w 168713"/>
                <a:gd name="connsiteY30" fmla="*/ 820253 h 821755"/>
                <a:gd name="connsiteX31" fmla="*/ 46354 w 168713"/>
                <a:gd name="connsiteY31" fmla="*/ 820614 h 821755"/>
                <a:gd name="connsiteX32" fmla="*/ 47256 w 168713"/>
                <a:gd name="connsiteY32" fmla="*/ 820614 h 821755"/>
                <a:gd name="connsiteX33" fmla="*/ 51407 w 168713"/>
                <a:gd name="connsiteY33" fmla="*/ 820975 h 821755"/>
                <a:gd name="connsiteX34" fmla="*/ 162038 w 168713"/>
                <a:gd name="connsiteY34" fmla="*/ 821336 h 821755"/>
                <a:gd name="connsiteX35" fmla="*/ 168354 w 168713"/>
                <a:gd name="connsiteY35" fmla="*/ 781812 h 821755"/>
                <a:gd name="connsiteX36" fmla="*/ 156443 w 168713"/>
                <a:gd name="connsiteY36" fmla="*/ 760877 h 821755"/>
                <a:gd name="connsiteX37" fmla="*/ 49422 w 168713"/>
                <a:gd name="connsiteY37" fmla="*/ 759433 h 821755"/>
                <a:gd name="connsiteX38" fmla="*/ 38052 w 168713"/>
                <a:gd name="connsiteY38" fmla="*/ 748244 h 821755"/>
                <a:gd name="connsiteX39" fmla="*/ 22712 w 168713"/>
                <a:gd name="connsiteY39" fmla="*/ 474285 h 821755"/>
                <a:gd name="connsiteX40" fmla="*/ 13869 w 168713"/>
                <a:gd name="connsiteY40" fmla="*/ 303737 h 821755"/>
                <a:gd name="connsiteX41" fmla="*/ 13688 w 168713"/>
                <a:gd name="connsiteY41" fmla="*/ 299767 h 821755"/>
                <a:gd name="connsiteX42" fmla="*/ 13688 w 168713"/>
                <a:gd name="connsiteY42" fmla="*/ 299225 h 821755"/>
                <a:gd name="connsiteX43" fmla="*/ 13508 w 168713"/>
                <a:gd name="connsiteY43" fmla="*/ 295797 h 821755"/>
                <a:gd name="connsiteX44" fmla="*/ 13508 w 168713"/>
                <a:gd name="connsiteY44" fmla="*/ 294714 h 821755"/>
                <a:gd name="connsiteX45" fmla="*/ 13327 w 168713"/>
                <a:gd name="connsiteY45" fmla="*/ 291646 h 821755"/>
                <a:gd name="connsiteX46" fmla="*/ 13327 w 168713"/>
                <a:gd name="connsiteY46" fmla="*/ 290563 h 821755"/>
                <a:gd name="connsiteX47" fmla="*/ 13147 w 168713"/>
                <a:gd name="connsiteY47" fmla="*/ 287134 h 821755"/>
                <a:gd name="connsiteX48" fmla="*/ 13147 w 168713"/>
                <a:gd name="connsiteY48" fmla="*/ 285329 h 821755"/>
                <a:gd name="connsiteX49" fmla="*/ 13147 w 168713"/>
                <a:gd name="connsiteY49" fmla="*/ 283524 h 821755"/>
                <a:gd name="connsiteX50" fmla="*/ 12966 w 168713"/>
                <a:gd name="connsiteY50" fmla="*/ 276847 h 821755"/>
                <a:gd name="connsiteX51" fmla="*/ 12786 w 168713"/>
                <a:gd name="connsiteY51" fmla="*/ 273057 h 821755"/>
                <a:gd name="connsiteX52" fmla="*/ 12425 w 168713"/>
                <a:gd name="connsiteY52" fmla="*/ 261326 h 821755"/>
                <a:gd name="connsiteX53" fmla="*/ 12425 w 168713"/>
                <a:gd name="connsiteY53" fmla="*/ 260604 h 821755"/>
                <a:gd name="connsiteX54" fmla="*/ 11162 w 168713"/>
                <a:gd name="connsiteY54" fmla="*/ 229743 h 821755"/>
                <a:gd name="connsiteX55" fmla="*/ 11162 w 168713"/>
                <a:gd name="connsiteY55" fmla="*/ 227577 h 821755"/>
                <a:gd name="connsiteX56" fmla="*/ 10620 w 168713"/>
                <a:gd name="connsiteY56" fmla="*/ 211335 h 821755"/>
                <a:gd name="connsiteX57" fmla="*/ 10620 w 168713"/>
                <a:gd name="connsiteY57" fmla="*/ 210974 h 821755"/>
                <a:gd name="connsiteX58" fmla="*/ 10440 w 168713"/>
                <a:gd name="connsiteY58" fmla="*/ 206101 h 821755"/>
                <a:gd name="connsiteX59" fmla="*/ 10440 w 168713"/>
                <a:gd name="connsiteY59" fmla="*/ 204296 h 821755"/>
                <a:gd name="connsiteX60" fmla="*/ 10259 w 168713"/>
                <a:gd name="connsiteY60" fmla="*/ 200326 h 821755"/>
                <a:gd name="connsiteX61" fmla="*/ 10259 w 168713"/>
                <a:gd name="connsiteY61" fmla="*/ 198702 h 821755"/>
                <a:gd name="connsiteX62" fmla="*/ 10079 w 168713"/>
                <a:gd name="connsiteY62" fmla="*/ 193468 h 821755"/>
                <a:gd name="connsiteX63" fmla="*/ 10079 w 168713"/>
                <a:gd name="connsiteY63" fmla="*/ 192927 h 821755"/>
                <a:gd name="connsiteX64" fmla="*/ 9176 w 168713"/>
                <a:gd name="connsiteY64" fmla="*/ 168201 h 821755"/>
                <a:gd name="connsiteX65" fmla="*/ 9176 w 168713"/>
                <a:gd name="connsiteY65" fmla="*/ 168201 h 821755"/>
                <a:gd name="connsiteX66" fmla="*/ 8996 w 168713"/>
                <a:gd name="connsiteY66" fmla="*/ 162246 h 821755"/>
                <a:gd name="connsiteX67" fmla="*/ 8996 w 168713"/>
                <a:gd name="connsiteY67" fmla="*/ 160802 h 821755"/>
                <a:gd name="connsiteX68" fmla="*/ 8815 w 168713"/>
                <a:gd name="connsiteY68" fmla="*/ 156110 h 821755"/>
                <a:gd name="connsiteX69" fmla="*/ 8815 w 168713"/>
                <a:gd name="connsiteY69" fmla="*/ 154847 h 821755"/>
                <a:gd name="connsiteX70" fmla="*/ 8635 w 168713"/>
                <a:gd name="connsiteY70" fmla="*/ 150154 h 821755"/>
                <a:gd name="connsiteX71" fmla="*/ 8635 w 168713"/>
                <a:gd name="connsiteY71" fmla="*/ 148349 h 821755"/>
                <a:gd name="connsiteX72" fmla="*/ 8454 w 168713"/>
                <a:gd name="connsiteY72" fmla="*/ 144018 h 821755"/>
                <a:gd name="connsiteX73" fmla="*/ 8454 w 168713"/>
                <a:gd name="connsiteY73" fmla="*/ 142033 h 821755"/>
                <a:gd name="connsiteX74" fmla="*/ 8274 w 168713"/>
                <a:gd name="connsiteY74" fmla="*/ 138062 h 821755"/>
                <a:gd name="connsiteX75" fmla="*/ 8274 w 168713"/>
                <a:gd name="connsiteY75" fmla="*/ 136258 h 821755"/>
                <a:gd name="connsiteX76" fmla="*/ 8093 w 168713"/>
                <a:gd name="connsiteY76" fmla="*/ 131566 h 821755"/>
                <a:gd name="connsiteX77" fmla="*/ 8093 w 168713"/>
                <a:gd name="connsiteY77" fmla="*/ 130302 h 821755"/>
                <a:gd name="connsiteX78" fmla="*/ 7913 w 168713"/>
                <a:gd name="connsiteY78" fmla="*/ 125971 h 821755"/>
                <a:gd name="connsiteX79" fmla="*/ 7913 w 168713"/>
                <a:gd name="connsiteY79" fmla="*/ 123985 h 821755"/>
                <a:gd name="connsiteX80" fmla="*/ 7733 w 168713"/>
                <a:gd name="connsiteY80" fmla="*/ 119835 h 821755"/>
                <a:gd name="connsiteX81" fmla="*/ 7733 w 168713"/>
                <a:gd name="connsiteY81" fmla="*/ 118210 h 821755"/>
                <a:gd name="connsiteX82" fmla="*/ 7552 w 168713"/>
                <a:gd name="connsiteY82" fmla="*/ 113698 h 821755"/>
                <a:gd name="connsiteX83" fmla="*/ 7552 w 168713"/>
                <a:gd name="connsiteY83" fmla="*/ 112255 h 821755"/>
                <a:gd name="connsiteX84" fmla="*/ 7191 w 168713"/>
                <a:gd name="connsiteY84" fmla="*/ 100704 h 821755"/>
                <a:gd name="connsiteX85" fmla="*/ 7191 w 168713"/>
                <a:gd name="connsiteY85" fmla="*/ 100344 h 821755"/>
                <a:gd name="connsiteX86" fmla="*/ 7011 w 168713"/>
                <a:gd name="connsiteY86" fmla="*/ 94929 h 821755"/>
                <a:gd name="connsiteX87" fmla="*/ 7011 w 168713"/>
                <a:gd name="connsiteY87" fmla="*/ 93846 h 821755"/>
                <a:gd name="connsiteX88" fmla="*/ 6830 w 168713"/>
                <a:gd name="connsiteY88" fmla="*/ 89515 h 821755"/>
                <a:gd name="connsiteX89" fmla="*/ 6830 w 168713"/>
                <a:gd name="connsiteY89" fmla="*/ 87530 h 821755"/>
                <a:gd name="connsiteX90" fmla="*/ 6650 w 168713"/>
                <a:gd name="connsiteY90" fmla="*/ 84281 h 821755"/>
                <a:gd name="connsiteX91" fmla="*/ 6650 w 168713"/>
                <a:gd name="connsiteY91" fmla="*/ 82116 h 821755"/>
                <a:gd name="connsiteX92" fmla="*/ 6469 w 168713"/>
                <a:gd name="connsiteY92" fmla="*/ 78687 h 821755"/>
                <a:gd name="connsiteX93" fmla="*/ 6469 w 168713"/>
                <a:gd name="connsiteY93" fmla="*/ 76701 h 821755"/>
                <a:gd name="connsiteX94" fmla="*/ 6289 w 168713"/>
                <a:gd name="connsiteY94" fmla="*/ 73633 h 821755"/>
                <a:gd name="connsiteX95" fmla="*/ 6289 w 168713"/>
                <a:gd name="connsiteY95" fmla="*/ 71287 h 821755"/>
                <a:gd name="connsiteX96" fmla="*/ 6289 w 168713"/>
                <a:gd name="connsiteY96" fmla="*/ 68400 h 821755"/>
                <a:gd name="connsiteX97" fmla="*/ 6289 w 168713"/>
                <a:gd name="connsiteY97" fmla="*/ 66054 h 821755"/>
                <a:gd name="connsiteX98" fmla="*/ 6289 w 168713"/>
                <a:gd name="connsiteY98" fmla="*/ 63166 h 821755"/>
                <a:gd name="connsiteX99" fmla="*/ 6289 w 168713"/>
                <a:gd name="connsiteY99" fmla="*/ 61181 h 821755"/>
                <a:gd name="connsiteX100" fmla="*/ 6289 w 168713"/>
                <a:gd name="connsiteY100" fmla="*/ 58293 h 821755"/>
                <a:gd name="connsiteX101" fmla="*/ 6289 w 168713"/>
                <a:gd name="connsiteY101" fmla="*/ 56308 h 821755"/>
                <a:gd name="connsiteX102" fmla="*/ 6289 w 168713"/>
                <a:gd name="connsiteY102" fmla="*/ 53420 h 821755"/>
                <a:gd name="connsiteX103" fmla="*/ 6289 w 168713"/>
                <a:gd name="connsiteY103" fmla="*/ 51616 h 821755"/>
                <a:gd name="connsiteX104" fmla="*/ 6289 w 168713"/>
                <a:gd name="connsiteY104" fmla="*/ 48548 h 821755"/>
                <a:gd name="connsiteX105" fmla="*/ 6289 w 168713"/>
                <a:gd name="connsiteY105" fmla="*/ 46743 h 821755"/>
                <a:gd name="connsiteX106" fmla="*/ 6108 w 168713"/>
                <a:gd name="connsiteY106" fmla="*/ 42953 h 821755"/>
                <a:gd name="connsiteX107" fmla="*/ 6108 w 168713"/>
                <a:gd name="connsiteY107" fmla="*/ 42231 h 821755"/>
                <a:gd name="connsiteX108" fmla="*/ 5928 w 168713"/>
                <a:gd name="connsiteY108" fmla="*/ 37899 h 821755"/>
                <a:gd name="connsiteX109" fmla="*/ 5928 w 168713"/>
                <a:gd name="connsiteY109" fmla="*/ 36275 h 821755"/>
                <a:gd name="connsiteX110" fmla="*/ 5928 w 168713"/>
                <a:gd name="connsiteY110" fmla="*/ 33748 h 821755"/>
                <a:gd name="connsiteX111" fmla="*/ 5928 w 168713"/>
                <a:gd name="connsiteY111" fmla="*/ 32124 h 821755"/>
                <a:gd name="connsiteX112" fmla="*/ 5928 w 168713"/>
                <a:gd name="connsiteY112" fmla="*/ 29598 h 821755"/>
                <a:gd name="connsiteX113" fmla="*/ 5928 w 168713"/>
                <a:gd name="connsiteY113" fmla="*/ 27973 h 821755"/>
                <a:gd name="connsiteX114" fmla="*/ 5928 w 168713"/>
                <a:gd name="connsiteY114" fmla="*/ 25627 h 821755"/>
                <a:gd name="connsiteX115" fmla="*/ 5928 w 168713"/>
                <a:gd name="connsiteY115" fmla="*/ 24003 h 821755"/>
                <a:gd name="connsiteX116" fmla="*/ 5928 w 168713"/>
                <a:gd name="connsiteY116" fmla="*/ 22018 h 821755"/>
                <a:gd name="connsiteX117" fmla="*/ 5928 w 168713"/>
                <a:gd name="connsiteY117" fmla="*/ 20394 h 821755"/>
                <a:gd name="connsiteX118" fmla="*/ 5928 w 168713"/>
                <a:gd name="connsiteY118" fmla="*/ 18589 h 821755"/>
                <a:gd name="connsiteX119" fmla="*/ 5928 w 168713"/>
                <a:gd name="connsiteY119" fmla="*/ 16965 h 821755"/>
                <a:gd name="connsiteX120" fmla="*/ 5928 w 168713"/>
                <a:gd name="connsiteY120" fmla="*/ 15160 h 821755"/>
                <a:gd name="connsiteX121" fmla="*/ 5928 w 168713"/>
                <a:gd name="connsiteY121" fmla="*/ 13716 h 821755"/>
                <a:gd name="connsiteX122" fmla="*/ 5928 w 168713"/>
                <a:gd name="connsiteY122" fmla="*/ 12092 h 821755"/>
                <a:gd name="connsiteX123" fmla="*/ 5928 w 168713"/>
                <a:gd name="connsiteY123" fmla="*/ 10648 h 821755"/>
                <a:gd name="connsiteX124" fmla="*/ 5928 w 168713"/>
                <a:gd name="connsiteY124" fmla="*/ 9024 h 821755"/>
                <a:gd name="connsiteX125" fmla="*/ 5928 w 168713"/>
                <a:gd name="connsiteY125" fmla="*/ 7760 h 821755"/>
                <a:gd name="connsiteX126" fmla="*/ 5928 w 168713"/>
                <a:gd name="connsiteY126" fmla="*/ 6136 h 821755"/>
                <a:gd name="connsiteX127" fmla="*/ 5928 w 168713"/>
                <a:gd name="connsiteY127" fmla="*/ 4873 h 821755"/>
                <a:gd name="connsiteX128" fmla="*/ 5928 w 168713"/>
                <a:gd name="connsiteY128" fmla="*/ 3429 h 821755"/>
                <a:gd name="connsiteX129" fmla="*/ 5928 w 168713"/>
                <a:gd name="connsiteY129" fmla="*/ 2346 h 821755"/>
                <a:gd name="connsiteX130" fmla="*/ 5928 w 168713"/>
                <a:gd name="connsiteY130" fmla="*/ 0 h 821755"/>
                <a:gd name="connsiteX131" fmla="*/ 153 w 168713"/>
                <a:gd name="connsiteY131" fmla="*/ 217291 h 82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68713" h="821755">
                  <a:moveTo>
                    <a:pt x="153" y="217291"/>
                  </a:moveTo>
                  <a:cubicBezTo>
                    <a:pt x="1055" y="250678"/>
                    <a:pt x="2138" y="284066"/>
                    <a:pt x="1596" y="317453"/>
                  </a:cubicBezTo>
                  <a:cubicBezTo>
                    <a:pt x="1235" y="346149"/>
                    <a:pt x="6108" y="632921"/>
                    <a:pt x="4484" y="691756"/>
                  </a:cubicBezTo>
                  <a:cubicBezTo>
                    <a:pt x="3401" y="726407"/>
                    <a:pt x="1957" y="761238"/>
                    <a:pt x="3943" y="795709"/>
                  </a:cubicBezTo>
                  <a:cubicBezTo>
                    <a:pt x="3943" y="795709"/>
                    <a:pt x="3943" y="795709"/>
                    <a:pt x="3943" y="795709"/>
                  </a:cubicBezTo>
                  <a:cubicBezTo>
                    <a:pt x="4484" y="796791"/>
                    <a:pt x="4845" y="797694"/>
                    <a:pt x="5386" y="798777"/>
                  </a:cubicBezTo>
                  <a:cubicBezTo>
                    <a:pt x="5386" y="798957"/>
                    <a:pt x="5567" y="798957"/>
                    <a:pt x="5567" y="799138"/>
                  </a:cubicBezTo>
                  <a:cubicBezTo>
                    <a:pt x="6108" y="800040"/>
                    <a:pt x="6650" y="800942"/>
                    <a:pt x="7191" y="801845"/>
                  </a:cubicBezTo>
                  <a:cubicBezTo>
                    <a:pt x="7191" y="801845"/>
                    <a:pt x="7372" y="802025"/>
                    <a:pt x="7372" y="802025"/>
                  </a:cubicBezTo>
                  <a:cubicBezTo>
                    <a:pt x="7913" y="802928"/>
                    <a:pt x="8454" y="803649"/>
                    <a:pt x="9176" y="804371"/>
                  </a:cubicBezTo>
                  <a:cubicBezTo>
                    <a:pt x="9176" y="804371"/>
                    <a:pt x="9357" y="804552"/>
                    <a:pt x="9357" y="804552"/>
                  </a:cubicBezTo>
                  <a:cubicBezTo>
                    <a:pt x="9898" y="805274"/>
                    <a:pt x="10620" y="806176"/>
                    <a:pt x="11342" y="806898"/>
                  </a:cubicBezTo>
                  <a:cubicBezTo>
                    <a:pt x="11342" y="807078"/>
                    <a:pt x="11522" y="807078"/>
                    <a:pt x="11522" y="807078"/>
                  </a:cubicBezTo>
                  <a:cubicBezTo>
                    <a:pt x="12244" y="807800"/>
                    <a:pt x="12786" y="808522"/>
                    <a:pt x="13508" y="809064"/>
                  </a:cubicBezTo>
                  <a:cubicBezTo>
                    <a:pt x="13508" y="809064"/>
                    <a:pt x="13508" y="809064"/>
                    <a:pt x="13508" y="809064"/>
                  </a:cubicBezTo>
                  <a:cubicBezTo>
                    <a:pt x="14230" y="809785"/>
                    <a:pt x="14952" y="810327"/>
                    <a:pt x="15673" y="810868"/>
                  </a:cubicBezTo>
                  <a:cubicBezTo>
                    <a:pt x="15854" y="810868"/>
                    <a:pt x="15854" y="811049"/>
                    <a:pt x="16034" y="811049"/>
                  </a:cubicBezTo>
                  <a:cubicBezTo>
                    <a:pt x="17659" y="812132"/>
                    <a:pt x="19283" y="813215"/>
                    <a:pt x="21088" y="814117"/>
                  </a:cubicBezTo>
                  <a:cubicBezTo>
                    <a:pt x="21268" y="814117"/>
                    <a:pt x="21449" y="814297"/>
                    <a:pt x="21449" y="814297"/>
                  </a:cubicBezTo>
                  <a:cubicBezTo>
                    <a:pt x="22351" y="814659"/>
                    <a:pt x="23253" y="815200"/>
                    <a:pt x="24156" y="815561"/>
                  </a:cubicBezTo>
                  <a:cubicBezTo>
                    <a:pt x="24156" y="815561"/>
                    <a:pt x="24336" y="815561"/>
                    <a:pt x="24336" y="815561"/>
                  </a:cubicBezTo>
                  <a:cubicBezTo>
                    <a:pt x="25238" y="815922"/>
                    <a:pt x="26141" y="816283"/>
                    <a:pt x="27043" y="816643"/>
                  </a:cubicBezTo>
                  <a:cubicBezTo>
                    <a:pt x="27224" y="816643"/>
                    <a:pt x="27404" y="816824"/>
                    <a:pt x="27585" y="816824"/>
                  </a:cubicBezTo>
                  <a:cubicBezTo>
                    <a:pt x="28667" y="817185"/>
                    <a:pt x="29570" y="817366"/>
                    <a:pt x="30653" y="817726"/>
                  </a:cubicBezTo>
                  <a:cubicBezTo>
                    <a:pt x="30833" y="817726"/>
                    <a:pt x="31014" y="817726"/>
                    <a:pt x="31194" y="817907"/>
                  </a:cubicBezTo>
                  <a:cubicBezTo>
                    <a:pt x="32097" y="818087"/>
                    <a:pt x="33179" y="818448"/>
                    <a:pt x="34082" y="818629"/>
                  </a:cubicBezTo>
                  <a:cubicBezTo>
                    <a:pt x="34262" y="818629"/>
                    <a:pt x="34443" y="818629"/>
                    <a:pt x="34623" y="818809"/>
                  </a:cubicBezTo>
                  <a:cubicBezTo>
                    <a:pt x="35706" y="818990"/>
                    <a:pt x="36969" y="819170"/>
                    <a:pt x="38052" y="819531"/>
                  </a:cubicBezTo>
                  <a:cubicBezTo>
                    <a:pt x="38233" y="819531"/>
                    <a:pt x="38594" y="819531"/>
                    <a:pt x="38774" y="819711"/>
                  </a:cubicBezTo>
                  <a:cubicBezTo>
                    <a:pt x="39857" y="819892"/>
                    <a:pt x="40940" y="820073"/>
                    <a:pt x="42203" y="820253"/>
                  </a:cubicBezTo>
                  <a:cubicBezTo>
                    <a:pt x="42383" y="820253"/>
                    <a:pt x="42383" y="820253"/>
                    <a:pt x="42564" y="820253"/>
                  </a:cubicBezTo>
                  <a:cubicBezTo>
                    <a:pt x="43827" y="820434"/>
                    <a:pt x="45091" y="820614"/>
                    <a:pt x="46354" y="820614"/>
                  </a:cubicBezTo>
                  <a:cubicBezTo>
                    <a:pt x="46715" y="820614"/>
                    <a:pt x="46895" y="820614"/>
                    <a:pt x="47256" y="820614"/>
                  </a:cubicBezTo>
                  <a:cubicBezTo>
                    <a:pt x="48520" y="820794"/>
                    <a:pt x="49963" y="820794"/>
                    <a:pt x="51407" y="820975"/>
                  </a:cubicBezTo>
                  <a:cubicBezTo>
                    <a:pt x="78298" y="822599"/>
                    <a:pt x="135688" y="821155"/>
                    <a:pt x="162038" y="821336"/>
                  </a:cubicBezTo>
                  <a:cubicBezTo>
                    <a:pt x="166730" y="821336"/>
                    <a:pt x="169798" y="819351"/>
                    <a:pt x="168354" y="781812"/>
                  </a:cubicBezTo>
                  <a:cubicBezTo>
                    <a:pt x="167813" y="770442"/>
                    <a:pt x="171422" y="759975"/>
                    <a:pt x="156443" y="760877"/>
                  </a:cubicBezTo>
                  <a:cubicBezTo>
                    <a:pt x="116017" y="760516"/>
                    <a:pt x="84073" y="758531"/>
                    <a:pt x="49422" y="759433"/>
                  </a:cubicBezTo>
                  <a:cubicBezTo>
                    <a:pt x="42383" y="759614"/>
                    <a:pt x="38233" y="756726"/>
                    <a:pt x="38052" y="748244"/>
                  </a:cubicBezTo>
                  <a:cubicBezTo>
                    <a:pt x="37150" y="656744"/>
                    <a:pt x="26863" y="565605"/>
                    <a:pt x="22712" y="474285"/>
                  </a:cubicBezTo>
                  <a:cubicBezTo>
                    <a:pt x="20185" y="417436"/>
                    <a:pt x="15854" y="360587"/>
                    <a:pt x="13869" y="303737"/>
                  </a:cubicBezTo>
                  <a:cubicBezTo>
                    <a:pt x="13869" y="302474"/>
                    <a:pt x="13688" y="301211"/>
                    <a:pt x="13688" y="299767"/>
                  </a:cubicBezTo>
                  <a:cubicBezTo>
                    <a:pt x="13688" y="299586"/>
                    <a:pt x="13688" y="299406"/>
                    <a:pt x="13688" y="299225"/>
                  </a:cubicBezTo>
                  <a:cubicBezTo>
                    <a:pt x="13688" y="298142"/>
                    <a:pt x="13688" y="296879"/>
                    <a:pt x="13508" y="295797"/>
                  </a:cubicBezTo>
                  <a:cubicBezTo>
                    <a:pt x="13508" y="295435"/>
                    <a:pt x="13508" y="295074"/>
                    <a:pt x="13508" y="294714"/>
                  </a:cubicBezTo>
                  <a:cubicBezTo>
                    <a:pt x="13508" y="293811"/>
                    <a:pt x="13508" y="292728"/>
                    <a:pt x="13327" y="291646"/>
                  </a:cubicBezTo>
                  <a:cubicBezTo>
                    <a:pt x="13327" y="291285"/>
                    <a:pt x="13327" y="290924"/>
                    <a:pt x="13327" y="290563"/>
                  </a:cubicBezTo>
                  <a:cubicBezTo>
                    <a:pt x="13327" y="289480"/>
                    <a:pt x="13327" y="288397"/>
                    <a:pt x="13147" y="287134"/>
                  </a:cubicBezTo>
                  <a:cubicBezTo>
                    <a:pt x="13147" y="286592"/>
                    <a:pt x="13147" y="286051"/>
                    <a:pt x="13147" y="285329"/>
                  </a:cubicBezTo>
                  <a:cubicBezTo>
                    <a:pt x="13147" y="284788"/>
                    <a:pt x="13147" y="284066"/>
                    <a:pt x="13147" y="283524"/>
                  </a:cubicBezTo>
                  <a:cubicBezTo>
                    <a:pt x="13147" y="281359"/>
                    <a:pt x="12966" y="279013"/>
                    <a:pt x="12966" y="276847"/>
                  </a:cubicBezTo>
                  <a:cubicBezTo>
                    <a:pt x="12966" y="275583"/>
                    <a:pt x="12786" y="274320"/>
                    <a:pt x="12786" y="273057"/>
                  </a:cubicBezTo>
                  <a:cubicBezTo>
                    <a:pt x="12605" y="269267"/>
                    <a:pt x="12425" y="265296"/>
                    <a:pt x="12425" y="261326"/>
                  </a:cubicBezTo>
                  <a:cubicBezTo>
                    <a:pt x="12425" y="261145"/>
                    <a:pt x="12425" y="260965"/>
                    <a:pt x="12425" y="260604"/>
                  </a:cubicBezTo>
                  <a:cubicBezTo>
                    <a:pt x="12064" y="250858"/>
                    <a:pt x="11703" y="240391"/>
                    <a:pt x="11162" y="229743"/>
                  </a:cubicBezTo>
                  <a:cubicBezTo>
                    <a:pt x="11162" y="229021"/>
                    <a:pt x="11162" y="228299"/>
                    <a:pt x="11162" y="227577"/>
                  </a:cubicBezTo>
                  <a:cubicBezTo>
                    <a:pt x="10981" y="222163"/>
                    <a:pt x="10801" y="216749"/>
                    <a:pt x="10620" y="211335"/>
                  </a:cubicBezTo>
                  <a:cubicBezTo>
                    <a:pt x="10620" y="211154"/>
                    <a:pt x="10620" y="211154"/>
                    <a:pt x="10620" y="210974"/>
                  </a:cubicBezTo>
                  <a:cubicBezTo>
                    <a:pt x="10620" y="209349"/>
                    <a:pt x="10440" y="207725"/>
                    <a:pt x="10440" y="206101"/>
                  </a:cubicBezTo>
                  <a:cubicBezTo>
                    <a:pt x="10440" y="205560"/>
                    <a:pt x="10440" y="204838"/>
                    <a:pt x="10440" y="204296"/>
                  </a:cubicBezTo>
                  <a:cubicBezTo>
                    <a:pt x="10440" y="203033"/>
                    <a:pt x="10259" y="201589"/>
                    <a:pt x="10259" y="200326"/>
                  </a:cubicBezTo>
                  <a:cubicBezTo>
                    <a:pt x="10259" y="199784"/>
                    <a:pt x="10259" y="199243"/>
                    <a:pt x="10259" y="198702"/>
                  </a:cubicBezTo>
                  <a:cubicBezTo>
                    <a:pt x="10259" y="196897"/>
                    <a:pt x="10079" y="195272"/>
                    <a:pt x="10079" y="193468"/>
                  </a:cubicBezTo>
                  <a:cubicBezTo>
                    <a:pt x="10079" y="193287"/>
                    <a:pt x="10079" y="193107"/>
                    <a:pt x="10079" y="192927"/>
                  </a:cubicBezTo>
                  <a:cubicBezTo>
                    <a:pt x="9718" y="184805"/>
                    <a:pt x="9537" y="176503"/>
                    <a:pt x="9176" y="168201"/>
                  </a:cubicBezTo>
                  <a:cubicBezTo>
                    <a:pt x="9176" y="168201"/>
                    <a:pt x="9176" y="168201"/>
                    <a:pt x="9176" y="168201"/>
                  </a:cubicBezTo>
                  <a:cubicBezTo>
                    <a:pt x="9176" y="166216"/>
                    <a:pt x="8996" y="164231"/>
                    <a:pt x="8996" y="162246"/>
                  </a:cubicBezTo>
                  <a:cubicBezTo>
                    <a:pt x="8996" y="161705"/>
                    <a:pt x="8996" y="161344"/>
                    <a:pt x="8996" y="160802"/>
                  </a:cubicBezTo>
                  <a:cubicBezTo>
                    <a:pt x="8996" y="159178"/>
                    <a:pt x="8815" y="157554"/>
                    <a:pt x="8815" y="156110"/>
                  </a:cubicBezTo>
                  <a:cubicBezTo>
                    <a:pt x="8815" y="155749"/>
                    <a:pt x="8815" y="155207"/>
                    <a:pt x="8815" y="154847"/>
                  </a:cubicBezTo>
                  <a:cubicBezTo>
                    <a:pt x="8815" y="153222"/>
                    <a:pt x="8635" y="151779"/>
                    <a:pt x="8635" y="150154"/>
                  </a:cubicBezTo>
                  <a:cubicBezTo>
                    <a:pt x="8635" y="149613"/>
                    <a:pt x="8635" y="148891"/>
                    <a:pt x="8635" y="148349"/>
                  </a:cubicBezTo>
                  <a:cubicBezTo>
                    <a:pt x="8635" y="146906"/>
                    <a:pt x="8454" y="145462"/>
                    <a:pt x="8454" y="144018"/>
                  </a:cubicBezTo>
                  <a:cubicBezTo>
                    <a:pt x="8454" y="143296"/>
                    <a:pt x="8454" y="142574"/>
                    <a:pt x="8454" y="142033"/>
                  </a:cubicBezTo>
                  <a:cubicBezTo>
                    <a:pt x="8454" y="140769"/>
                    <a:pt x="8274" y="139326"/>
                    <a:pt x="8274" y="138062"/>
                  </a:cubicBezTo>
                  <a:cubicBezTo>
                    <a:pt x="8274" y="137521"/>
                    <a:pt x="8274" y="136799"/>
                    <a:pt x="8274" y="136258"/>
                  </a:cubicBezTo>
                  <a:cubicBezTo>
                    <a:pt x="8274" y="134634"/>
                    <a:pt x="8093" y="133190"/>
                    <a:pt x="8093" y="131566"/>
                  </a:cubicBezTo>
                  <a:cubicBezTo>
                    <a:pt x="8093" y="131204"/>
                    <a:pt x="8093" y="130663"/>
                    <a:pt x="8093" y="130302"/>
                  </a:cubicBezTo>
                  <a:cubicBezTo>
                    <a:pt x="8093" y="128858"/>
                    <a:pt x="7913" y="127415"/>
                    <a:pt x="7913" y="125971"/>
                  </a:cubicBezTo>
                  <a:cubicBezTo>
                    <a:pt x="7913" y="125249"/>
                    <a:pt x="7913" y="124707"/>
                    <a:pt x="7913" y="123985"/>
                  </a:cubicBezTo>
                  <a:cubicBezTo>
                    <a:pt x="7913" y="122542"/>
                    <a:pt x="7733" y="121278"/>
                    <a:pt x="7733" y="119835"/>
                  </a:cubicBezTo>
                  <a:cubicBezTo>
                    <a:pt x="7733" y="119293"/>
                    <a:pt x="7733" y="118752"/>
                    <a:pt x="7733" y="118210"/>
                  </a:cubicBezTo>
                  <a:cubicBezTo>
                    <a:pt x="7733" y="116766"/>
                    <a:pt x="7552" y="115142"/>
                    <a:pt x="7552" y="113698"/>
                  </a:cubicBezTo>
                  <a:cubicBezTo>
                    <a:pt x="7552" y="113157"/>
                    <a:pt x="7552" y="112796"/>
                    <a:pt x="7552" y="112255"/>
                  </a:cubicBezTo>
                  <a:cubicBezTo>
                    <a:pt x="7372" y="108284"/>
                    <a:pt x="7372" y="104495"/>
                    <a:pt x="7191" y="100704"/>
                  </a:cubicBezTo>
                  <a:cubicBezTo>
                    <a:pt x="7191" y="100524"/>
                    <a:pt x="7191" y="100524"/>
                    <a:pt x="7191" y="100344"/>
                  </a:cubicBezTo>
                  <a:cubicBezTo>
                    <a:pt x="7191" y="98539"/>
                    <a:pt x="7011" y="96734"/>
                    <a:pt x="7011" y="94929"/>
                  </a:cubicBezTo>
                  <a:cubicBezTo>
                    <a:pt x="7011" y="94568"/>
                    <a:pt x="7011" y="94207"/>
                    <a:pt x="7011" y="93846"/>
                  </a:cubicBezTo>
                  <a:cubicBezTo>
                    <a:pt x="7011" y="92402"/>
                    <a:pt x="6830" y="90959"/>
                    <a:pt x="6830" y="89515"/>
                  </a:cubicBezTo>
                  <a:cubicBezTo>
                    <a:pt x="6830" y="88793"/>
                    <a:pt x="6830" y="88071"/>
                    <a:pt x="6830" y="87530"/>
                  </a:cubicBezTo>
                  <a:cubicBezTo>
                    <a:pt x="6830" y="86447"/>
                    <a:pt x="6830" y="85364"/>
                    <a:pt x="6650" y="84281"/>
                  </a:cubicBezTo>
                  <a:cubicBezTo>
                    <a:pt x="6650" y="83559"/>
                    <a:pt x="6650" y="82838"/>
                    <a:pt x="6650" y="82116"/>
                  </a:cubicBezTo>
                  <a:cubicBezTo>
                    <a:pt x="6650" y="81033"/>
                    <a:pt x="6650" y="79950"/>
                    <a:pt x="6469" y="78687"/>
                  </a:cubicBezTo>
                  <a:cubicBezTo>
                    <a:pt x="6469" y="77965"/>
                    <a:pt x="6469" y="77423"/>
                    <a:pt x="6469" y="76701"/>
                  </a:cubicBezTo>
                  <a:cubicBezTo>
                    <a:pt x="6469" y="75619"/>
                    <a:pt x="6469" y="74716"/>
                    <a:pt x="6289" y="73633"/>
                  </a:cubicBezTo>
                  <a:cubicBezTo>
                    <a:pt x="6289" y="72912"/>
                    <a:pt x="6289" y="72009"/>
                    <a:pt x="6289" y="71287"/>
                  </a:cubicBezTo>
                  <a:cubicBezTo>
                    <a:pt x="6289" y="70385"/>
                    <a:pt x="6289" y="69482"/>
                    <a:pt x="6289" y="68400"/>
                  </a:cubicBezTo>
                  <a:cubicBezTo>
                    <a:pt x="6289" y="67678"/>
                    <a:pt x="6289" y="66956"/>
                    <a:pt x="6289" y="66054"/>
                  </a:cubicBezTo>
                  <a:cubicBezTo>
                    <a:pt x="6289" y="64971"/>
                    <a:pt x="6289" y="64068"/>
                    <a:pt x="6289" y="63166"/>
                  </a:cubicBezTo>
                  <a:cubicBezTo>
                    <a:pt x="6289" y="62444"/>
                    <a:pt x="6289" y="61903"/>
                    <a:pt x="6289" y="61181"/>
                  </a:cubicBezTo>
                  <a:cubicBezTo>
                    <a:pt x="6289" y="60098"/>
                    <a:pt x="6289" y="59195"/>
                    <a:pt x="6289" y="58293"/>
                  </a:cubicBezTo>
                  <a:cubicBezTo>
                    <a:pt x="6289" y="57571"/>
                    <a:pt x="6289" y="56849"/>
                    <a:pt x="6289" y="56308"/>
                  </a:cubicBezTo>
                  <a:cubicBezTo>
                    <a:pt x="6289" y="55225"/>
                    <a:pt x="6289" y="54323"/>
                    <a:pt x="6289" y="53420"/>
                  </a:cubicBezTo>
                  <a:cubicBezTo>
                    <a:pt x="6289" y="52879"/>
                    <a:pt x="6289" y="52157"/>
                    <a:pt x="6289" y="51616"/>
                  </a:cubicBezTo>
                  <a:cubicBezTo>
                    <a:pt x="6289" y="50533"/>
                    <a:pt x="6289" y="49630"/>
                    <a:pt x="6289" y="48548"/>
                  </a:cubicBezTo>
                  <a:cubicBezTo>
                    <a:pt x="6289" y="48006"/>
                    <a:pt x="6289" y="47465"/>
                    <a:pt x="6289" y="46743"/>
                  </a:cubicBezTo>
                  <a:cubicBezTo>
                    <a:pt x="6289" y="45479"/>
                    <a:pt x="6289" y="44216"/>
                    <a:pt x="6108" y="42953"/>
                  </a:cubicBezTo>
                  <a:cubicBezTo>
                    <a:pt x="6108" y="42772"/>
                    <a:pt x="6108" y="42592"/>
                    <a:pt x="6108" y="42231"/>
                  </a:cubicBezTo>
                  <a:cubicBezTo>
                    <a:pt x="6108" y="40787"/>
                    <a:pt x="6108" y="39343"/>
                    <a:pt x="5928" y="37899"/>
                  </a:cubicBezTo>
                  <a:cubicBezTo>
                    <a:pt x="5928" y="37358"/>
                    <a:pt x="5928" y="36817"/>
                    <a:pt x="5928" y="36275"/>
                  </a:cubicBezTo>
                  <a:cubicBezTo>
                    <a:pt x="5928" y="35373"/>
                    <a:pt x="5928" y="34651"/>
                    <a:pt x="5928" y="33748"/>
                  </a:cubicBezTo>
                  <a:cubicBezTo>
                    <a:pt x="5928" y="33207"/>
                    <a:pt x="5928" y="32666"/>
                    <a:pt x="5928" y="32124"/>
                  </a:cubicBezTo>
                  <a:cubicBezTo>
                    <a:pt x="5928" y="31222"/>
                    <a:pt x="5928" y="30500"/>
                    <a:pt x="5928" y="29598"/>
                  </a:cubicBezTo>
                  <a:cubicBezTo>
                    <a:pt x="5928" y="29056"/>
                    <a:pt x="5928" y="28515"/>
                    <a:pt x="5928" y="27973"/>
                  </a:cubicBezTo>
                  <a:cubicBezTo>
                    <a:pt x="5928" y="27252"/>
                    <a:pt x="5928" y="26530"/>
                    <a:pt x="5928" y="25627"/>
                  </a:cubicBezTo>
                  <a:cubicBezTo>
                    <a:pt x="5928" y="25086"/>
                    <a:pt x="5928" y="24545"/>
                    <a:pt x="5928" y="24003"/>
                  </a:cubicBezTo>
                  <a:cubicBezTo>
                    <a:pt x="5928" y="23281"/>
                    <a:pt x="5928" y="22559"/>
                    <a:pt x="5928" y="22018"/>
                  </a:cubicBezTo>
                  <a:cubicBezTo>
                    <a:pt x="5928" y="21477"/>
                    <a:pt x="5928" y="20935"/>
                    <a:pt x="5928" y="20394"/>
                  </a:cubicBezTo>
                  <a:cubicBezTo>
                    <a:pt x="5928" y="19672"/>
                    <a:pt x="5928" y="19130"/>
                    <a:pt x="5928" y="18589"/>
                  </a:cubicBezTo>
                  <a:cubicBezTo>
                    <a:pt x="5928" y="18047"/>
                    <a:pt x="5928" y="17506"/>
                    <a:pt x="5928" y="16965"/>
                  </a:cubicBezTo>
                  <a:cubicBezTo>
                    <a:pt x="5928" y="16423"/>
                    <a:pt x="5928" y="15701"/>
                    <a:pt x="5928" y="15160"/>
                  </a:cubicBezTo>
                  <a:cubicBezTo>
                    <a:pt x="5928" y="14619"/>
                    <a:pt x="5928" y="14077"/>
                    <a:pt x="5928" y="13716"/>
                  </a:cubicBezTo>
                  <a:cubicBezTo>
                    <a:pt x="5928" y="13175"/>
                    <a:pt x="5928" y="12633"/>
                    <a:pt x="5928" y="12092"/>
                  </a:cubicBezTo>
                  <a:cubicBezTo>
                    <a:pt x="5928" y="11551"/>
                    <a:pt x="5928" y="11189"/>
                    <a:pt x="5928" y="10648"/>
                  </a:cubicBezTo>
                  <a:cubicBezTo>
                    <a:pt x="5928" y="10107"/>
                    <a:pt x="5928" y="9565"/>
                    <a:pt x="5928" y="9024"/>
                  </a:cubicBezTo>
                  <a:cubicBezTo>
                    <a:pt x="5928" y="8663"/>
                    <a:pt x="5928" y="8121"/>
                    <a:pt x="5928" y="7760"/>
                  </a:cubicBezTo>
                  <a:cubicBezTo>
                    <a:pt x="5928" y="7219"/>
                    <a:pt x="5928" y="6677"/>
                    <a:pt x="5928" y="6136"/>
                  </a:cubicBezTo>
                  <a:cubicBezTo>
                    <a:pt x="5928" y="5775"/>
                    <a:pt x="5928" y="5234"/>
                    <a:pt x="5928" y="4873"/>
                  </a:cubicBezTo>
                  <a:cubicBezTo>
                    <a:pt x="5928" y="4332"/>
                    <a:pt x="5928" y="3970"/>
                    <a:pt x="5928" y="3429"/>
                  </a:cubicBezTo>
                  <a:cubicBezTo>
                    <a:pt x="5928" y="3068"/>
                    <a:pt x="5928" y="2707"/>
                    <a:pt x="5928" y="2346"/>
                  </a:cubicBezTo>
                  <a:cubicBezTo>
                    <a:pt x="5928" y="1625"/>
                    <a:pt x="5928" y="722"/>
                    <a:pt x="5928" y="0"/>
                  </a:cubicBezTo>
                  <a:cubicBezTo>
                    <a:pt x="2499" y="1985"/>
                    <a:pt x="-750" y="184805"/>
                    <a:pt x="153" y="21729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6" name="Freeform 205">
              <a:extLst>
                <a:ext uri="{FF2B5EF4-FFF2-40B4-BE49-F238E27FC236}">
                  <a16:creationId xmlns:a16="http://schemas.microsoft.com/office/drawing/2014/main" id="{17E8A9D7-93A0-104D-94C7-B7D56C45D5AC}"/>
                </a:ext>
              </a:extLst>
            </p:cNvPr>
            <p:cNvSpPr/>
            <p:nvPr/>
          </p:nvSpPr>
          <p:spPr>
            <a:xfrm>
              <a:off x="3839176" y="6289507"/>
              <a:ext cx="282441" cy="45124"/>
            </a:xfrm>
            <a:custGeom>
              <a:avLst/>
              <a:gdLst>
                <a:gd name="connsiteX0" fmla="*/ 168743 w 282441"/>
                <a:gd name="connsiteY0" fmla="*/ 23462 h 45124"/>
                <a:gd name="connsiteX1" fmla="*/ 92402 w 282441"/>
                <a:gd name="connsiteY1" fmla="*/ 23281 h 45124"/>
                <a:gd name="connsiteX2" fmla="*/ 0 w 282441"/>
                <a:gd name="connsiteY2" fmla="*/ 22379 h 45124"/>
                <a:gd name="connsiteX3" fmla="*/ 0 w 282441"/>
                <a:gd name="connsiteY3" fmla="*/ 24725 h 45124"/>
                <a:gd name="connsiteX4" fmla="*/ 0 w 282441"/>
                <a:gd name="connsiteY4" fmla="*/ 25266 h 45124"/>
                <a:gd name="connsiteX5" fmla="*/ 0 w 282441"/>
                <a:gd name="connsiteY5" fmla="*/ 25988 h 45124"/>
                <a:gd name="connsiteX6" fmla="*/ 0 w 282441"/>
                <a:gd name="connsiteY6" fmla="*/ 26530 h 45124"/>
                <a:gd name="connsiteX7" fmla="*/ 0 w 282441"/>
                <a:gd name="connsiteY7" fmla="*/ 27252 h 45124"/>
                <a:gd name="connsiteX8" fmla="*/ 0 w 282441"/>
                <a:gd name="connsiteY8" fmla="*/ 27793 h 45124"/>
                <a:gd name="connsiteX9" fmla="*/ 0 w 282441"/>
                <a:gd name="connsiteY9" fmla="*/ 28515 h 45124"/>
                <a:gd name="connsiteX10" fmla="*/ 0 w 282441"/>
                <a:gd name="connsiteY10" fmla="*/ 29056 h 45124"/>
                <a:gd name="connsiteX11" fmla="*/ 180 w 282441"/>
                <a:gd name="connsiteY11" fmla="*/ 29598 h 45124"/>
                <a:gd name="connsiteX12" fmla="*/ 361 w 282441"/>
                <a:gd name="connsiteY12" fmla="*/ 30139 h 45124"/>
                <a:gd name="connsiteX13" fmla="*/ 542 w 282441"/>
                <a:gd name="connsiteY13" fmla="*/ 31041 h 45124"/>
                <a:gd name="connsiteX14" fmla="*/ 722 w 282441"/>
                <a:gd name="connsiteY14" fmla="*/ 31583 h 45124"/>
                <a:gd name="connsiteX15" fmla="*/ 902 w 282441"/>
                <a:gd name="connsiteY15" fmla="*/ 32124 h 45124"/>
                <a:gd name="connsiteX16" fmla="*/ 1083 w 282441"/>
                <a:gd name="connsiteY16" fmla="*/ 32485 h 45124"/>
                <a:gd name="connsiteX17" fmla="*/ 1263 w 282441"/>
                <a:gd name="connsiteY17" fmla="*/ 32846 h 45124"/>
                <a:gd name="connsiteX18" fmla="*/ 1444 w 282441"/>
                <a:gd name="connsiteY18" fmla="*/ 33207 h 45124"/>
                <a:gd name="connsiteX19" fmla="*/ 1624 w 282441"/>
                <a:gd name="connsiteY19" fmla="*/ 33568 h 45124"/>
                <a:gd name="connsiteX20" fmla="*/ 1805 w 282441"/>
                <a:gd name="connsiteY20" fmla="*/ 33929 h 45124"/>
                <a:gd name="connsiteX21" fmla="*/ 1985 w 282441"/>
                <a:gd name="connsiteY21" fmla="*/ 34290 h 45124"/>
                <a:gd name="connsiteX22" fmla="*/ 2346 w 282441"/>
                <a:gd name="connsiteY22" fmla="*/ 34651 h 45124"/>
                <a:gd name="connsiteX23" fmla="*/ 2707 w 282441"/>
                <a:gd name="connsiteY23" fmla="*/ 35192 h 45124"/>
                <a:gd name="connsiteX24" fmla="*/ 3068 w 282441"/>
                <a:gd name="connsiteY24" fmla="*/ 35553 h 45124"/>
                <a:gd name="connsiteX25" fmla="*/ 3429 w 282441"/>
                <a:gd name="connsiteY25" fmla="*/ 35914 h 45124"/>
                <a:gd name="connsiteX26" fmla="*/ 3790 w 282441"/>
                <a:gd name="connsiteY26" fmla="*/ 36275 h 45124"/>
                <a:gd name="connsiteX27" fmla="*/ 4151 w 282441"/>
                <a:gd name="connsiteY27" fmla="*/ 36636 h 45124"/>
                <a:gd name="connsiteX28" fmla="*/ 4512 w 282441"/>
                <a:gd name="connsiteY28" fmla="*/ 36816 h 45124"/>
                <a:gd name="connsiteX29" fmla="*/ 4873 w 282441"/>
                <a:gd name="connsiteY29" fmla="*/ 36997 h 45124"/>
                <a:gd name="connsiteX30" fmla="*/ 5234 w 282441"/>
                <a:gd name="connsiteY30" fmla="*/ 37178 h 45124"/>
                <a:gd name="connsiteX31" fmla="*/ 5595 w 282441"/>
                <a:gd name="connsiteY31" fmla="*/ 37358 h 45124"/>
                <a:gd name="connsiteX32" fmla="*/ 6136 w 282441"/>
                <a:gd name="connsiteY32" fmla="*/ 37539 h 45124"/>
                <a:gd name="connsiteX33" fmla="*/ 6497 w 282441"/>
                <a:gd name="connsiteY33" fmla="*/ 37719 h 45124"/>
                <a:gd name="connsiteX34" fmla="*/ 7399 w 282441"/>
                <a:gd name="connsiteY34" fmla="*/ 38080 h 45124"/>
                <a:gd name="connsiteX35" fmla="*/ 7941 w 282441"/>
                <a:gd name="connsiteY35" fmla="*/ 38260 h 45124"/>
                <a:gd name="connsiteX36" fmla="*/ 8482 w 282441"/>
                <a:gd name="connsiteY36" fmla="*/ 38441 h 45124"/>
                <a:gd name="connsiteX37" fmla="*/ 9024 w 282441"/>
                <a:gd name="connsiteY37" fmla="*/ 38621 h 45124"/>
                <a:gd name="connsiteX38" fmla="*/ 9565 w 282441"/>
                <a:gd name="connsiteY38" fmla="*/ 38802 h 45124"/>
                <a:gd name="connsiteX39" fmla="*/ 10287 w 282441"/>
                <a:gd name="connsiteY39" fmla="*/ 38982 h 45124"/>
                <a:gd name="connsiteX40" fmla="*/ 11009 w 282441"/>
                <a:gd name="connsiteY40" fmla="*/ 39163 h 45124"/>
                <a:gd name="connsiteX41" fmla="*/ 11731 w 282441"/>
                <a:gd name="connsiteY41" fmla="*/ 39343 h 45124"/>
                <a:gd name="connsiteX42" fmla="*/ 12453 w 282441"/>
                <a:gd name="connsiteY42" fmla="*/ 39524 h 45124"/>
                <a:gd name="connsiteX43" fmla="*/ 13175 w 282441"/>
                <a:gd name="connsiteY43" fmla="*/ 39704 h 45124"/>
                <a:gd name="connsiteX44" fmla="*/ 14618 w 282441"/>
                <a:gd name="connsiteY44" fmla="*/ 40065 h 45124"/>
                <a:gd name="connsiteX45" fmla="*/ 15160 w 282441"/>
                <a:gd name="connsiteY45" fmla="*/ 40246 h 45124"/>
                <a:gd name="connsiteX46" fmla="*/ 16243 w 282441"/>
                <a:gd name="connsiteY46" fmla="*/ 40426 h 45124"/>
                <a:gd name="connsiteX47" fmla="*/ 16965 w 282441"/>
                <a:gd name="connsiteY47" fmla="*/ 40607 h 45124"/>
                <a:gd name="connsiteX48" fmla="*/ 18047 w 282441"/>
                <a:gd name="connsiteY48" fmla="*/ 40787 h 45124"/>
                <a:gd name="connsiteX49" fmla="*/ 18769 w 282441"/>
                <a:gd name="connsiteY49" fmla="*/ 40967 h 45124"/>
                <a:gd name="connsiteX50" fmla="*/ 20033 w 282441"/>
                <a:gd name="connsiteY50" fmla="*/ 41148 h 45124"/>
                <a:gd name="connsiteX51" fmla="*/ 20754 w 282441"/>
                <a:gd name="connsiteY51" fmla="*/ 41328 h 45124"/>
                <a:gd name="connsiteX52" fmla="*/ 22198 w 282441"/>
                <a:gd name="connsiteY52" fmla="*/ 41509 h 45124"/>
                <a:gd name="connsiteX53" fmla="*/ 22920 w 282441"/>
                <a:gd name="connsiteY53" fmla="*/ 41690 h 45124"/>
                <a:gd name="connsiteX54" fmla="*/ 25086 w 282441"/>
                <a:gd name="connsiteY54" fmla="*/ 42050 h 45124"/>
                <a:gd name="connsiteX55" fmla="*/ 253746 w 282441"/>
                <a:gd name="connsiteY55" fmla="*/ 40426 h 45124"/>
                <a:gd name="connsiteX56" fmla="*/ 281719 w 282441"/>
                <a:gd name="connsiteY56" fmla="*/ 9926 h 45124"/>
                <a:gd name="connsiteX57" fmla="*/ 281900 w 282441"/>
                <a:gd name="connsiteY57" fmla="*/ 5414 h 45124"/>
                <a:gd name="connsiteX58" fmla="*/ 281900 w 282441"/>
                <a:gd name="connsiteY58" fmla="*/ 4331 h 45124"/>
                <a:gd name="connsiteX59" fmla="*/ 282441 w 282441"/>
                <a:gd name="connsiteY59" fmla="*/ 0 h 45124"/>
                <a:gd name="connsiteX60" fmla="*/ 268184 w 282441"/>
                <a:gd name="connsiteY60" fmla="*/ 6136 h 45124"/>
                <a:gd name="connsiteX61" fmla="*/ 168743 w 282441"/>
                <a:gd name="connsiteY61" fmla="*/ 23462 h 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2441" h="45124">
                  <a:moveTo>
                    <a:pt x="168743" y="23462"/>
                  </a:moveTo>
                  <a:cubicBezTo>
                    <a:pt x="143116" y="22920"/>
                    <a:pt x="118030" y="22018"/>
                    <a:pt x="92402" y="23281"/>
                  </a:cubicBezTo>
                  <a:cubicBezTo>
                    <a:pt x="62083" y="24725"/>
                    <a:pt x="30500" y="25988"/>
                    <a:pt x="0" y="22379"/>
                  </a:cubicBezTo>
                  <a:cubicBezTo>
                    <a:pt x="0" y="23101"/>
                    <a:pt x="0" y="24003"/>
                    <a:pt x="0" y="24725"/>
                  </a:cubicBezTo>
                  <a:cubicBezTo>
                    <a:pt x="0" y="24905"/>
                    <a:pt x="0" y="25086"/>
                    <a:pt x="0" y="25266"/>
                  </a:cubicBezTo>
                  <a:cubicBezTo>
                    <a:pt x="0" y="25447"/>
                    <a:pt x="0" y="25808"/>
                    <a:pt x="0" y="25988"/>
                  </a:cubicBezTo>
                  <a:cubicBezTo>
                    <a:pt x="0" y="26169"/>
                    <a:pt x="0" y="26349"/>
                    <a:pt x="0" y="26530"/>
                  </a:cubicBezTo>
                  <a:cubicBezTo>
                    <a:pt x="0" y="26710"/>
                    <a:pt x="0" y="27071"/>
                    <a:pt x="0" y="27252"/>
                  </a:cubicBezTo>
                  <a:cubicBezTo>
                    <a:pt x="0" y="27432"/>
                    <a:pt x="0" y="27613"/>
                    <a:pt x="0" y="27793"/>
                  </a:cubicBezTo>
                  <a:cubicBezTo>
                    <a:pt x="0" y="27973"/>
                    <a:pt x="0" y="28154"/>
                    <a:pt x="0" y="28515"/>
                  </a:cubicBezTo>
                  <a:cubicBezTo>
                    <a:pt x="0" y="28695"/>
                    <a:pt x="0" y="28876"/>
                    <a:pt x="0" y="29056"/>
                  </a:cubicBezTo>
                  <a:cubicBezTo>
                    <a:pt x="0" y="29237"/>
                    <a:pt x="0" y="29417"/>
                    <a:pt x="180" y="29598"/>
                  </a:cubicBezTo>
                  <a:cubicBezTo>
                    <a:pt x="180" y="29778"/>
                    <a:pt x="180" y="29959"/>
                    <a:pt x="361" y="30139"/>
                  </a:cubicBezTo>
                  <a:cubicBezTo>
                    <a:pt x="361" y="30500"/>
                    <a:pt x="542" y="30861"/>
                    <a:pt x="542" y="31041"/>
                  </a:cubicBezTo>
                  <a:cubicBezTo>
                    <a:pt x="542" y="31222"/>
                    <a:pt x="542" y="31402"/>
                    <a:pt x="722" y="31583"/>
                  </a:cubicBezTo>
                  <a:cubicBezTo>
                    <a:pt x="722" y="31764"/>
                    <a:pt x="902" y="31944"/>
                    <a:pt x="902" y="32124"/>
                  </a:cubicBezTo>
                  <a:cubicBezTo>
                    <a:pt x="902" y="32305"/>
                    <a:pt x="1083" y="32485"/>
                    <a:pt x="1083" y="32485"/>
                  </a:cubicBezTo>
                  <a:cubicBezTo>
                    <a:pt x="1083" y="32666"/>
                    <a:pt x="1263" y="32846"/>
                    <a:pt x="1263" y="32846"/>
                  </a:cubicBezTo>
                  <a:cubicBezTo>
                    <a:pt x="1263" y="33027"/>
                    <a:pt x="1444" y="33027"/>
                    <a:pt x="1444" y="33207"/>
                  </a:cubicBezTo>
                  <a:cubicBezTo>
                    <a:pt x="1444" y="33388"/>
                    <a:pt x="1624" y="33568"/>
                    <a:pt x="1624" y="33568"/>
                  </a:cubicBezTo>
                  <a:cubicBezTo>
                    <a:pt x="1624" y="33748"/>
                    <a:pt x="1805" y="33748"/>
                    <a:pt x="1805" y="33929"/>
                  </a:cubicBezTo>
                  <a:cubicBezTo>
                    <a:pt x="1805" y="34109"/>
                    <a:pt x="1985" y="34109"/>
                    <a:pt x="1985" y="34290"/>
                  </a:cubicBezTo>
                  <a:cubicBezTo>
                    <a:pt x="1985" y="34471"/>
                    <a:pt x="2166" y="34471"/>
                    <a:pt x="2346" y="34651"/>
                  </a:cubicBezTo>
                  <a:cubicBezTo>
                    <a:pt x="2527" y="34832"/>
                    <a:pt x="2707" y="35012"/>
                    <a:pt x="2707" y="35192"/>
                  </a:cubicBezTo>
                  <a:cubicBezTo>
                    <a:pt x="2888" y="35373"/>
                    <a:pt x="2888" y="35373"/>
                    <a:pt x="3068" y="35553"/>
                  </a:cubicBezTo>
                  <a:cubicBezTo>
                    <a:pt x="3249" y="35734"/>
                    <a:pt x="3249" y="35734"/>
                    <a:pt x="3429" y="35914"/>
                  </a:cubicBezTo>
                  <a:cubicBezTo>
                    <a:pt x="3609" y="36095"/>
                    <a:pt x="3609" y="36095"/>
                    <a:pt x="3790" y="36275"/>
                  </a:cubicBezTo>
                  <a:cubicBezTo>
                    <a:pt x="3970" y="36456"/>
                    <a:pt x="3970" y="36456"/>
                    <a:pt x="4151" y="36636"/>
                  </a:cubicBezTo>
                  <a:cubicBezTo>
                    <a:pt x="4331" y="36636"/>
                    <a:pt x="4331" y="36816"/>
                    <a:pt x="4512" y="36816"/>
                  </a:cubicBezTo>
                  <a:cubicBezTo>
                    <a:pt x="4692" y="36816"/>
                    <a:pt x="4692" y="36997"/>
                    <a:pt x="4873" y="36997"/>
                  </a:cubicBezTo>
                  <a:cubicBezTo>
                    <a:pt x="5053" y="36997"/>
                    <a:pt x="5234" y="37178"/>
                    <a:pt x="5234" y="37178"/>
                  </a:cubicBezTo>
                  <a:cubicBezTo>
                    <a:pt x="5414" y="37178"/>
                    <a:pt x="5595" y="37358"/>
                    <a:pt x="5595" y="37358"/>
                  </a:cubicBezTo>
                  <a:cubicBezTo>
                    <a:pt x="5775" y="37358"/>
                    <a:pt x="5956" y="37539"/>
                    <a:pt x="6136" y="37539"/>
                  </a:cubicBezTo>
                  <a:cubicBezTo>
                    <a:pt x="6317" y="37539"/>
                    <a:pt x="6497" y="37719"/>
                    <a:pt x="6497" y="37719"/>
                  </a:cubicBezTo>
                  <a:cubicBezTo>
                    <a:pt x="6858" y="37899"/>
                    <a:pt x="7039" y="37899"/>
                    <a:pt x="7399" y="38080"/>
                  </a:cubicBezTo>
                  <a:cubicBezTo>
                    <a:pt x="7580" y="38080"/>
                    <a:pt x="7760" y="38260"/>
                    <a:pt x="7941" y="38260"/>
                  </a:cubicBezTo>
                  <a:cubicBezTo>
                    <a:pt x="8121" y="38260"/>
                    <a:pt x="8302" y="38441"/>
                    <a:pt x="8482" y="38441"/>
                  </a:cubicBezTo>
                  <a:cubicBezTo>
                    <a:pt x="8663" y="38441"/>
                    <a:pt x="8843" y="38621"/>
                    <a:pt x="9024" y="38621"/>
                  </a:cubicBezTo>
                  <a:cubicBezTo>
                    <a:pt x="9204" y="38621"/>
                    <a:pt x="9385" y="38802"/>
                    <a:pt x="9565" y="38802"/>
                  </a:cubicBezTo>
                  <a:cubicBezTo>
                    <a:pt x="9746" y="38802"/>
                    <a:pt x="9926" y="38982"/>
                    <a:pt x="10287" y="38982"/>
                  </a:cubicBezTo>
                  <a:cubicBezTo>
                    <a:pt x="10468" y="38982"/>
                    <a:pt x="10828" y="39163"/>
                    <a:pt x="11009" y="39163"/>
                  </a:cubicBezTo>
                  <a:cubicBezTo>
                    <a:pt x="11189" y="39163"/>
                    <a:pt x="11370" y="39343"/>
                    <a:pt x="11731" y="39343"/>
                  </a:cubicBezTo>
                  <a:cubicBezTo>
                    <a:pt x="11911" y="39343"/>
                    <a:pt x="12272" y="39524"/>
                    <a:pt x="12453" y="39524"/>
                  </a:cubicBezTo>
                  <a:cubicBezTo>
                    <a:pt x="12633" y="39524"/>
                    <a:pt x="12814" y="39704"/>
                    <a:pt x="13175" y="39704"/>
                  </a:cubicBezTo>
                  <a:cubicBezTo>
                    <a:pt x="13716" y="39885"/>
                    <a:pt x="14077" y="39885"/>
                    <a:pt x="14618" y="40065"/>
                  </a:cubicBezTo>
                  <a:cubicBezTo>
                    <a:pt x="14799" y="40065"/>
                    <a:pt x="14979" y="40065"/>
                    <a:pt x="15160" y="40246"/>
                  </a:cubicBezTo>
                  <a:cubicBezTo>
                    <a:pt x="15521" y="40246"/>
                    <a:pt x="15882" y="40426"/>
                    <a:pt x="16243" y="40426"/>
                  </a:cubicBezTo>
                  <a:cubicBezTo>
                    <a:pt x="16423" y="40426"/>
                    <a:pt x="16784" y="40426"/>
                    <a:pt x="16965" y="40607"/>
                  </a:cubicBezTo>
                  <a:cubicBezTo>
                    <a:pt x="17325" y="40607"/>
                    <a:pt x="17687" y="40787"/>
                    <a:pt x="18047" y="40787"/>
                  </a:cubicBezTo>
                  <a:cubicBezTo>
                    <a:pt x="18228" y="40787"/>
                    <a:pt x="18589" y="40787"/>
                    <a:pt x="18769" y="40967"/>
                  </a:cubicBezTo>
                  <a:cubicBezTo>
                    <a:pt x="19130" y="40967"/>
                    <a:pt x="19491" y="41148"/>
                    <a:pt x="20033" y="41148"/>
                  </a:cubicBezTo>
                  <a:cubicBezTo>
                    <a:pt x="20213" y="41148"/>
                    <a:pt x="20574" y="41148"/>
                    <a:pt x="20754" y="41328"/>
                  </a:cubicBezTo>
                  <a:cubicBezTo>
                    <a:pt x="21296" y="41328"/>
                    <a:pt x="21657" y="41509"/>
                    <a:pt x="22198" y="41509"/>
                  </a:cubicBezTo>
                  <a:cubicBezTo>
                    <a:pt x="22379" y="41509"/>
                    <a:pt x="22740" y="41509"/>
                    <a:pt x="22920" y="41690"/>
                  </a:cubicBezTo>
                  <a:cubicBezTo>
                    <a:pt x="23642" y="41870"/>
                    <a:pt x="24364" y="41870"/>
                    <a:pt x="25086" y="42050"/>
                  </a:cubicBezTo>
                  <a:cubicBezTo>
                    <a:pt x="60459" y="47104"/>
                    <a:pt x="213139" y="45479"/>
                    <a:pt x="253746" y="40426"/>
                  </a:cubicBezTo>
                  <a:cubicBezTo>
                    <a:pt x="282802" y="36816"/>
                    <a:pt x="281539" y="36456"/>
                    <a:pt x="281719" y="9926"/>
                  </a:cubicBezTo>
                  <a:cubicBezTo>
                    <a:pt x="281719" y="8482"/>
                    <a:pt x="281900" y="7038"/>
                    <a:pt x="281900" y="5414"/>
                  </a:cubicBezTo>
                  <a:cubicBezTo>
                    <a:pt x="281900" y="5053"/>
                    <a:pt x="281900" y="4692"/>
                    <a:pt x="281900" y="4331"/>
                  </a:cubicBezTo>
                  <a:cubicBezTo>
                    <a:pt x="282080" y="2888"/>
                    <a:pt x="282261" y="1444"/>
                    <a:pt x="282441" y="0"/>
                  </a:cubicBezTo>
                  <a:cubicBezTo>
                    <a:pt x="277749" y="2166"/>
                    <a:pt x="272876" y="4151"/>
                    <a:pt x="268184" y="6136"/>
                  </a:cubicBezTo>
                  <a:cubicBezTo>
                    <a:pt x="237323" y="18769"/>
                    <a:pt x="203033" y="24183"/>
                    <a:pt x="168743" y="2346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7" name="Freeform 206">
              <a:extLst>
                <a:ext uri="{FF2B5EF4-FFF2-40B4-BE49-F238E27FC236}">
                  <a16:creationId xmlns:a16="http://schemas.microsoft.com/office/drawing/2014/main" id="{ADE8E075-8200-DD40-9F7D-BCE926504EE5}"/>
                </a:ext>
              </a:extLst>
            </p:cNvPr>
            <p:cNvSpPr/>
            <p:nvPr/>
          </p:nvSpPr>
          <p:spPr>
            <a:xfrm>
              <a:off x="3638427" y="5412405"/>
              <a:ext cx="160825" cy="161013"/>
            </a:xfrm>
            <a:custGeom>
              <a:avLst/>
              <a:gdLst>
                <a:gd name="connsiteX0" fmla="*/ 160683 w 160825"/>
                <a:gd name="connsiteY0" fmla="*/ 89876 h 161013"/>
                <a:gd name="connsiteX1" fmla="*/ 86689 w 160825"/>
                <a:gd name="connsiteY1" fmla="*/ 0 h 161013"/>
                <a:gd name="connsiteX2" fmla="*/ 61 w 160825"/>
                <a:gd name="connsiteY2" fmla="*/ 89695 h 161013"/>
                <a:gd name="connsiteX3" fmla="*/ 77124 w 160825"/>
                <a:gd name="connsiteY3" fmla="*/ 160982 h 161013"/>
                <a:gd name="connsiteX4" fmla="*/ 160683 w 160825"/>
                <a:gd name="connsiteY4" fmla="*/ 89876 h 16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5" h="161013">
                  <a:moveTo>
                    <a:pt x="160683" y="89876"/>
                  </a:moveTo>
                  <a:cubicBezTo>
                    <a:pt x="160502" y="43314"/>
                    <a:pt x="143177" y="722"/>
                    <a:pt x="86689" y="0"/>
                  </a:cubicBezTo>
                  <a:cubicBezTo>
                    <a:pt x="7280" y="5053"/>
                    <a:pt x="-841" y="45840"/>
                    <a:pt x="61" y="89695"/>
                  </a:cubicBezTo>
                  <a:cubicBezTo>
                    <a:pt x="783" y="124888"/>
                    <a:pt x="39585" y="162246"/>
                    <a:pt x="77124" y="160982"/>
                  </a:cubicBezTo>
                  <a:cubicBezTo>
                    <a:pt x="122242" y="159539"/>
                    <a:pt x="163571" y="132107"/>
                    <a:pt x="160683" y="8987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8" name="Freeform 207">
              <a:extLst>
                <a:ext uri="{FF2B5EF4-FFF2-40B4-BE49-F238E27FC236}">
                  <a16:creationId xmlns:a16="http://schemas.microsoft.com/office/drawing/2014/main" id="{7DE7BB21-4D2B-DA4D-AF27-7C4FAC20304A}"/>
                </a:ext>
              </a:extLst>
            </p:cNvPr>
            <p:cNvSpPr/>
            <p:nvPr/>
          </p:nvSpPr>
          <p:spPr>
            <a:xfrm>
              <a:off x="3543018" y="6028001"/>
              <a:ext cx="301672" cy="309526"/>
            </a:xfrm>
            <a:custGeom>
              <a:avLst/>
              <a:gdLst>
                <a:gd name="connsiteX0" fmla="*/ 292548 w 301672"/>
                <a:gd name="connsiteY0" fmla="*/ 7760 h 309526"/>
                <a:gd name="connsiteX1" fmla="*/ 267281 w 301672"/>
                <a:gd name="connsiteY1" fmla="*/ 0 h 309526"/>
                <a:gd name="connsiteX2" fmla="*/ 268725 w 301672"/>
                <a:gd name="connsiteY2" fmla="*/ 4692 h 309526"/>
                <a:gd name="connsiteX3" fmla="*/ 269086 w 301672"/>
                <a:gd name="connsiteY3" fmla="*/ 64609 h 309526"/>
                <a:gd name="connsiteX4" fmla="*/ 257716 w 301672"/>
                <a:gd name="connsiteY4" fmla="*/ 116947 h 309526"/>
                <a:gd name="connsiteX5" fmla="*/ 248332 w 301672"/>
                <a:gd name="connsiteY5" fmla="*/ 174698 h 309526"/>
                <a:gd name="connsiteX6" fmla="*/ 215125 w 301672"/>
                <a:gd name="connsiteY6" fmla="*/ 231187 h 309526"/>
                <a:gd name="connsiteX7" fmla="*/ 52518 w 301672"/>
                <a:gd name="connsiteY7" fmla="*/ 270530 h 309526"/>
                <a:gd name="connsiteX8" fmla="*/ 10648 w 301672"/>
                <a:gd name="connsiteY8" fmla="*/ 255190 h 309526"/>
                <a:gd name="connsiteX9" fmla="*/ 0 w 301672"/>
                <a:gd name="connsiteY9" fmla="*/ 249956 h 309526"/>
                <a:gd name="connsiteX10" fmla="*/ 0 w 301672"/>
                <a:gd name="connsiteY10" fmla="*/ 249956 h 309526"/>
                <a:gd name="connsiteX11" fmla="*/ 2166 w 301672"/>
                <a:gd name="connsiteY11" fmla="*/ 270349 h 309526"/>
                <a:gd name="connsiteX12" fmla="*/ 31583 w 301672"/>
                <a:gd name="connsiteY12" fmla="*/ 299947 h 309526"/>
                <a:gd name="connsiteX13" fmla="*/ 44757 w 301672"/>
                <a:gd name="connsiteY13" fmla="*/ 301391 h 309526"/>
                <a:gd name="connsiteX14" fmla="*/ 207003 w 301672"/>
                <a:gd name="connsiteY14" fmla="*/ 309151 h 309526"/>
                <a:gd name="connsiteX15" fmla="*/ 262950 w 301672"/>
                <a:gd name="connsiteY15" fmla="*/ 308429 h 309526"/>
                <a:gd name="connsiteX16" fmla="*/ 281178 w 301672"/>
                <a:gd name="connsiteY16" fmla="*/ 290743 h 309526"/>
                <a:gd name="connsiteX17" fmla="*/ 295074 w 301672"/>
                <a:gd name="connsiteY17" fmla="*/ 112976 h 309526"/>
                <a:gd name="connsiteX18" fmla="*/ 301571 w 301672"/>
                <a:gd name="connsiteY18" fmla="*/ 33388 h 309526"/>
                <a:gd name="connsiteX19" fmla="*/ 292548 w 301672"/>
                <a:gd name="connsiteY19" fmla="*/ 7760 h 30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672" h="309526">
                  <a:moveTo>
                    <a:pt x="292548" y="7760"/>
                  </a:moveTo>
                  <a:cubicBezTo>
                    <a:pt x="284426" y="5053"/>
                    <a:pt x="275944" y="1805"/>
                    <a:pt x="267281" y="0"/>
                  </a:cubicBezTo>
                  <a:cubicBezTo>
                    <a:pt x="267823" y="1624"/>
                    <a:pt x="268364" y="3068"/>
                    <a:pt x="268725" y="4692"/>
                  </a:cubicBezTo>
                  <a:cubicBezTo>
                    <a:pt x="274140" y="25807"/>
                    <a:pt x="272335" y="43494"/>
                    <a:pt x="269086" y="64609"/>
                  </a:cubicBezTo>
                  <a:cubicBezTo>
                    <a:pt x="266379" y="82296"/>
                    <a:pt x="260423" y="99441"/>
                    <a:pt x="257716" y="116947"/>
                  </a:cubicBezTo>
                  <a:cubicBezTo>
                    <a:pt x="255551" y="136258"/>
                    <a:pt x="254107" y="156110"/>
                    <a:pt x="248332" y="174698"/>
                  </a:cubicBezTo>
                  <a:cubicBezTo>
                    <a:pt x="241474" y="196355"/>
                    <a:pt x="230645" y="214764"/>
                    <a:pt x="215125" y="231187"/>
                  </a:cubicBezTo>
                  <a:cubicBezTo>
                    <a:pt x="173616" y="274861"/>
                    <a:pt x="108826" y="283344"/>
                    <a:pt x="52518" y="270530"/>
                  </a:cubicBezTo>
                  <a:cubicBezTo>
                    <a:pt x="37899" y="267281"/>
                    <a:pt x="24364" y="261326"/>
                    <a:pt x="10648" y="255190"/>
                  </a:cubicBezTo>
                  <a:cubicBezTo>
                    <a:pt x="7038" y="253566"/>
                    <a:pt x="3609" y="251941"/>
                    <a:pt x="0" y="249956"/>
                  </a:cubicBezTo>
                  <a:cubicBezTo>
                    <a:pt x="0" y="249956"/>
                    <a:pt x="0" y="249956"/>
                    <a:pt x="0" y="249956"/>
                  </a:cubicBezTo>
                  <a:cubicBezTo>
                    <a:pt x="722" y="256814"/>
                    <a:pt x="1444" y="263492"/>
                    <a:pt x="2166" y="270349"/>
                  </a:cubicBezTo>
                  <a:cubicBezTo>
                    <a:pt x="4512" y="293450"/>
                    <a:pt x="9024" y="297240"/>
                    <a:pt x="31583" y="299947"/>
                  </a:cubicBezTo>
                  <a:cubicBezTo>
                    <a:pt x="35914" y="300489"/>
                    <a:pt x="40426" y="301210"/>
                    <a:pt x="44757" y="301391"/>
                  </a:cubicBezTo>
                  <a:cubicBezTo>
                    <a:pt x="98900" y="304098"/>
                    <a:pt x="152861" y="306985"/>
                    <a:pt x="207003" y="309151"/>
                  </a:cubicBezTo>
                  <a:cubicBezTo>
                    <a:pt x="225592" y="309873"/>
                    <a:pt x="244361" y="309512"/>
                    <a:pt x="262950" y="308429"/>
                  </a:cubicBezTo>
                  <a:cubicBezTo>
                    <a:pt x="273057" y="307888"/>
                    <a:pt x="282441" y="303918"/>
                    <a:pt x="281178" y="290743"/>
                  </a:cubicBezTo>
                  <a:cubicBezTo>
                    <a:pt x="287134" y="243098"/>
                    <a:pt x="289299" y="149071"/>
                    <a:pt x="295074" y="112976"/>
                  </a:cubicBezTo>
                  <a:cubicBezTo>
                    <a:pt x="299225" y="86808"/>
                    <a:pt x="299947" y="59917"/>
                    <a:pt x="301571" y="33388"/>
                  </a:cubicBezTo>
                  <a:cubicBezTo>
                    <a:pt x="301752" y="24183"/>
                    <a:pt x="302654" y="11369"/>
                    <a:pt x="292548" y="776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9" name="Freeform 208">
              <a:extLst>
                <a:ext uri="{FF2B5EF4-FFF2-40B4-BE49-F238E27FC236}">
                  <a16:creationId xmlns:a16="http://schemas.microsoft.com/office/drawing/2014/main" id="{CABFD854-A0DE-DB4F-941B-1DA9EEA6C00F}"/>
                </a:ext>
              </a:extLst>
            </p:cNvPr>
            <p:cNvSpPr/>
            <p:nvPr/>
          </p:nvSpPr>
          <p:spPr>
            <a:xfrm>
              <a:off x="3798552" y="5259399"/>
              <a:ext cx="578275" cy="779698"/>
            </a:xfrm>
            <a:custGeom>
              <a:avLst/>
              <a:gdLst>
                <a:gd name="connsiteX0" fmla="*/ 513104 w 578275"/>
                <a:gd name="connsiteY0" fmla="*/ 41834 h 779698"/>
                <a:gd name="connsiteX1" fmla="*/ 519240 w 578275"/>
                <a:gd name="connsiteY1" fmla="*/ 138387 h 779698"/>
                <a:gd name="connsiteX2" fmla="*/ 519060 w 578275"/>
                <a:gd name="connsiteY2" fmla="*/ 143261 h 779698"/>
                <a:gd name="connsiteX3" fmla="*/ 519060 w 578275"/>
                <a:gd name="connsiteY3" fmla="*/ 143261 h 779698"/>
                <a:gd name="connsiteX4" fmla="*/ 522308 w 578275"/>
                <a:gd name="connsiteY4" fmla="*/ 144704 h 779698"/>
                <a:gd name="connsiteX5" fmla="*/ 523572 w 578275"/>
                <a:gd name="connsiteY5" fmla="*/ 145246 h 779698"/>
                <a:gd name="connsiteX6" fmla="*/ 524654 w 578275"/>
                <a:gd name="connsiteY6" fmla="*/ 145787 h 779698"/>
                <a:gd name="connsiteX7" fmla="*/ 527361 w 578275"/>
                <a:gd name="connsiteY7" fmla="*/ 147411 h 779698"/>
                <a:gd name="connsiteX8" fmla="*/ 525196 w 578275"/>
                <a:gd name="connsiteY8" fmla="*/ 148675 h 779698"/>
                <a:gd name="connsiteX9" fmla="*/ 523572 w 578275"/>
                <a:gd name="connsiteY9" fmla="*/ 149397 h 779698"/>
                <a:gd name="connsiteX10" fmla="*/ 523030 w 578275"/>
                <a:gd name="connsiteY10" fmla="*/ 149577 h 779698"/>
                <a:gd name="connsiteX11" fmla="*/ 520864 w 578275"/>
                <a:gd name="connsiteY11" fmla="*/ 150480 h 779698"/>
                <a:gd name="connsiteX12" fmla="*/ 520864 w 578275"/>
                <a:gd name="connsiteY12" fmla="*/ 150480 h 779698"/>
                <a:gd name="connsiteX13" fmla="*/ 518699 w 578275"/>
                <a:gd name="connsiteY13" fmla="*/ 151382 h 779698"/>
                <a:gd name="connsiteX14" fmla="*/ 514548 w 578275"/>
                <a:gd name="connsiteY14" fmla="*/ 228444 h 779698"/>
                <a:gd name="connsiteX15" fmla="*/ 512021 w 578275"/>
                <a:gd name="connsiteY15" fmla="*/ 316876 h 779698"/>
                <a:gd name="connsiteX16" fmla="*/ 500110 w 578275"/>
                <a:gd name="connsiteY16" fmla="*/ 491214 h 779698"/>
                <a:gd name="connsiteX17" fmla="*/ 436583 w 578275"/>
                <a:gd name="connsiteY17" fmla="*/ 660498 h 779698"/>
                <a:gd name="connsiteX18" fmla="*/ 267299 w 578275"/>
                <a:gd name="connsiteY18" fmla="*/ 722040 h 779698"/>
                <a:gd name="connsiteX19" fmla="*/ 17 w 578275"/>
                <a:gd name="connsiteY19" fmla="*/ 731966 h 779698"/>
                <a:gd name="connsiteX20" fmla="*/ 17 w 578275"/>
                <a:gd name="connsiteY20" fmla="*/ 739726 h 779698"/>
                <a:gd name="connsiteX21" fmla="*/ 9763 w 578275"/>
                <a:gd name="connsiteY21" fmla="*/ 754164 h 779698"/>
                <a:gd name="connsiteX22" fmla="*/ 35932 w 578275"/>
                <a:gd name="connsiteY22" fmla="*/ 759217 h 779698"/>
                <a:gd name="connsiteX23" fmla="*/ 52355 w 578275"/>
                <a:gd name="connsiteY23" fmla="*/ 766617 h 779698"/>
                <a:gd name="connsiteX24" fmla="*/ 89171 w 578275"/>
                <a:gd name="connsiteY24" fmla="*/ 778528 h 779698"/>
                <a:gd name="connsiteX25" fmla="*/ 490906 w 578275"/>
                <a:gd name="connsiteY25" fmla="*/ 774557 h 779698"/>
                <a:gd name="connsiteX26" fmla="*/ 546853 w 578275"/>
                <a:gd name="connsiteY26" fmla="*/ 771850 h 779698"/>
                <a:gd name="connsiteX27" fmla="*/ 562735 w 578275"/>
                <a:gd name="connsiteY27" fmla="*/ 752359 h 779698"/>
                <a:gd name="connsiteX28" fmla="*/ 562735 w 578275"/>
                <a:gd name="connsiteY28" fmla="*/ 595167 h 779698"/>
                <a:gd name="connsiteX29" fmla="*/ 568870 w 578275"/>
                <a:gd name="connsiteY29" fmla="*/ 280421 h 779698"/>
                <a:gd name="connsiteX30" fmla="*/ 573563 w 578275"/>
                <a:gd name="connsiteY30" fmla="*/ 139110 h 779698"/>
                <a:gd name="connsiteX31" fmla="*/ 578255 w 578275"/>
                <a:gd name="connsiteY31" fmla="*/ 27216 h 779698"/>
                <a:gd name="connsiteX32" fmla="*/ 557681 w 578275"/>
                <a:gd name="connsiteY32" fmla="*/ 2491 h 779698"/>
                <a:gd name="connsiteX33" fmla="*/ 536385 w 578275"/>
                <a:gd name="connsiteY33" fmla="*/ 145 h 779698"/>
                <a:gd name="connsiteX34" fmla="*/ 534400 w 578275"/>
                <a:gd name="connsiteY34" fmla="*/ 325 h 779698"/>
                <a:gd name="connsiteX35" fmla="*/ 534039 w 578275"/>
                <a:gd name="connsiteY35" fmla="*/ 325 h 779698"/>
                <a:gd name="connsiteX36" fmla="*/ 531873 w 578275"/>
                <a:gd name="connsiteY36" fmla="*/ 506 h 779698"/>
                <a:gd name="connsiteX37" fmla="*/ 531512 w 578275"/>
                <a:gd name="connsiteY37" fmla="*/ 506 h 779698"/>
                <a:gd name="connsiteX38" fmla="*/ 529347 w 578275"/>
                <a:gd name="connsiteY38" fmla="*/ 686 h 779698"/>
                <a:gd name="connsiteX39" fmla="*/ 528805 w 578275"/>
                <a:gd name="connsiteY39" fmla="*/ 686 h 779698"/>
                <a:gd name="connsiteX40" fmla="*/ 526098 w 578275"/>
                <a:gd name="connsiteY40" fmla="*/ 867 h 779698"/>
                <a:gd name="connsiteX41" fmla="*/ 525376 w 578275"/>
                <a:gd name="connsiteY41" fmla="*/ 867 h 779698"/>
                <a:gd name="connsiteX42" fmla="*/ 522489 w 578275"/>
                <a:gd name="connsiteY42" fmla="*/ 1047 h 779698"/>
                <a:gd name="connsiteX43" fmla="*/ 522128 w 578275"/>
                <a:gd name="connsiteY43" fmla="*/ 1047 h 779698"/>
                <a:gd name="connsiteX44" fmla="*/ 518879 w 578275"/>
                <a:gd name="connsiteY44" fmla="*/ 1227 h 779698"/>
                <a:gd name="connsiteX45" fmla="*/ 517977 w 578275"/>
                <a:gd name="connsiteY45" fmla="*/ 1227 h 779698"/>
                <a:gd name="connsiteX46" fmla="*/ 514548 w 578275"/>
                <a:gd name="connsiteY46" fmla="*/ 1408 h 779698"/>
                <a:gd name="connsiteX47" fmla="*/ 513826 w 578275"/>
                <a:gd name="connsiteY47" fmla="*/ 1408 h 779698"/>
                <a:gd name="connsiteX48" fmla="*/ 510578 w 578275"/>
                <a:gd name="connsiteY48" fmla="*/ 1589 h 779698"/>
                <a:gd name="connsiteX49" fmla="*/ 509856 w 578275"/>
                <a:gd name="connsiteY49" fmla="*/ 1589 h 779698"/>
                <a:gd name="connsiteX50" fmla="*/ 505885 w 578275"/>
                <a:gd name="connsiteY50" fmla="*/ 1769 h 779698"/>
                <a:gd name="connsiteX51" fmla="*/ 504802 w 578275"/>
                <a:gd name="connsiteY51" fmla="*/ 1769 h 779698"/>
                <a:gd name="connsiteX52" fmla="*/ 500651 w 578275"/>
                <a:gd name="connsiteY52" fmla="*/ 1950 h 779698"/>
                <a:gd name="connsiteX53" fmla="*/ 500651 w 578275"/>
                <a:gd name="connsiteY53" fmla="*/ 1950 h 779698"/>
                <a:gd name="connsiteX54" fmla="*/ 500651 w 578275"/>
                <a:gd name="connsiteY54" fmla="*/ 1950 h 779698"/>
                <a:gd name="connsiteX55" fmla="*/ 513104 w 578275"/>
                <a:gd name="connsiteY55" fmla="*/ 41834 h 7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8275" h="779698">
                  <a:moveTo>
                    <a:pt x="513104" y="41834"/>
                  </a:moveTo>
                  <a:cubicBezTo>
                    <a:pt x="519782" y="73598"/>
                    <a:pt x="520143" y="106083"/>
                    <a:pt x="519240" y="138387"/>
                  </a:cubicBezTo>
                  <a:cubicBezTo>
                    <a:pt x="519240" y="140012"/>
                    <a:pt x="519060" y="141636"/>
                    <a:pt x="519060" y="143261"/>
                  </a:cubicBezTo>
                  <a:cubicBezTo>
                    <a:pt x="519060" y="143261"/>
                    <a:pt x="519060" y="143261"/>
                    <a:pt x="519060" y="143261"/>
                  </a:cubicBezTo>
                  <a:cubicBezTo>
                    <a:pt x="520143" y="143621"/>
                    <a:pt x="521226" y="144163"/>
                    <a:pt x="522308" y="144704"/>
                  </a:cubicBezTo>
                  <a:cubicBezTo>
                    <a:pt x="522669" y="144885"/>
                    <a:pt x="523030" y="145065"/>
                    <a:pt x="523572" y="145246"/>
                  </a:cubicBezTo>
                  <a:cubicBezTo>
                    <a:pt x="523933" y="145426"/>
                    <a:pt x="524294" y="145606"/>
                    <a:pt x="524654" y="145787"/>
                  </a:cubicBezTo>
                  <a:cubicBezTo>
                    <a:pt x="525557" y="146329"/>
                    <a:pt x="526459" y="146870"/>
                    <a:pt x="527361" y="147411"/>
                  </a:cubicBezTo>
                  <a:cubicBezTo>
                    <a:pt x="526640" y="147772"/>
                    <a:pt x="525918" y="148133"/>
                    <a:pt x="525196" y="148675"/>
                  </a:cubicBezTo>
                  <a:cubicBezTo>
                    <a:pt x="524654" y="149036"/>
                    <a:pt x="524113" y="149216"/>
                    <a:pt x="523572" y="149397"/>
                  </a:cubicBezTo>
                  <a:cubicBezTo>
                    <a:pt x="523391" y="149397"/>
                    <a:pt x="523211" y="149577"/>
                    <a:pt x="523030" y="149577"/>
                  </a:cubicBezTo>
                  <a:cubicBezTo>
                    <a:pt x="522308" y="149938"/>
                    <a:pt x="521586" y="150118"/>
                    <a:pt x="520864" y="150480"/>
                  </a:cubicBezTo>
                  <a:cubicBezTo>
                    <a:pt x="520864" y="150480"/>
                    <a:pt x="520864" y="150480"/>
                    <a:pt x="520864" y="150480"/>
                  </a:cubicBezTo>
                  <a:cubicBezTo>
                    <a:pt x="520143" y="150840"/>
                    <a:pt x="519421" y="151021"/>
                    <a:pt x="518699" y="151382"/>
                  </a:cubicBezTo>
                  <a:cubicBezTo>
                    <a:pt x="517796" y="177189"/>
                    <a:pt x="515992" y="202817"/>
                    <a:pt x="514548" y="228444"/>
                  </a:cubicBezTo>
                  <a:cubicBezTo>
                    <a:pt x="512924" y="257861"/>
                    <a:pt x="512563" y="287278"/>
                    <a:pt x="512021" y="316876"/>
                  </a:cubicBezTo>
                  <a:cubicBezTo>
                    <a:pt x="511119" y="375169"/>
                    <a:pt x="505885" y="433101"/>
                    <a:pt x="500110" y="491214"/>
                  </a:cubicBezTo>
                  <a:cubicBezTo>
                    <a:pt x="494154" y="550770"/>
                    <a:pt x="483687" y="618087"/>
                    <a:pt x="436583" y="660498"/>
                  </a:cubicBezTo>
                  <a:cubicBezTo>
                    <a:pt x="389119" y="703270"/>
                    <a:pt x="329021" y="716265"/>
                    <a:pt x="267299" y="722040"/>
                  </a:cubicBezTo>
                  <a:cubicBezTo>
                    <a:pt x="178326" y="730161"/>
                    <a:pt x="89171" y="731966"/>
                    <a:pt x="17" y="731966"/>
                  </a:cubicBezTo>
                  <a:cubicBezTo>
                    <a:pt x="17" y="734492"/>
                    <a:pt x="17" y="737199"/>
                    <a:pt x="17" y="739726"/>
                  </a:cubicBezTo>
                  <a:cubicBezTo>
                    <a:pt x="-163" y="748208"/>
                    <a:pt x="920" y="752900"/>
                    <a:pt x="9763" y="754164"/>
                  </a:cubicBezTo>
                  <a:cubicBezTo>
                    <a:pt x="18606" y="755247"/>
                    <a:pt x="27088" y="757954"/>
                    <a:pt x="35932" y="759217"/>
                  </a:cubicBezTo>
                  <a:cubicBezTo>
                    <a:pt x="42429" y="760119"/>
                    <a:pt x="49287" y="760841"/>
                    <a:pt x="52355" y="766617"/>
                  </a:cubicBezTo>
                  <a:cubicBezTo>
                    <a:pt x="61018" y="783220"/>
                    <a:pt x="74553" y="779791"/>
                    <a:pt x="89171" y="778528"/>
                  </a:cubicBezTo>
                  <a:cubicBezTo>
                    <a:pt x="123642" y="775460"/>
                    <a:pt x="391284" y="782859"/>
                    <a:pt x="490906" y="774557"/>
                  </a:cubicBezTo>
                  <a:cubicBezTo>
                    <a:pt x="509495" y="773114"/>
                    <a:pt x="528264" y="774738"/>
                    <a:pt x="546853" y="771850"/>
                  </a:cubicBezTo>
                  <a:cubicBezTo>
                    <a:pt x="558584" y="770045"/>
                    <a:pt x="563998" y="764992"/>
                    <a:pt x="562735" y="752359"/>
                  </a:cubicBezTo>
                  <a:cubicBezTo>
                    <a:pt x="557501" y="700022"/>
                    <a:pt x="561110" y="647504"/>
                    <a:pt x="562735" y="595167"/>
                  </a:cubicBezTo>
                  <a:cubicBezTo>
                    <a:pt x="565983" y="490311"/>
                    <a:pt x="566705" y="385276"/>
                    <a:pt x="568870" y="280421"/>
                  </a:cubicBezTo>
                  <a:cubicBezTo>
                    <a:pt x="569773" y="233317"/>
                    <a:pt x="569051" y="186213"/>
                    <a:pt x="573563" y="139110"/>
                  </a:cubicBezTo>
                  <a:cubicBezTo>
                    <a:pt x="577172" y="101932"/>
                    <a:pt x="577353" y="64574"/>
                    <a:pt x="578255" y="27216"/>
                  </a:cubicBezTo>
                  <a:cubicBezTo>
                    <a:pt x="578616" y="9529"/>
                    <a:pt x="574285" y="4837"/>
                    <a:pt x="557681" y="2491"/>
                  </a:cubicBezTo>
                  <a:cubicBezTo>
                    <a:pt x="550643" y="1589"/>
                    <a:pt x="543424" y="-577"/>
                    <a:pt x="536385" y="145"/>
                  </a:cubicBezTo>
                  <a:cubicBezTo>
                    <a:pt x="535844" y="145"/>
                    <a:pt x="535122" y="325"/>
                    <a:pt x="534400" y="325"/>
                  </a:cubicBezTo>
                  <a:cubicBezTo>
                    <a:pt x="534220" y="325"/>
                    <a:pt x="534039" y="325"/>
                    <a:pt x="534039" y="325"/>
                  </a:cubicBezTo>
                  <a:cubicBezTo>
                    <a:pt x="533317" y="325"/>
                    <a:pt x="532595" y="506"/>
                    <a:pt x="531873" y="506"/>
                  </a:cubicBezTo>
                  <a:cubicBezTo>
                    <a:pt x="531693" y="506"/>
                    <a:pt x="531512" y="506"/>
                    <a:pt x="531512" y="506"/>
                  </a:cubicBezTo>
                  <a:cubicBezTo>
                    <a:pt x="530791" y="506"/>
                    <a:pt x="530069" y="686"/>
                    <a:pt x="529347" y="686"/>
                  </a:cubicBezTo>
                  <a:cubicBezTo>
                    <a:pt x="529166" y="686"/>
                    <a:pt x="528986" y="686"/>
                    <a:pt x="528805" y="686"/>
                  </a:cubicBezTo>
                  <a:cubicBezTo>
                    <a:pt x="527903" y="686"/>
                    <a:pt x="527001" y="867"/>
                    <a:pt x="526098" y="867"/>
                  </a:cubicBezTo>
                  <a:cubicBezTo>
                    <a:pt x="525918" y="867"/>
                    <a:pt x="525557" y="867"/>
                    <a:pt x="525376" y="867"/>
                  </a:cubicBezTo>
                  <a:cubicBezTo>
                    <a:pt x="524474" y="867"/>
                    <a:pt x="523572" y="1047"/>
                    <a:pt x="522489" y="1047"/>
                  </a:cubicBezTo>
                  <a:cubicBezTo>
                    <a:pt x="522308" y="1047"/>
                    <a:pt x="522308" y="1047"/>
                    <a:pt x="522128" y="1047"/>
                  </a:cubicBezTo>
                  <a:cubicBezTo>
                    <a:pt x="521045" y="1047"/>
                    <a:pt x="519962" y="1227"/>
                    <a:pt x="518879" y="1227"/>
                  </a:cubicBezTo>
                  <a:cubicBezTo>
                    <a:pt x="518518" y="1227"/>
                    <a:pt x="518338" y="1227"/>
                    <a:pt x="517977" y="1227"/>
                  </a:cubicBezTo>
                  <a:cubicBezTo>
                    <a:pt x="516894" y="1227"/>
                    <a:pt x="515631" y="1408"/>
                    <a:pt x="514548" y="1408"/>
                  </a:cubicBezTo>
                  <a:cubicBezTo>
                    <a:pt x="514367" y="1408"/>
                    <a:pt x="514007" y="1408"/>
                    <a:pt x="513826" y="1408"/>
                  </a:cubicBezTo>
                  <a:cubicBezTo>
                    <a:pt x="512743" y="1408"/>
                    <a:pt x="511660" y="1408"/>
                    <a:pt x="510578" y="1589"/>
                  </a:cubicBezTo>
                  <a:cubicBezTo>
                    <a:pt x="510397" y="1589"/>
                    <a:pt x="510036" y="1589"/>
                    <a:pt x="509856" y="1589"/>
                  </a:cubicBezTo>
                  <a:cubicBezTo>
                    <a:pt x="508592" y="1589"/>
                    <a:pt x="507329" y="1769"/>
                    <a:pt x="505885" y="1769"/>
                  </a:cubicBezTo>
                  <a:cubicBezTo>
                    <a:pt x="505524" y="1769"/>
                    <a:pt x="505163" y="1769"/>
                    <a:pt x="504802" y="1769"/>
                  </a:cubicBezTo>
                  <a:cubicBezTo>
                    <a:pt x="503359" y="1769"/>
                    <a:pt x="502095" y="1769"/>
                    <a:pt x="500651" y="1950"/>
                  </a:cubicBezTo>
                  <a:lnTo>
                    <a:pt x="500651" y="1950"/>
                  </a:lnTo>
                  <a:cubicBezTo>
                    <a:pt x="500651" y="1950"/>
                    <a:pt x="500651" y="1950"/>
                    <a:pt x="500651" y="1950"/>
                  </a:cubicBezTo>
                  <a:cubicBezTo>
                    <a:pt x="505885" y="14944"/>
                    <a:pt x="510216" y="28299"/>
                    <a:pt x="513104" y="41834"/>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210" name="Freeform 209">
              <a:extLst>
                <a:ext uri="{FF2B5EF4-FFF2-40B4-BE49-F238E27FC236}">
                  <a16:creationId xmlns:a16="http://schemas.microsoft.com/office/drawing/2014/main" id="{62E523D2-FBE8-C846-8508-600B530424DA}"/>
                </a:ext>
              </a:extLst>
            </p:cNvPr>
            <p:cNvSpPr/>
            <p:nvPr/>
          </p:nvSpPr>
          <p:spPr>
            <a:xfrm>
              <a:off x="3404595" y="5955090"/>
              <a:ext cx="181977" cy="81856"/>
            </a:xfrm>
            <a:custGeom>
              <a:avLst/>
              <a:gdLst>
                <a:gd name="connsiteX0" fmla="*/ 163329 w 181977"/>
                <a:gd name="connsiteY0" fmla="*/ 54684 h 81856"/>
                <a:gd name="connsiteX1" fmla="*/ 181917 w 181977"/>
                <a:gd name="connsiteY1" fmla="*/ 40426 h 81856"/>
                <a:gd name="connsiteX2" fmla="*/ 181917 w 181977"/>
                <a:gd name="connsiteY2" fmla="*/ 36997 h 81856"/>
                <a:gd name="connsiteX3" fmla="*/ 128858 w 181977"/>
                <a:gd name="connsiteY3" fmla="*/ 35734 h 81856"/>
                <a:gd name="connsiteX4" fmla="*/ 17867 w 181977"/>
                <a:gd name="connsiteY4" fmla="*/ 9565 h 81856"/>
                <a:gd name="connsiteX5" fmla="*/ 0 w 181977"/>
                <a:gd name="connsiteY5" fmla="*/ 0 h 81856"/>
                <a:gd name="connsiteX6" fmla="*/ 0 w 181977"/>
                <a:gd name="connsiteY6" fmla="*/ 181 h 81856"/>
                <a:gd name="connsiteX7" fmla="*/ 1083 w 181977"/>
                <a:gd name="connsiteY7" fmla="*/ 17326 h 81856"/>
                <a:gd name="connsiteX8" fmla="*/ 1805 w 181977"/>
                <a:gd name="connsiteY8" fmla="*/ 29417 h 81856"/>
                <a:gd name="connsiteX9" fmla="*/ 3249 w 181977"/>
                <a:gd name="connsiteY9" fmla="*/ 54684 h 81856"/>
                <a:gd name="connsiteX10" fmla="*/ 25086 w 181977"/>
                <a:gd name="connsiteY10" fmla="*/ 78867 h 81856"/>
                <a:gd name="connsiteX11" fmla="*/ 104675 w 181977"/>
                <a:gd name="connsiteY11" fmla="*/ 80311 h 81856"/>
                <a:gd name="connsiteX12" fmla="*/ 125249 w 181977"/>
                <a:gd name="connsiteY12" fmla="*/ 77965 h 81856"/>
                <a:gd name="connsiteX13" fmla="*/ 163329 w 181977"/>
                <a:gd name="connsiteY13" fmla="*/ 54684 h 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77" h="81856">
                  <a:moveTo>
                    <a:pt x="163329" y="54684"/>
                  </a:moveTo>
                  <a:cubicBezTo>
                    <a:pt x="183000" y="54864"/>
                    <a:pt x="182098" y="57030"/>
                    <a:pt x="181917" y="40426"/>
                  </a:cubicBezTo>
                  <a:cubicBezTo>
                    <a:pt x="181917" y="39343"/>
                    <a:pt x="181917" y="38260"/>
                    <a:pt x="181917" y="36997"/>
                  </a:cubicBezTo>
                  <a:cubicBezTo>
                    <a:pt x="164231" y="37178"/>
                    <a:pt x="146545" y="36997"/>
                    <a:pt x="128858" y="35734"/>
                  </a:cubicBezTo>
                  <a:cubicBezTo>
                    <a:pt x="89695" y="32666"/>
                    <a:pt x="53601" y="25627"/>
                    <a:pt x="17867" y="9565"/>
                  </a:cubicBezTo>
                  <a:cubicBezTo>
                    <a:pt x="11731" y="6858"/>
                    <a:pt x="5775" y="3429"/>
                    <a:pt x="0" y="0"/>
                  </a:cubicBezTo>
                  <a:cubicBezTo>
                    <a:pt x="0" y="0"/>
                    <a:pt x="0" y="181"/>
                    <a:pt x="0" y="181"/>
                  </a:cubicBezTo>
                  <a:cubicBezTo>
                    <a:pt x="361" y="5956"/>
                    <a:pt x="722" y="11551"/>
                    <a:pt x="1083" y="17326"/>
                  </a:cubicBezTo>
                  <a:cubicBezTo>
                    <a:pt x="1263" y="21296"/>
                    <a:pt x="1624" y="25447"/>
                    <a:pt x="1805" y="29417"/>
                  </a:cubicBezTo>
                  <a:cubicBezTo>
                    <a:pt x="2346" y="37899"/>
                    <a:pt x="2707" y="46201"/>
                    <a:pt x="3249" y="54684"/>
                  </a:cubicBezTo>
                  <a:cubicBezTo>
                    <a:pt x="3970" y="68941"/>
                    <a:pt x="9204" y="77062"/>
                    <a:pt x="25086" y="78867"/>
                  </a:cubicBezTo>
                  <a:cubicBezTo>
                    <a:pt x="51615" y="81935"/>
                    <a:pt x="77784" y="83018"/>
                    <a:pt x="104675" y="80311"/>
                  </a:cubicBezTo>
                  <a:cubicBezTo>
                    <a:pt x="114240" y="79408"/>
                    <a:pt x="124888" y="83199"/>
                    <a:pt x="125249" y="77965"/>
                  </a:cubicBezTo>
                  <a:cubicBezTo>
                    <a:pt x="126693" y="57571"/>
                    <a:pt x="126512" y="54503"/>
                    <a:pt x="163329" y="5468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1" name="Freeform 210">
              <a:extLst>
                <a:ext uri="{FF2B5EF4-FFF2-40B4-BE49-F238E27FC236}">
                  <a16:creationId xmlns:a16="http://schemas.microsoft.com/office/drawing/2014/main" id="{62D58602-9B5E-F64C-845F-FE674F44CC53}"/>
                </a:ext>
              </a:extLst>
            </p:cNvPr>
            <p:cNvSpPr/>
            <p:nvPr/>
          </p:nvSpPr>
          <p:spPr>
            <a:xfrm>
              <a:off x="3414552" y="5298883"/>
              <a:ext cx="40807" cy="304388"/>
            </a:xfrm>
            <a:custGeom>
              <a:avLst/>
              <a:gdLst>
                <a:gd name="connsiteX0" fmla="*/ 21265 w 40807"/>
                <a:gd name="connsiteY0" fmla="*/ 273783 h 304388"/>
                <a:gd name="connsiteX1" fmla="*/ 32454 w 40807"/>
                <a:gd name="connsiteY1" fmla="*/ 120380 h 304388"/>
                <a:gd name="connsiteX2" fmla="*/ 32093 w 40807"/>
                <a:gd name="connsiteY2" fmla="*/ 120380 h 304388"/>
                <a:gd name="connsiteX3" fmla="*/ 20363 w 40807"/>
                <a:gd name="connsiteY3" fmla="*/ 112259 h 304388"/>
                <a:gd name="connsiteX4" fmla="*/ 32274 w 40807"/>
                <a:gd name="connsiteY4" fmla="*/ 105040 h 304388"/>
                <a:gd name="connsiteX5" fmla="*/ 33537 w 40807"/>
                <a:gd name="connsiteY5" fmla="*/ 105040 h 304388"/>
                <a:gd name="connsiteX6" fmla="*/ 40756 w 40807"/>
                <a:gd name="connsiteY6" fmla="*/ 9750 h 304388"/>
                <a:gd name="connsiteX7" fmla="*/ 32635 w 40807"/>
                <a:gd name="connsiteY7" fmla="*/ 4 h 304388"/>
                <a:gd name="connsiteX8" fmla="*/ 691 w 40807"/>
                <a:gd name="connsiteY8" fmla="*/ 12637 h 304388"/>
                <a:gd name="connsiteX9" fmla="*/ 21265 w 40807"/>
                <a:gd name="connsiteY9" fmla="*/ 273783 h 3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07" h="304388">
                  <a:moveTo>
                    <a:pt x="21265" y="273783"/>
                  </a:moveTo>
                  <a:cubicBezTo>
                    <a:pt x="21445" y="271076"/>
                    <a:pt x="27221" y="191487"/>
                    <a:pt x="32454" y="120380"/>
                  </a:cubicBezTo>
                  <a:cubicBezTo>
                    <a:pt x="32274" y="120380"/>
                    <a:pt x="32274" y="120380"/>
                    <a:pt x="32093" y="120380"/>
                  </a:cubicBezTo>
                  <a:cubicBezTo>
                    <a:pt x="26679" y="120560"/>
                    <a:pt x="20543" y="118395"/>
                    <a:pt x="20363" y="112259"/>
                  </a:cubicBezTo>
                  <a:cubicBezTo>
                    <a:pt x="20182" y="105220"/>
                    <a:pt x="27221" y="105401"/>
                    <a:pt x="32274" y="105040"/>
                  </a:cubicBezTo>
                  <a:cubicBezTo>
                    <a:pt x="32635" y="105040"/>
                    <a:pt x="33176" y="105040"/>
                    <a:pt x="33537" y="105040"/>
                  </a:cubicBezTo>
                  <a:cubicBezTo>
                    <a:pt x="37327" y="54507"/>
                    <a:pt x="40395" y="11915"/>
                    <a:pt x="40756" y="9750"/>
                  </a:cubicBezTo>
                  <a:cubicBezTo>
                    <a:pt x="41298" y="5418"/>
                    <a:pt x="37508" y="-176"/>
                    <a:pt x="32635" y="4"/>
                  </a:cubicBezTo>
                  <a:cubicBezTo>
                    <a:pt x="21987" y="365"/>
                    <a:pt x="871" y="1989"/>
                    <a:pt x="691" y="12637"/>
                  </a:cubicBezTo>
                  <a:cubicBezTo>
                    <a:pt x="-4001" y="219641"/>
                    <a:pt x="16573" y="372141"/>
                    <a:pt x="21265" y="2737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2" name="Freeform 211">
              <a:extLst>
                <a:ext uri="{FF2B5EF4-FFF2-40B4-BE49-F238E27FC236}">
                  <a16:creationId xmlns:a16="http://schemas.microsoft.com/office/drawing/2014/main" id="{A91B527E-5550-704D-B82E-F26AEE571ECF}"/>
                </a:ext>
              </a:extLst>
            </p:cNvPr>
            <p:cNvSpPr/>
            <p:nvPr/>
          </p:nvSpPr>
          <p:spPr>
            <a:xfrm>
              <a:off x="3287215" y="5173734"/>
              <a:ext cx="1182252" cy="1173977"/>
            </a:xfrm>
            <a:custGeom>
              <a:avLst/>
              <a:gdLst>
                <a:gd name="connsiteX0" fmla="*/ 1166113 w 1182252"/>
                <a:gd name="connsiteY0" fmla="*/ 85 h 1173977"/>
                <a:gd name="connsiteX1" fmla="*/ 1123341 w 1182252"/>
                <a:gd name="connsiteY1" fmla="*/ 627 h 1173977"/>
                <a:gd name="connsiteX2" fmla="*/ 733698 w 1182252"/>
                <a:gd name="connsiteY2" fmla="*/ 1890 h 1173977"/>
                <a:gd name="connsiteX3" fmla="*/ 139759 w 1182252"/>
                <a:gd name="connsiteY3" fmla="*/ 10733 h 1173977"/>
                <a:gd name="connsiteX4" fmla="*/ 25158 w 1182252"/>
                <a:gd name="connsiteY4" fmla="*/ 14523 h 1173977"/>
                <a:gd name="connsiteX5" fmla="*/ 3862 w 1182252"/>
                <a:gd name="connsiteY5" fmla="*/ 32210 h 1173977"/>
                <a:gd name="connsiteX6" fmla="*/ 72 w 1182252"/>
                <a:gd name="connsiteY6" fmla="*/ 66500 h 1173977"/>
                <a:gd name="connsiteX7" fmla="*/ 24617 w 1182252"/>
                <a:gd name="connsiteY7" fmla="*/ 519308 h 1173977"/>
                <a:gd name="connsiteX8" fmla="*/ 44469 w 1182252"/>
                <a:gd name="connsiteY8" fmla="*/ 804095 h 1173977"/>
                <a:gd name="connsiteX9" fmla="*/ 54936 w 1182252"/>
                <a:gd name="connsiteY9" fmla="*/ 904980 h 1173977"/>
                <a:gd name="connsiteX10" fmla="*/ 89587 w 1182252"/>
                <a:gd name="connsiteY10" fmla="*/ 948835 h 1173977"/>
                <a:gd name="connsiteX11" fmla="*/ 219167 w 1182252"/>
                <a:gd name="connsiteY11" fmla="*/ 950279 h 1173977"/>
                <a:gd name="connsiteX12" fmla="*/ 237937 w 1182252"/>
                <a:gd name="connsiteY12" fmla="*/ 972297 h 1173977"/>
                <a:gd name="connsiteX13" fmla="*/ 241907 w 1182252"/>
                <a:gd name="connsiteY13" fmla="*/ 1129670 h 1173977"/>
                <a:gd name="connsiteX14" fmla="*/ 278724 w 1182252"/>
                <a:gd name="connsiteY14" fmla="*/ 1168652 h 1173977"/>
                <a:gd name="connsiteX15" fmla="*/ 414440 w 1182252"/>
                <a:gd name="connsiteY15" fmla="*/ 1171359 h 1173977"/>
                <a:gd name="connsiteX16" fmla="*/ 565857 w 1182252"/>
                <a:gd name="connsiteY16" fmla="*/ 1171901 h 1173977"/>
                <a:gd name="connsiteX17" fmla="*/ 893778 w 1182252"/>
                <a:gd name="connsiteY17" fmla="*/ 1164862 h 1173977"/>
                <a:gd name="connsiteX18" fmla="*/ 906231 w 1182252"/>
                <a:gd name="connsiteY18" fmla="*/ 1161253 h 1173977"/>
                <a:gd name="connsiteX19" fmla="*/ 910743 w 1182252"/>
                <a:gd name="connsiteY19" fmla="*/ 1152771 h 1173977"/>
                <a:gd name="connsiteX20" fmla="*/ 902982 w 1182252"/>
                <a:gd name="connsiteY20" fmla="*/ 1146093 h 1173977"/>
                <a:gd name="connsiteX21" fmla="*/ 895222 w 1182252"/>
                <a:gd name="connsiteY21" fmla="*/ 1146273 h 1173977"/>
                <a:gd name="connsiteX22" fmla="*/ 854254 w 1182252"/>
                <a:gd name="connsiteY22" fmla="*/ 1103140 h 1173977"/>
                <a:gd name="connsiteX23" fmla="*/ 855337 w 1182252"/>
                <a:gd name="connsiteY23" fmla="*/ 1097907 h 1173977"/>
                <a:gd name="connsiteX24" fmla="*/ 818882 w 1182252"/>
                <a:gd name="connsiteY24" fmla="*/ 1060368 h 1173977"/>
                <a:gd name="connsiteX25" fmla="*/ 728464 w 1182252"/>
                <a:gd name="connsiteY25" fmla="*/ 1060548 h 1173977"/>
                <a:gd name="connsiteX26" fmla="*/ 713665 w 1182252"/>
                <a:gd name="connsiteY26" fmla="*/ 1039253 h 1173977"/>
                <a:gd name="connsiteX27" fmla="*/ 718538 w 1182252"/>
                <a:gd name="connsiteY27" fmla="*/ 972838 h 1173977"/>
                <a:gd name="connsiteX28" fmla="*/ 742000 w 1182252"/>
                <a:gd name="connsiteY28" fmla="*/ 953528 h 1173977"/>
                <a:gd name="connsiteX29" fmla="*/ 915074 w 1182252"/>
                <a:gd name="connsiteY29" fmla="*/ 952264 h 1173977"/>
                <a:gd name="connsiteX30" fmla="*/ 1107278 w 1182252"/>
                <a:gd name="connsiteY30" fmla="*/ 942158 h 1173977"/>
                <a:gd name="connsiteX31" fmla="*/ 1158894 w 1182252"/>
                <a:gd name="connsiteY31" fmla="*/ 895054 h 1173977"/>
                <a:gd name="connsiteX32" fmla="*/ 1160338 w 1182252"/>
                <a:gd name="connsiteY32" fmla="*/ 881879 h 1173977"/>
                <a:gd name="connsiteX33" fmla="*/ 1166113 w 1182252"/>
                <a:gd name="connsiteY33" fmla="*/ 621095 h 1173977"/>
                <a:gd name="connsiteX34" fmla="*/ 1177302 w 1182252"/>
                <a:gd name="connsiteY34" fmla="*/ 143562 h 1173977"/>
                <a:gd name="connsiteX35" fmla="*/ 1182175 w 1182252"/>
                <a:gd name="connsiteY35" fmla="*/ 15967 h 1173977"/>
                <a:gd name="connsiteX36" fmla="*/ 1166113 w 1182252"/>
                <a:gd name="connsiteY36" fmla="*/ 85 h 1173977"/>
                <a:gd name="connsiteX37" fmla="*/ 242449 w 1182252"/>
                <a:gd name="connsiteY37" fmla="*/ 859681 h 1173977"/>
                <a:gd name="connsiteX38" fmla="*/ 221874 w 1182252"/>
                <a:gd name="connsiteY38" fmla="*/ 862027 h 1173977"/>
                <a:gd name="connsiteX39" fmla="*/ 142286 w 1182252"/>
                <a:gd name="connsiteY39" fmla="*/ 860584 h 1173977"/>
                <a:gd name="connsiteX40" fmla="*/ 120448 w 1182252"/>
                <a:gd name="connsiteY40" fmla="*/ 836400 h 1173977"/>
                <a:gd name="connsiteX41" fmla="*/ 119004 w 1182252"/>
                <a:gd name="connsiteY41" fmla="*/ 811134 h 1173977"/>
                <a:gd name="connsiteX42" fmla="*/ 118283 w 1182252"/>
                <a:gd name="connsiteY42" fmla="*/ 799042 h 1173977"/>
                <a:gd name="connsiteX43" fmla="*/ 117200 w 1182252"/>
                <a:gd name="connsiteY43" fmla="*/ 781897 h 1173977"/>
                <a:gd name="connsiteX44" fmla="*/ 115576 w 1182252"/>
                <a:gd name="connsiteY44" fmla="*/ 753924 h 1173977"/>
                <a:gd name="connsiteX45" fmla="*/ 91212 w 1182252"/>
                <a:gd name="connsiteY45" fmla="*/ 276932 h 1173977"/>
                <a:gd name="connsiteX46" fmla="*/ 87602 w 1182252"/>
                <a:gd name="connsiteY46" fmla="*/ 119559 h 1173977"/>
                <a:gd name="connsiteX47" fmla="*/ 106913 w 1182252"/>
                <a:gd name="connsiteY47" fmla="*/ 96819 h 1173977"/>
                <a:gd name="connsiteX48" fmla="*/ 543659 w 1182252"/>
                <a:gd name="connsiteY48" fmla="*/ 94292 h 1173977"/>
                <a:gd name="connsiteX49" fmla="*/ 660967 w 1182252"/>
                <a:gd name="connsiteY49" fmla="*/ 95014 h 1173977"/>
                <a:gd name="connsiteX50" fmla="*/ 1011627 w 1182252"/>
                <a:gd name="connsiteY50" fmla="*/ 88156 h 1173977"/>
                <a:gd name="connsiteX51" fmla="*/ 1011627 w 1182252"/>
                <a:gd name="connsiteY51" fmla="*/ 88156 h 1173977"/>
                <a:gd name="connsiteX52" fmla="*/ 1015778 w 1182252"/>
                <a:gd name="connsiteY52" fmla="*/ 87976 h 1173977"/>
                <a:gd name="connsiteX53" fmla="*/ 1016861 w 1182252"/>
                <a:gd name="connsiteY53" fmla="*/ 87976 h 1173977"/>
                <a:gd name="connsiteX54" fmla="*/ 1020832 w 1182252"/>
                <a:gd name="connsiteY54" fmla="*/ 87795 h 1173977"/>
                <a:gd name="connsiteX55" fmla="*/ 1021553 w 1182252"/>
                <a:gd name="connsiteY55" fmla="*/ 87795 h 1173977"/>
                <a:gd name="connsiteX56" fmla="*/ 1024802 w 1182252"/>
                <a:gd name="connsiteY56" fmla="*/ 87615 h 1173977"/>
                <a:gd name="connsiteX57" fmla="*/ 1025524 w 1182252"/>
                <a:gd name="connsiteY57" fmla="*/ 87615 h 1173977"/>
                <a:gd name="connsiteX58" fmla="*/ 1028953 w 1182252"/>
                <a:gd name="connsiteY58" fmla="*/ 87434 h 1173977"/>
                <a:gd name="connsiteX59" fmla="*/ 1029855 w 1182252"/>
                <a:gd name="connsiteY59" fmla="*/ 87434 h 1173977"/>
                <a:gd name="connsiteX60" fmla="*/ 1033104 w 1182252"/>
                <a:gd name="connsiteY60" fmla="*/ 87254 h 1173977"/>
                <a:gd name="connsiteX61" fmla="*/ 1033465 w 1182252"/>
                <a:gd name="connsiteY61" fmla="*/ 87254 h 1173977"/>
                <a:gd name="connsiteX62" fmla="*/ 1036352 w 1182252"/>
                <a:gd name="connsiteY62" fmla="*/ 87073 h 1173977"/>
                <a:gd name="connsiteX63" fmla="*/ 1037074 w 1182252"/>
                <a:gd name="connsiteY63" fmla="*/ 87073 h 1173977"/>
                <a:gd name="connsiteX64" fmla="*/ 1039781 w 1182252"/>
                <a:gd name="connsiteY64" fmla="*/ 86893 h 1173977"/>
                <a:gd name="connsiteX65" fmla="*/ 1040323 w 1182252"/>
                <a:gd name="connsiteY65" fmla="*/ 86893 h 1173977"/>
                <a:gd name="connsiteX66" fmla="*/ 1042488 w 1182252"/>
                <a:gd name="connsiteY66" fmla="*/ 86713 h 1173977"/>
                <a:gd name="connsiteX67" fmla="*/ 1042849 w 1182252"/>
                <a:gd name="connsiteY67" fmla="*/ 86713 h 1173977"/>
                <a:gd name="connsiteX68" fmla="*/ 1045015 w 1182252"/>
                <a:gd name="connsiteY68" fmla="*/ 86532 h 1173977"/>
                <a:gd name="connsiteX69" fmla="*/ 1045376 w 1182252"/>
                <a:gd name="connsiteY69" fmla="*/ 86532 h 1173977"/>
                <a:gd name="connsiteX70" fmla="*/ 1047361 w 1182252"/>
                <a:gd name="connsiteY70" fmla="*/ 86352 h 1173977"/>
                <a:gd name="connsiteX71" fmla="*/ 1068657 w 1182252"/>
                <a:gd name="connsiteY71" fmla="*/ 88698 h 1173977"/>
                <a:gd name="connsiteX72" fmla="*/ 1089231 w 1182252"/>
                <a:gd name="connsiteY72" fmla="*/ 113423 h 1173977"/>
                <a:gd name="connsiteX73" fmla="*/ 1084539 w 1182252"/>
                <a:gd name="connsiteY73" fmla="*/ 225316 h 1173977"/>
                <a:gd name="connsiteX74" fmla="*/ 1079846 w 1182252"/>
                <a:gd name="connsiteY74" fmla="*/ 366627 h 1173977"/>
                <a:gd name="connsiteX75" fmla="*/ 1073710 w 1182252"/>
                <a:gd name="connsiteY75" fmla="*/ 681373 h 1173977"/>
                <a:gd name="connsiteX76" fmla="*/ 1073710 w 1182252"/>
                <a:gd name="connsiteY76" fmla="*/ 838566 h 1173977"/>
                <a:gd name="connsiteX77" fmla="*/ 1057829 w 1182252"/>
                <a:gd name="connsiteY77" fmla="*/ 858057 h 1173977"/>
                <a:gd name="connsiteX78" fmla="*/ 1001882 w 1182252"/>
                <a:gd name="connsiteY78" fmla="*/ 860764 h 1173977"/>
                <a:gd name="connsiteX79" fmla="*/ 600147 w 1182252"/>
                <a:gd name="connsiteY79" fmla="*/ 864734 h 1173977"/>
                <a:gd name="connsiteX80" fmla="*/ 563331 w 1182252"/>
                <a:gd name="connsiteY80" fmla="*/ 852823 h 1173977"/>
                <a:gd name="connsiteX81" fmla="*/ 546908 w 1182252"/>
                <a:gd name="connsiteY81" fmla="*/ 845424 h 1173977"/>
                <a:gd name="connsiteX82" fmla="*/ 520739 w 1182252"/>
                <a:gd name="connsiteY82" fmla="*/ 840370 h 1173977"/>
                <a:gd name="connsiteX83" fmla="*/ 510993 w 1182252"/>
                <a:gd name="connsiteY83" fmla="*/ 825933 h 1173977"/>
                <a:gd name="connsiteX84" fmla="*/ 509730 w 1182252"/>
                <a:gd name="connsiteY84" fmla="*/ 761864 h 1173977"/>
                <a:gd name="connsiteX85" fmla="*/ 504857 w 1182252"/>
                <a:gd name="connsiteY85" fmla="*/ 594024 h 1173977"/>
                <a:gd name="connsiteX86" fmla="*/ 511896 w 1182252"/>
                <a:gd name="connsiteY86" fmla="*/ 506314 h 1173977"/>
                <a:gd name="connsiteX87" fmla="*/ 528319 w 1182252"/>
                <a:gd name="connsiteY87" fmla="*/ 483935 h 1173977"/>
                <a:gd name="connsiteX88" fmla="*/ 638949 w 1182252"/>
                <a:gd name="connsiteY88" fmla="*/ 380163 h 1173977"/>
                <a:gd name="connsiteX89" fmla="*/ 667644 w 1182252"/>
                <a:gd name="connsiteY89" fmla="*/ 318080 h 1173977"/>
                <a:gd name="connsiteX90" fmla="*/ 668366 w 1182252"/>
                <a:gd name="connsiteY90" fmla="*/ 302379 h 1173977"/>
                <a:gd name="connsiteX91" fmla="*/ 687497 w 1182252"/>
                <a:gd name="connsiteY91" fmla="*/ 230550 h 1173977"/>
                <a:gd name="connsiteX92" fmla="*/ 696340 w 1182252"/>
                <a:gd name="connsiteY92" fmla="*/ 220624 h 1173977"/>
                <a:gd name="connsiteX93" fmla="*/ 701032 w 1182252"/>
                <a:gd name="connsiteY93" fmla="*/ 205464 h 1173977"/>
                <a:gd name="connsiteX94" fmla="*/ 686955 w 1182252"/>
                <a:gd name="connsiteY94" fmla="*/ 212863 h 1173977"/>
                <a:gd name="connsiteX95" fmla="*/ 654470 w 1182252"/>
                <a:gd name="connsiteY95" fmla="*/ 258523 h 1173977"/>
                <a:gd name="connsiteX96" fmla="*/ 633896 w 1182252"/>
                <a:gd name="connsiteY96" fmla="*/ 271698 h 1173977"/>
                <a:gd name="connsiteX97" fmla="*/ 608269 w 1182252"/>
                <a:gd name="connsiteY97" fmla="*/ 287399 h 1173977"/>
                <a:gd name="connsiteX98" fmla="*/ 561345 w 1182252"/>
                <a:gd name="connsiteY98" fmla="*/ 352189 h 1173977"/>
                <a:gd name="connsiteX99" fmla="*/ 512618 w 1182252"/>
                <a:gd name="connsiteY99" fmla="*/ 385757 h 1173977"/>
                <a:gd name="connsiteX100" fmla="*/ 529041 w 1182252"/>
                <a:gd name="connsiteY100" fmla="*/ 315914 h 1173977"/>
                <a:gd name="connsiteX101" fmla="*/ 468582 w 1182252"/>
                <a:gd name="connsiteY101" fmla="*/ 227301 h 1173977"/>
                <a:gd name="connsiteX102" fmla="*/ 380330 w 1182252"/>
                <a:gd name="connsiteY102" fmla="*/ 235784 h 1173977"/>
                <a:gd name="connsiteX103" fmla="*/ 333407 w 1182252"/>
                <a:gd name="connsiteY103" fmla="*/ 319704 h 1173977"/>
                <a:gd name="connsiteX104" fmla="*/ 364088 w 1182252"/>
                <a:gd name="connsiteY104" fmla="*/ 393879 h 1173977"/>
                <a:gd name="connsiteX105" fmla="*/ 368600 w 1182252"/>
                <a:gd name="connsiteY105" fmla="*/ 420769 h 1173977"/>
                <a:gd name="connsiteX106" fmla="*/ 326910 w 1182252"/>
                <a:gd name="connsiteY106" fmla="*/ 497651 h 1173977"/>
                <a:gd name="connsiteX107" fmla="*/ 279807 w 1182252"/>
                <a:gd name="connsiteY107" fmla="*/ 621636 h 1173977"/>
                <a:gd name="connsiteX108" fmla="*/ 296230 w 1182252"/>
                <a:gd name="connsiteY108" fmla="*/ 666213 h 1173977"/>
                <a:gd name="connsiteX109" fmla="*/ 307419 w 1182252"/>
                <a:gd name="connsiteY109" fmla="*/ 694728 h 1173977"/>
                <a:gd name="connsiteX110" fmla="*/ 299298 w 1182252"/>
                <a:gd name="connsiteY110" fmla="*/ 818894 h 1173977"/>
                <a:gd name="connsiteX111" fmla="*/ 299298 w 1182252"/>
                <a:gd name="connsiteY111" fmla="*/ 822323 h 1173977"/>
                <a:gd name="connsiteX112" fmla="*/ 280709 w 1182252"/>
                <a:gd name="connsiteY112" fmla="*/ 836581 h 1173977"/>
                <a:gd name="connsiteX113" fmla="*/ 242449 w 1182252"/>
                <a:gd name="connsiteY113" fmla="*/ 859681 h 1173977"/>
                <a:gd name="connsiteX114" fmla="*/ 693813 w 1182252"/>
                <a:gd name="connsiteY114" fmla="*/ 953528 h 1173977"/>
                <a:gd name="connsiteX115" fmla="*/ 697423 w 1182252"/>
                <a:gd name="connsiteY115" fmla="*/ 955513 h 1173977"/>
                <a:gd name="connsiteX116" fmla="*/ 697423 w 1182252"/>
                <a:gd name="connsiteY116" fmla="*/ 955513 h 1173977"/>
                <a:gd name="connsiteX117" fmla="*/ 698686 w 1182252"/>
                <a:gd name="connsiteY117" fmla="*/ 956776 h 1173977"/>
                <a:gd name="connsiteX118" fmla="*/ 698686 w 1182252"/>
                <a:gd name="connsiteY118" fmla="*/ 956776 h 1173977"/>
                <a:gd name="connsiteX119" fmla="*/ 699769 w 1182252"/>
                <a:gd name="connsiteY119" fmla="*/ 958400 h 1173977"/>
                <a:gd name="connsiteX120" fmla="*/ 699769 w 1182252"/>
                <a:gd name="connsiteY120" fmla="*/ 958581 h 1173977"/>
                <a:gd name="connsiteX121" fmla="*/ 700491 w 1182252"/>
                <a:gd name="connsiteY121" fmla="*/ 960205 h 1173977"/>
                <a:gd name="connsiteX122" fmla="*/ 700671 w 1182252"/>
                <a:gd name="connsiteY122" fmla="*/ 960566 h 1173977"/>
                <a:gd name="connsiteX123" fmla="*/ 701213 w 1182252"/>
                <a:gd name="connsiteY123" fmla="*/ 962551 h 1173977"/>
                <a:gd name="connsiteX124" fmla="*/ 701213 w 1182252"/>
                <a:gd name="connsiteY124" fmla="*/ 962732 h 1173977"/>
                <a:gd name="connsiteX125" fmla="*/ 701574 w 1182252"/>
                <a:gd name="connsiteY125" fmla="*/ 964897 h 1173977"/>
                <a:gd name="connsiteX126" fmla="*/ 701574 w 1182252"/>
                <a:gd name="connsiteY126" fmla="*/ 965439 h 1173977"/>
                <a:gd name="connsiteX127" fmla="*/ 701754 w 1182252"/>
                <a:gd name="connsiteY127" fmla="*/ 967966 h 1173977"/>
                <a:gd name="connsiteX128" fmla="*/ 694896 w 1182252"/>
                <a:gd name="connsiteY128" fmla="*/ 1044667 h 1173977"/>
                <a:gd name="connsiteX129" fmla="*/ 682985 w 1182252"/>
                <a:gd name="connsiteY129" fmla="*/ 1060368 h 1173977"/>
                <a:gd name="connsiteX130" fmla="*/ 574340 w 1182252"/>
                <a:gd name="connsiteY130" fmla="*/ 1061992 h 1173977"/>
                <a:gd name="connsiteX131" fmla="*/ 558097 w 1182252"/>
                <a:gd name="connsiteY131" fmla="*/ 1043223 h 1173977"/>
                <a:gd name="connsiteX132" fmla="*/ 562789 w 1182252"/>
                <a:gd name="connsiteY132" fmla="*/ 968868 h 1173977"/>
                <a:gd name="connsiteX133" fmla="*/ 576144 w 1182252"/>
                <a:gd name="connsiteY133" fmla="*/ 951723 h 1173977"/>
                <a:gd name="connsiteX134" fmla="*/ 686053 w 1182252"/>
                <a:gd name="connsiteY134" fmla="*/ 951182 h 1173977"/>
                <a:gd name="connsiteX135" fmla="*/ 693813 w 1182252"/>
                <a:gd name="connsiteY135" fmla="*/ 953528 h 1173977"/>
                <a:gd name="connsiteX136" fmla="*/ 693813 w 1182252"/>
                <a:gd name="connsiteY136" fmla="*/ 953528 h 1173977"/>
                <a:gd name="connsiteX137" fmla="*/ 495653 w 1182252"/>
                <a:gd name="connsiteY137" fmla="*/ 815104 h 1173977"/>
                <a:gd name="connsiteX138" fmla="*/ 485546 w 1182252"/>
                <a:gd name="connsiteY138" fmla="*/ 842897 h 1173977"/>
                <a:gd name="connsiteX139" fmla="*/ 447106 w 1182252"/>
                <a:gd name="connsiteY139" fmla="*/ 823045 h 1173977"/>
                <a:gd name="connsiteX140" fmla="*/ 441330 w 1182252"/>
                <a:gd name="connsiteY140" fmla="*/ 724506 h 1173977"/>
                <a:gd name="connsiteX141" fmla="*/ 435014 w 1182252"/>
                <a:gd name="connsiteY141" fmla="*/ 671628 h 1173977"/>
                <a:gd name="connsiteX142" fmla="*/ 412816 w 1182252"/>
                <a:gd name="connsiteY142" fmla="*/ 645639 h 1173977"/>
                <a:gd name="connsiteX143" fmla="*/ 381594 w 1182252"/>
                <a:gd name="connsiteY143" fmla="*/ 664228 h 1173977"/>
                <a:gd name="connsiteX144" fmla="*/ 369321 w 1182252"/>
                <a:gd name="connsiteY144" fmla="*/ 748509 h 1173977"/>
                <a:gd name="connsiteX145" fmla="*/ 365171 w 1182252"/>
                <a:gd name="connsiteY145" fmla="*/ 822865 h 1173977"/>
                <a:gd name="connsiteX146" fmla="*/ 348387 w 1182252"/>
                <a:gd name="connsiteY146" fmla="*/ 848312 h 1173977"/>
                <a:gd name="connsiteX147" fmla="*/ 313555 w 1182252"/>
                <a:gd name="connsiteY147" fmla="*/ 832610 h 1173977"/>
                <a:gd name="connsiteX148" fmla="*/ 316984 w 1182252"/>
                <a:gd name="connsiteY148" fmla="*/ 768903 h 1173977"/>
                <a:gd name="connsiteX149" fmla="*/ 346762 w 1182252"/>
                <a:gd name="connsiteY149" fmla="*/ 530678 h 1173977"/>
                <a:gd name="connsiteX150" fmla="*/ 373653 w 1182252"/>
                <a:gd name="connsiteY150" fmla="*/ 447299 h 1173977"/>
                <a:gd name="connsiteX151" fmla="*/ 422922 w 1182252"/>
                <a:gd name="connsiteY151" fmla="*/ 416979 h 1173977"/>
                <a:gd name="connsiteX152" fmla="*/ 537703 w 1182252"/>
                <a:gd name="connsiteY152" fmla="*/ 396947 h 1173977"/>
                <a:gd name="connsiteX153" fmla="*/ 566218 w 1182252"/>
                <a:gd name="connsiteY153" fmla="*/ 373666 h 1173977"/>
                <a:gd name="connsiteX154" fmla="*/ 617292 w 1182252"/>
                <a:gd name="connsiteY154" fmla="*/ 305266 h 1173977"/>
                <a:gd name="connsiteX155" fmla="*/ 640573 w 1182252"/>
                <a:gd name="connsiteY155" fmla="*/ 292633 h 1173977"/>
                <a:gd name="connsiteX156" fmla="*/ 651943 w 1182252"/>
                <a:gd name="connsiteY156" fmla="*/ 319884 h 1173977"/>
                <a:gd name="connsiteX157" fmla="*/ 643642 w 1182252"/>
                <a:gd name="connsiteY157" fmla="*/ 342083 h 1173977"/>
                <a:gd name="connsiteX158" fmla="*/ 585529 w 1182252"/>
                <a:gd name="connsiteY158" fmla="*/ 425101 h 1173977"/>
                <a:gd name="connsiteX159" fmla="*/ 526514 w 1182252"/>
                <a:gd name="connsiteY159" fmla="*/ 464444 h 1173977"/>
                <a:gd name="connsiteX160" fmla="*/ 492946 w 1182252"/>
                <a:gd name="connsiteY160" fmla="*/ 511728 h 1173977"/>
                <a:gd name="connsiteX161" fmla="*/ 495653 w 1182252"/>
                <a:gd name="connsiteY161" fmla="*/ 815104 h 1173977"/>
                <a:gd name="connsiteX162" fmla="*/ 431404 w 1182252"/>
                <a:gd name="connsiteY162" fmla="*/ 820880 h 1173977"/>
                <a:gd name="connsiteX163" fmla="*/ 431404 w 1182252"/>
                <a:gd name="connsiteY163" fmla="*/ 821962 h 1173977"/>
                <a:gd name="connsiteX164" fmla="*/ 431404 w 1182252"/>
                <a:gd name="connsiteY164" fmla="*/ 823045 h 1173977"/>
                <a:gd name="connsiteX165" fmla="*/ 431585 w 1182252"/>
                <a:gd name="connsiteY165" fmla="*/ 824489 h 1173977"/>
                <a:gd name="connsiteX166" fmla="*/ 431585 w 1182252"/>
                <a:gd name="connsiteY166" fmla="*/ 825211 h 1173977"/>
                <a:gd name="connsiteX167" fmla="*/ 431765 w 1182252"/>
                <a:gd name="connsiteY167" fmla="*/ 827016 h 1173977"/>
                <a:gd name="connsiteX168" fmla="*/ 431765 w 1182252"/>
                <a:gd name="connsiteY168" fmla="*/ 827557 h 1173977"/>
                <a:gd name="connsiteX169" fmla="*/ 431946 w 1182252"/>
                <a:gd name="connsiteY169" fmla="*/ 828820 h 1173977"/>
                <a:gd name="connsiteX170" fmla="*/ 431946 w 1182252"/>
                <a:gd name="connsiteY170" fmla="*/ 829362 h 1173977"/>
                <a:gd name="connsiteX171" fmla="*/ 432126 w 1182252"/>
                <a:gd name="connsiteY171" fmla="*/ 830806 h 1173977"/>
                <a:gd name="connsiteX172" fmla="*/ 417147 w 1182252"/>
                <a:gd name="connsiteY172" fmla="*/ 841995 h 1173977"/>
                <a:gd name="connsiteX173" fmla="*/ 398558 w 1182252"/>
                <a:gd name="connsiteY173" fmla="*/ 843258 h 1173977"/>
                <a:gd name="connsiteX174" fmla="*/ 381413 w 1182252"/>
                <a:gd name="connsiteY174" fmla="*/ 823406 h 1173977"/>
                <a:gd name="connsiteX175" fmla="*/ 386647 w 1182252"/>
                <a:gd name="connsiteY175" fmla="*/ 719634 h 1173977"/>
                <a:gd name="connsiteX176" fmla="*/ 397295 w 1182252"/>
                <a:gd name="connsiteY176" fmla="*/ 673071 h 1173977"/>
                <a:gd name="connsiteX177" fmla="*/ 406138 w 1182252"/>
                <a:gd name="connsiteY177" fmla="*/ 664048 h 1173977"/>
                <a:gd name="connsiteX178" fmla="*/ 417328 w 1182252"/>
                <a:gd name="connsiteY178" fmla="*/ 673432 h 1173977"/>
                <a:gd name="connsiteX179" fmla="*/ 426712 w 1182252"/>
                <a:gd name="connsiteY179" fmla="*/ 731184 h 1173977"/>
                <a:gd name="connsiteX180" fmla="*/ 431224 w 1182252"/>
                <a:gd name="connsiteY180" fmla="*/ 817811 h 1173977"/>
                <a:gd name="connsiteX181" fmla="*/ 431404 w 1182252"/>
                <a:gd name="connsiteY181" fmla="*/ 820880 h 1173977"/>
                <a:gd name="connsiteX182" fmla="*/ 306336 w 1182252"/>
                <a:gd name="connsiteY182" fmla="*/ 651234 h 1173977"/>
                <a:gd name="connsiteX183" fmla="*/ 296591 w 1182252"/>
                <a:gd name="connsiteY183" fmla="*/ 640406 h 1173977"/>
                <a:gd name="connsiteX184" fmla="*/ 295688 w 1182252"/>
                <a:gd name="connsiteY184" fmla="*/ 627231 h 1173977"/>
                <a:gd name="connsiteX185" fmla="*/ 327632 w 1182252"/>
                <a:gd name="connsiteY185" fmla="*/ 532843 h 1173977"/>
                <a:gd name="connsiteX186" fmla="*/ 315360 w 1182252"/>
                <a:gd name="connsiteY186" fmla="*/ 640225 h 1173977"/>
                <a:gd name="connsiteX187" fmla="*/ 306336 w 1182252"/>
                <a:gd name="connsiteY187" fmla="*/ 651234 h 1173977"/>
                <a:gd name="connsiteX188" fmla="*/ 351274 w 1182252"/>
                <a:gd name="connsiteY188" fmla="*/ 328186 h 1173977"/>
                <a:gd name="connsiteX189" fmla="*/ 437902 w 1182252"/>
                <a:gd name="connsiteY189" fmla="*/ 238491 h 1173977"/>
                <a:gd name="connsiteX190" fmla="*/ 511896 w 1182252"/>
                <a:gd name="connsiteY190" fmla="*/ 328367 h 1173977"/>
                <a:gd name="connsiteX191" fmla="*/ 428156 w 1182252"/>
                <a:gd name="connsiteY191" fmla="*/ 399474 h 1173977"/>
                <a:gd name="connsiteX192" fmla="*/ 351274 w 1182252"/>
                <a:gd name="connsiteY192" fmla="*/ 328186 h 1173977"/>
                <a:gd name="connsiteX193" fmla="*/ 536621 w 1182252"/>
                <a:gd name="connsiteY193" fmla="*/ 1145552 h 1173977"/>
                <a:gd name="connsiteX194" fmla="*/ 518393 w 1182252"/>
                <a:gd name="connsiteY194" fmla="*/ 1163238 h 1173977"/>
                <a:gd name="connsiteX195" fmla="*/ 462446 w 1182252"/>
                <a:gd name="connsiteY195" fmla="*/ 1163960 h 1173977"/>
                <a:gd name="connsiteX196" fmla="*/ 300200 w 1182252"/>
                <a:gd name="connsiteY196" fmla="*/ 1156199 h 1173977"/>
                <a:gd name="connsiteX197" fmla="*/ 287026 w 1182252"/>
                <a:gd name="connsiteY197" fmla="*/ 1154756 h 1173977"/>
                <a:gd name="connsiteX198" fmla="*/ 257608 w 1182252"/>
                <a:gd name="connsiteY198" fmla="*/ 1125158 h 1173977"/>
                <a:gd name="connsiteX199" fmla="*/ 255443 w 1182252"/>
                <a:gd name="connsiteY199" fmla="*/ 1104764 h 1173977"/>
                <a:gd name="connsiteX200" fmla="*/ 255443 w 1182252"/>
                <a:gd name="connsiteY200" fmla="*/ 1104764 h 1173977"/>
                <a:gd name="connsiteX201" fmla="*/ 252555 w 1182252"/>
                <a:gd name="connsiteY201" fmla="*/ 1050622 h 1173977"/>
                <a:gd name="connsiteX202" fmla="*/ 254540 w 1182252"/>
                <a:gd name="connsiteY202" fmla="*/ 863291 h 1173977"/>
                <a:gd name="connsiteX203" fmla="*/ 271505 w 1182252"/>
                <a:gd name="connsiteY203" fmla="*/ 851379 h 1173977"/>
                <a:gd name="connsiteX204" fmla="*/ 313375 w 1182252"/>
                <a:gd name="connsiteY204" fmla="*/ 857155 h 1173977"/>
                <a:gd name="connsiteX205" fmla="*/ 364088 w 1182252"/>
                <a:gd name="connsiteY205" fmla="*/ 860764 h 1173977"/>
                <a:gd name="connsiteX206" fmla="*/ 448369 w 1182252"/>
                <a:gd name="connsiteY206" fmla="*/ 860945 h 1173977"/>
                <a:gd name="connsiteX207" fmla="*/ 494390 w 1182252"/>
                <a:gd name="connsiteY207" fmla="*/ 856974 h 1173977"/>
                <a:gd name="connsiteX208" fmla="*/ 548171 w 1182252"/>
                <a:gd name="connsiteY208" fmla="*/ 862208 h 1173977"/>
                <a:gd name="connsiteX209" fmla="*/ 557014 w 1182252"/>
                <a:gd name="connsiteY209" fmla="*/ 888377 h 1173977"/>
                <a:gd name="connsiteX210" fmla="*/ 550517 w 1182252"/>
                <a:gd name="connsiteY210" fmla="*/ 967966 h 1173977"/>
                <a:gd name="connsiteX211" fmla="*/ 536621 w 1182252"/>
                <a:gd name="connsiteY211" fmla="*/ 1145552 h 1173977"/>
                <a:gd name="connsiteX212" fmla="*/ 820506 w 1182252"/>
                <a:gd name="connsiteY212" fmla="*/ 1076250 h 1173977"/>
                <a:gd name="connsiteX213" fmla="*/ 837651 w 1182252"/>
                <a:gd name="connsiteY213" fmla="*/ 1098809 h 1173977"/>
                <a:gd name="connsiteX214" fmla="*/ 835305 w 1182252"/>
                <a:gd name="connsiteY214" fmla="*/ 1115413 h 1173977"/>
                <a:gd name="connsiteX215" fmla="*/ 834763 w 1182252"/>
                <a:gd name="connsiteY215" fmla="*/ 1119744 h 1173977"/>
                <a:gd name="connsiteX216" fmla="*/ 834763 w 1182252"/>
                <a:gd name="connsiteY216" fmla="*/ 1120827 h 1173977"/>
                <a:gd name="connsiteX217" fmla="*/ 834583 w 1182252"/>
                <a:gd name="connsiteY217" fmla="*/ 1125339 h 1173977"/>
                <a:gd name="connsiteX218" fmla="*/ 806609 w 1182252"/>
                <a:gd name="connsiteY218" fmla="*/ 1155839 h 1173977"/>
                <a:gd name="connsiteX219" fmla="*/ 577949 w 1182252"/>
                <a:gd name="connsiteY219" fmla="*/ 1157463 h 1173977"/>
                <a:gd name="connsiteX220" fmla="*/ 575783 w 1182252"/>
                <a:gd name="connsiteY220" fmla="*/ 1157102 h 1173977"/>
                <a:gd name="connsiteX221" fmla="*/ 575062 w 1182252"/>
                <a:gd name="connsiteY221" fmla="*/ 1156922 h 1173977"/>
                <a:gd name="connsiteX222" fmla="*/ 573618 w 1182252"/>
                <a:gd name="connsiteY222" fmla="*/ 1156741 h 1173977"/>
                <a:gd name="connsiteX223" fmla="*/ 572896 w 1182252"/>
                <a:gd name="connsiteY223" fmla="*/ 1156561 h 1173977"/>
                <a:gd name="connsiteX224" fmla="*/ 571633 w 1182252"/>
                <a:gd name="connsiteY224" fmla="*/ 1156380 h 1173977"/>
                <a:gd name="connsiteX225" fmla="*/ 570911 w 1182252"/>
                <a:gd name="connsiteY225" fmla="*/ 1156199 h 1173977"/>
                <a:gd name="connsiteX226" fmla="*/ 569828 w 1182252"/>
                <a:gd name="connsiteY226" fmla="*/ 1156019 h 1173977"/>
                <a:gd name="connsiteX227" fmla="*/ 569106 w 1182252"/>
                <a:gd name="connsiteY227" fmla="*/ 1155839 h 1173977"/>
                <a:gd name="connsiteX228" fmla="*/ 568023 w 1182252"/>
                <a:gd name="connsiteY228" fmla="*/ 1155658 h 1173977"/>
                <a:gd name="connsiteX229" fmla="*/ 567482 w 1182252"/>
                <a:gd name="connsiteY229" fmla="*/ 1155478 h 1173977"/>
                <a:gd name="connsiteX230" fmla="*/ 566038 w 1182252"/>
                <a:gd name="connsiteY230" fmla="*/ 1155117 h 1173977"/>
                <a:gd name="connsiteX231" fmla="*/ 565316 w 1182252"/>
                <a:gd name="connsiteY231" fmla="*/ 1154936 h 1173977"/>
                <a:gd name="connsiteX232" fmla="*/ 564594 w 1182252"/>
                <a:gd name="connsiteY232" fmla="*/ 1154756 h 1173977"/>
                <a:gd name="connsiteX233" fmla="*/ 563872 w 1182252"/>
                <a:gd name="connsiteY233" fmla="*/ 1154575 h 1173977"/>
                <a:gd name="connsiteX234" fmla="*/ 563150 w 1182252"/>
                <a:gd name="connsiteY234" fmla="*/ 1154395 h 1173977"/>
                <a:gd name="connsiteX235" fmla="*/ 562428 w 1182252"/>
                <a:gd name="connsiteY235" fmla="*/ 1154214 h 1173977"/>
                <a:gd name="connsiteX236" fmla="*/ 561887 w 1182252"/>
                <a:gd name="connsiteY236" fmla="*/ 1154034 h 1173977"/>
                <a:gd name="connsiteX237" fmla="*/ 561345 w 1182252"/>
                <a:gd name="connsiteY237" fmla="*/ 1153854 h 1173977"/>
                <a:gd name="connsiteX238" fmla="*/ 560804 w 1182252"/>
                <a:gd name="connsiteY238" fmla="*/ 1153673 h 1173977"/>
                <a:gd name="connsiteX239" fmla="*/ 560263 w 1182252"/>
                <a:gd name="connsiteY239" fmla="*/ 1153492 h 1173977"/>
                <a:gd name="connsiteX240" fmla="*/ 559360 w 1182252"/>
                <a:gd name="connsiteY240" fmla="*/ 1153131 h 1173977"/>
                <a:gd name="connsiteX241" fmla="*/ 558999 w 1182252"/>
                <a:gd name="connsiteY241" fmla="*/ 1152951 h 1173977"/>
                <a:gd name="connsiteX242" fmla="*/ 558458 w 1182252"/>
                <a:gd name="connsiteY242" fmla="*/ 1152771 h 1173977"/>
                <a:gd name="connsiteX243" fmla="*/ 558097 w 1182252"/>
                <a:gd name="connsiteY243" fmla="*/ 1152590 h 1173977"/>
                <a:gd name="connsiteX244" fmla="*/ 557736 w 1182252"/>
                <a:gd name="connsiteY244" fmla="*/ 1152410 h 1173977"/>
                <a:gd name="connsiteX245" fmla="*/ 557375 w 1182252"/>
                <a:gd name="connsiteY245" fmla="*/ 1152229 h 1173977"/>
                <a:gd name="connsiteX246" fmla="*/ 557014 w 1182252"/>
                <a:gd name="connsiteY246" fmla="*/ 1152049 h 1173977"/>
                <a:gd name="connsiteX247" fmla="*/ 556653 w 1182252"/>
                <a:gd name="connsiteY247" fmla="*/ 1151688 h 1173977"/>
                <a:gd name="connsiteX248" fmla="*/ 556292 w 1182252"/>
                <a:gd name="connsiteY248" fmla="*/ 1151327 h 1173977"/>
                <a:gd name="connsiteX249" fmla="*/ 555931 w 1182252"/>
                <a:gd name="connsiteY249" fmla="*/ 1150966 h 1173977"/>
                <a:gd name="connsiteX250" fmla="*/ 555570 w 1182252"/>
                <a:gd name="connsiteY250" fmla="*/ 1150605 h 1173977"/>
                <a:gd name="connsiteX251" fmla="*/ 555210 w 1182252"/>
                <a:gd name="connsiteY251" fmla="*/ 1150063 h 1173977"/>
                <a:gd name="connsiteX252" fmla="*/ 554848 w 1182252"/>
                <a:gd name="connsiteY252" fmla="*/ 1149703 h 1173977"/>
                <a:gd name="connsiteX253" fmla="*/ 554668 w 1182252"/>
                <a:gd name="connsiteY253" fmla="*/ 1149342 h 1173977"/>
                <a:gd name="connsiteX254" fmla="*/ 554488 w 1182252"/>
                <a:gd name="connsiteY254" fmla="*/ 1148980 h 1173977"/>
                <a:gd name="connsiteX255" fmla="*/ 554307 w 1182252"/>
                <a:gd name="connsiteY255" fmla="*/ 1148620 h 1173977"/>
                <a:gd name="connsiteX256" fmla="*/ 554126 w 1182252"/>
                <a:gd name="connsiteY256" fmla="*/ 1148259 h 1173977"/>
                <a:gd name="connsiteX257" fmla="*/ 553946 w 1182252"/>
                <a:gd name="connsiteY257" fmla="*/ 1147898 h 1173977"/>
                <a:gd name="connsiteX258" fmla="*/ 553766 w 1182252"/>
                <a:gd name="connsiteY258" fmla="*/ 1147537 h 1173977"/>
                <a:gd name="connsiteX259" fmla="*/ 553585 w 1182252"/>
                <a:gd name="connsiteY259" fmla="*/ 1146996 h 1173977"/>
                <a:gd name="connsiteX260" fmla="*/ 553405 w 1182252"/>
                <a:gd name="connsiteY260" fmla="*/ 1146454 h 1173977"/>
                <a:gd name="connsiteX261" fmla="*/ 553224 w 1182252"/>
                <a:gd name="connsiteY261" fmla="*/ 1145552 h 1173977"/>
                <a:gd name="connsiteX262" fmla="*/ 553044 w 1182252"/>
                <a:gd name="connsiteY262" fmla="*/ 1145010 h 1173977"/>
                <a:gd name="connsiteX263" fmla="*/ 552863 w 1182252"/>
                <a:gd name="connsiteY263" fmla="*/ 1144469 h 1173977"/>
                <a:gd name="connsiteX264" fmla="*/ 552863 w 1182252"/>
                <a:gd name="connsiteY264" fmla="*/ 1143928 h 1173977"/>
                <a:gd name="connsiteX265" fmla="*/ 552863 w 1182252"/>
                <a:gd name="connsiteY265" fmla="*/ 1143205 h 1173977"/>
                <a:gd name="connsiteX266" fmla="*/ 552863 w 1182252"/>
                <a:gd name="connsiteY266" fmla="*/ 1142664 h 1173977"/>
                <a:gd name="connsiteX267" fmla="*/ 552863 w 1182252"/>
                <a:gd name="connsiteY267" fmla="*/ 1141942 h 1173977"/>
                <a:gd name="connsiteX268" fmla="*/ 552863 w 1182252"/>
                <a:gd name="connsiteY268" fmla="*/ 1141401 h 1173977"/>
                <a:gd name="connsiteX269" fmla="*/ 552863 w 1182252"/>
                <a:gd name="connsiteY269" fmla="*/ 1140679 h 1173977"/>
                <a:gd name="connsiteX270" fmla="*/ 552863 w 1182252"/>
                <a:gd name="connsiteY270" fmla="*/ 1140137 h 1173977"/>
                <a:gd name="connsiteX271" fmla="*/ 553224 w 1182252"/>
                <a:gd name="connsiteY271" fmla="*/ 1127504 h 1173977"/>
                <a:gd name="connsiteX272" fmla="*/ 555210 w 1182252"/>
                <a:gd name="connsiteY272" fmla="*/ 1090507 h 1173977"/>
                <a:gd name="connsiteX273" fmla="*/ 613863 w 1182252"/>
                <a:gd name="connsiteY273" fmla="*/ 1079318 h 1173977"/>
                <a:gd name="connsiteX274" fmla="*/ 820506 w 1182252"/>
                <a:gd name="connsiteY274" fmla="*/ 1076250 h 1173977"/>
                <a:gd name="connsiteX275" fmla="*/ 1153119 w 1182252"/>
                <a:gd name="connsiteY275" fmla="*/ 392435 h 1173977"/>
                <a:gd name="connsiteX276" fmla="*/ 1151134 w 1182252"/>
                <a:gd name="connsiteY276" fmla="*/ 707542 h 1173977"/>
                <a:gd name="connsiteX277" fmla="*/ 1144997 w 1182252"/>
                <a:gd name="connsiteY277" fmla="*/ 886391 h 1173977"/>
                <a:gd name="connsiteX278" fmla="*/ 1107278 w 1182252"/>
                <a:gd name="connsiteY278" fmla="*/ 926457 h 1173977"/>
                <a:gd name="connsiteX279" fmla="*/ 838192 w 1182252"/>
                <a:gd name="connsiteY279" fmla="*/ 936744 h 1173977"/>
                <a:gd name="connsiteX280" fmla="*/ 592748 w 1182252"/>
                <a:gd name="connsiteY280" fmla="*/ 938729 h 1173977"/>
                <a:gd name="connsiteX281" fmla="*/ 569467 w 1182252"/>
                <a:gd name="connsiteY281" fmla="*/ 916169 h 1173977"/>
                <a:gd name="connsiteX282" fmla="*/ 570008 w 1182252"/>
                <a:gd name="connsiteY282" fmla="*/ 905522 h 1173977"/>
                <a:gd name="connsiteX283" fmla="*/ 595094 w 1182252"/>
                <a:gd name="connsiteY283" fmla="*/ 879714 h 1173977"/>
                <a:gd name="connsiteX284" fmla="*/ 1039962 w 1182252"/>
                <a:gd name="connsiteY284" fmla="*/ 876826 h 1173977"/>
                <a:gd name="connsiteX285" fmla="*/ 1079666 w 1182252"/>
                <a:gd name="connsiteY285" fmla="*/ 873939 h 1173977"/>
                <a:gd name="connsiteX286" fmla="*/ 1079846 w 1182252"/>
                <a:gd name="connsiteY286" fmla="*/ 873939 h 1173977"/>
                <a:gd name="connsiteX287" fmla="*/ 1079846 w 1182252"/>
                <a:gd name="connsiteY287" fmla="*/ 873939 h 1173977"/>
                <a:gd name="connsiteX288" fmla="*/ 1080027 w 1182252"/>
                <a:gd name="connsiteY288" fmla="*/ 873758 h 1173977"/>
                <a:gd name="connsiteX289" fmla="*/ 1080207 w 1182252"/>
                <a:gd name="connsiteY289" fmla="*/ 873578 h 1173977"/>
                <a:gd name="connsiteX290" fmla="*/ 1080388 w 1182252"/>
                <a:gd name="connsiteY290" fmla="*/ 873397 h 1173977"/>
                <a:gd name="connsiteX291" fmla="*/ 1080568 w 1182252"/>
                <a:gd name="connsiteY291" fmla="*/ 873217 h 1173977"/>
                <a:gd name="connsiteX292" fmla="*/ 1080749 w 1182252"/>
                <a:gd name="connsiteY292" fmla="*/ 872856 h 1173977"/>
                <a:gd name="connsiteX293" fmla="*/ 1080749 w 1182252"/>
                <a:gd name="connsiteY293" fmla="*/ 872675 h 1173977"/>
                <a:gd name="connsiteX294" fmla="*/ 1080929 w 1182252"/>
                <a:gd name="connsiteY294" fmla="*/ 871953 h 1173977"/>
                <a:gd name="connsiteX295" fmla="*/ 1080929 w 1182252"/>
                <a:gd name="connsiteY295" fmla="*/ 871773 h 1173977"/>
                <a:gd name="connsiteX296" fmla="*/ 1081110 w 1182252"/>
                <a:gd name="connsiteY296" fmla="*/ 870871 h 1173977"/>
                <a:gd name="connsiteX297" fmla="*/ 1081110 w 1182252"/>
                <a:gd name="connsiteY297" fmla="*/ 870690 h 1173977"/>
                <a:gd name="connsiteX298" fmla="*/ 1081290 w 1182252"/>
                <a:gd name="connsiteY298" fmla="*/ 869788 h 1173977"/>
                <a:gd name="connsiteX299" fmla="*/ 1081290 w 1182252"/>
                <a:gd name="connsiteY299" fmla="*/ 869427 h 1173977"/>
                <a:gd name="connsiteX300" fmla="*/ 1081471 w 1182252"/>
                <a:gd name="connsiteY300" fmla="*/ 868524 h 1173977"/>
                <a:gd name="connsiteX301" fmla="*/ 1081471 w 1182252"/>
                <a:gd name="connsiteY301" fmla="*/ 868164 h 1173977"/>
                <a:gd name="connsiteX302" fmla="*/ 1081651 w 1182252"/>
                <a:gd name="connsiteY302" fmla="*/ 867081 h 1173977"/>
                <a:gd name="connsiteX303" fmla="*/ 1081651 w 1182252"/>
                <a:gd name="connsiteY303" fmla="*/ 866720 h 1173977"/>
                <a:gd name="connsiteX304" fmla="*/ 1081832 w 1182252"/>
                <a:gd name="connsiteY304" fmla="*/ 865457 h 1173977"/>
                <a:gd name="connsiteX305" fmla="*/ 1081832 w 1182252"/>
                <a:gd name="connsiteY305" fmla="*/ 865276 h 1173977"/>
                <a:gd name="connsiteX306" fmla="*/ 1082373 w 1182252"/>
                <a:gd name="connsiteY306" fmla="*/ 861486 h 1173977"/>
                <a:gd name="connsiteX307" fmla="*/ 1082373 w 1182252"/>
                <a:gd name="connsiteY307" fmla="*/ 861125 h 1173977"/>
                <a:gd name="connsiteX308" fmla="*/ 1082554 w 1182252"/>
                <a:gd name="connsiteY308" fmla="*/ 859320 h 1173977"/>
                <a:gd name="connsiteX309" fmla="*/ 1082554 w 1182252"/>
                <a:gd name="connsiteY309" fmla="*/ 858959 h 1173977"/>
                <a:gd name="connsiteX310" fmla="*/ 1082734 w 1182252"/>
                <a:gd name="connsiteY310" fmla="*/ 857155 h 1173977"/>
                <a:gd name="connsiteX311" fmla="*/ 1082734 w 1182252"/>
                <a:gd name="connsiteY311" fmla="*/ 856794 h 1173977"/>
                <a:gd name="connsiteX312" fmla="*/ 1082914 w 1182252"/>
                <a:gd name="connsiteY312" fmla="*/ 854628 h 1173977"/>
                <a:gd name="connsiteX313" fmla="*/ 1082914 w 1182252"/>
                <a:gd name="connsiteY313" fmla="*/ 854447 h 1173977"/>
                <a:gd name="connsiteX314" fmla="*/ 1083095 w 1182252"/>
                <a:gd name="connsiteY314" fmla="*/ 851921 h 1173977"/>
                <a:gd name="connsiteX315" fmla="*/ 1093743 w 1182252"/>
                <a:gd name="connsiteY315" fmla="*/ 366627 h 1173977"/>
                <a:gd name="connsiteX316" fmla="*/ 1102225 w 1182252"/>
                <a:gd name="connsiteY316" fmla="*/ 113423 h 1173977"/>
                <a:gd name="connsiteX317" fmla="*/ 1060355 w 1182252"/>
                <a:gd name="connsiteY317" fmla="*/ 71011 h 1173977"/>
                <a:gd name="connsiteX318" fmla="*/ 991414 w 1182252"/>
                <a:gd name="connsiteY318" fmla="*/ 72636 h 1173977"/>
                <a:gd name="connsiteX319" fmla="*/ 980947 w 1182252"/>
                <a:gd name="connsiteY319" fmla="*/ 72816 h 1173977"/>
                <a:gd name="connsiteX320" fmla="*/ 980225 w 1182252"/>
                <a:gd name="connsiteY320" fmla="*/ 72816 h 1173977"/>
                <a:gd name="connsiteX321" fmla="*/ 906592 w 1182252"/>
                <a:gd name="connsiteY321" fmla="*/ 74440 h 1173977"/>
                <a:gd name="connsiteX322" fmla="*/ 897929 w 1182252"/>
                <a:gd name="connsiteY322" fmla="*/ 74621 h 1173977"/>
                <a:gd name="connsiteX323" fmla="*/ 891071 w 1182252"/>
                <a:gd name="connsiteY323" fmla="*/ 74801 h 1173977"/>
                <a:gd name="connsiteX324" fmla="*/ 884393 w 1182252"/>
                <a:gd name="connsiteY324" fmla="*/ 74982 h 1173977"/>
                <a:gd name="connsiteX325" fmla="*/ 874648 w 1182252"/>
                <a:gd name="connsiteY325" fmla="*/ 75162 h 1173977"/>
                <a:gd name="connsiteX326" fmla="*/ 872121 w 1182252"/>
                <a:gd name="connsiteY326" fmla="*/ 75162 h 1173977"/>
                <a:gd name="connsiteX327" fmla="*/ 866707 w 1182252"/>
                <a:gd name="connsiteY327" fmla="*/ 75343 h 1173977"/>
                <a:gd name="connsiteX328" fmla="*/ 855337 w 1182252"/>
                <a:gd name="connsiteY328" fmla="*/ 75523 h 1173977"/>
                <a:gd name="connsiteX329" fmla="*/ 854074 w 1182252"/>
                <a:gd name="connsiteY329" fmla="*/ 75523 h 1173977"/>
                <a:gd name="connsiteX330" fmla="*/ 840719 w 1182252"/>
                <a:gd name="connsiteY330" fmla="*/ 75884 h 1173977"/>
                <a:gd name="connsiteX331" fmla="*/ 838914 w 1182252"/>
                <a:gd name="connsiteY331" fmla="*/ 75884 h 1173977"/>
                <a:gd name="connsiteX332" fmla="*/ 833500 w 1182252"/>
                <a:gd name="connsiteY332" fmla="*/ 76064 h 1173977"/>
                <a:gd name="connsiteX333" fmla="*/ 832597 w 1182252"/>
                <a:gd name="connsiteY333" fmla="*/ 76064 h 1173977"/>
                <a:gd name="connsiteX334" fmla="*/ 811663 w 1182252"/>
                <a:gd name="connsiteY334" fmla="*/ 76426 h 1173977"/>
                <a:gd name="connsiteX335" fmla="*/ 811121 w 1182252"/>
                <a:gd name="connsiteY335" fmla="*/ 76426 h 1173977"/>
                <a:gd name="connsiteX336" fmla="*/ 804804 w 1182252"/>
                <a:gd name="connsiteY336" fmla="*/ 76606 h 1173977"/>
                <a:gd name="connsiteX337" fmla="*/ 804083 w 1182252"/>
                <a:gd name="connsiteY337" fmla="*/ 76606 h 1173977"/>
                <a:gd name="connsiteX338" fmla="*/ 791810 w 1182252"/>
                <a:gd name="connsiteY338" fmla="*/ 76787 h 1173977"/>
                <a:gd name="connsiteX339" fmla="*/ 789284 w 1182252"/>
                <a:gd name="connsiteY339" fmla="*/ 76787 h 1173977"/>
                <a:gd name="connsiteX340" fmla="*/ 777011 w 1182252"/>
                <a:gd name="connsiteY340" fmla="*/ 77147 h 1173977"/>
                <a:gd name="connsiteX341" fmla="*/ 776290 w 1182252"/>
                <a:gd name="connsiteY341" fmla="*/ 77147 h 1173977"/>
                <a:gd name="connsiteX342" fmla="*/ 771597 w 1182252"/>
                <a:gd name="connsiteY342" fmla="*/ 77328 h 1173977"/>
                <a:gd name="connsiteX343" fmla="*/ 769251 w 1182252"/>
                <a:gd name="connsiteY343" fmla="*/ 77328 h 1173977"/>
                <a:gd name="connsiteX344" fmla="*/ 757701 w 1182252"/>
                <a:gd name="connsiteY344" fmla="*/ 77508 h 1173977"/>
                <a:gd name="connsiteX345" fmla="*/ 756799 w 1182252"/>
                <a:gd name="connsiteY345" fmla="*/ 77508 h 1173977"/>
                <a:gd name="connsiteX346" fmla="*/ 751926 w 1182252"/>
                <a:gd name="connsiteY346" fmla="*/ 77689 h 1173977"/>
                <a:gd name="connsiteX347" fmla="*/ 750662 w 1182252"/>
                <a:gd name="connsiteY347" fmla="*/ 77689 h 1173977"/>
                <a:gd name="connsiteX348" fmla="*/ 739473 w 1182252"/>
                <a:gd name="connsiteY348" fmla="*/ 77869 h 1173977"/>
                <a:gd name="connsiteX349" fmla="*/ 738210 w 1182252"/>
                <a:gd name="connsiteY349" fmla="*/ 77869 h 1173977"/>
                <a:gd name="connsiteX350" fmla="*/ 733878 w 1182252"/>
                <a:gd name="connsiteY350" fmla="*/ 78050 h 1173977"/>
                <a:gd name="connsiteX351" fmla="*/ 732795 w 1182252"/>
                <a:gd name="connsiteY351" fmla="*/ 78050 h 1173977"/>
                <a:gd name="connsiteX352" fmla="*/ 722328 w 1182252"/>
                <a:gd name="connsiteY352" fmla="*/ 78230 h 1173977"/>
                <a:gd name="connsiteX353" fmla="*/ 721426 w 1182252"/>
                <a:gd name="connsiteY353" fmla="*/ 78230 h 1173977"/>
                <a:gd name="connsiteX354" fmla="*/ 717275 w 1182252"/>
                <a:gd name="connsiteY354" fmla="*/ 78411 h 1173977"/>
                <a:gd name="connsiteX355" fmla="*/ 716192 w 1182252"/>
                <a:gd name="connsiteY355" fmla="*/ 78411 h 1173977"/>
                <a:gd name="connsiteX356" fmla="*/ 706807 w 1182252"/>
                <a:gd name="connsiteY356" fmla="*/ 78591 h 1173977"/>
                <a:gd name="connsiteX357" fmla="*/ 705905 w 1182252"/>
                <a:gd name="connsiteY357" fmla="*/ 78591 h 1173977"/>
                <a:gd name="connsiteX358" fmla="*/ 702476 w 1182252"/>
                <a:gd name="connsiteY358" fmla="*/ 78771 h 1173977"/>
                <a:gd name="connsiteX359" fmla="*/ 701213 w 1182252"/>
                <a:gd name="connsiteY359" fmla="*/ 78771 h 1173977"/>
                <a:gd name="connsiteX360" fmla="*/ 693272 w 1182252"/>
                <a:gd name="connsiteY360" fmla="*/ 78952 h 1173977"/>
                <a:gd name="connsiteX361" fmla="*/ 692370 w 1182252"/>
                <a:gd name="connsiteY361" fmla="*/ 78952 h 1173977"/>
                <a:gd name="connsiteX362" fmla="*/ 689482 w 1182252"/>
                <a:gd name="connsiteY362" fmla="*/ 78952 h 1173977"/>
                <a:gd name="connsiteX363" fmla="*/ 688399 w 1182252"/>
                <a:gd name="connsiteY363" fmla="*/ 78952 h 1173977"/>
                <a:gd name="connsiteX364" fmla="*/ 684970 w 1182252"/>
                <a:gd name="connsiteY364" fmla="*/ 79133 h 1173977"/>
                <a:gd name="connsiteX365" fmla="*/ 239922 w 1182252"/>
                <a:gd name="connsiteY365" fmla="*/ 80215 h 1173977"/>
                <a:gd name="connsiteX366" fmla="*/ 112868 w 1182252"/>
                <a:gd name="connsiteY366" fmla="*/ 80757 h 1173977"/>
                <a:gd name="connsiteX367" fmla="*/ 112868 w 1182252"/>
                <a:gd name="connsiteY367" fmla="*/ 80757 h 1173977"/>
                <a:gd name="connsiteX368" fmla="*/ 104206 w 1182252"/>
                <a:gd name="connsiteY368" fmla="*/ 80396 h 1173977"/>
                <a:gd name="connsiteX369" fmla="*/ 72984 w 1182252"/>
                <a:gd name="connsiteY369" fmla="*/ 107467 h 1173977"/>
                <a:gd name="connsiteX370" fmla="*/ 72623 w 1182252"/>
                <a:gd name="connsiteY370" fmla="*/ 117935 h 1173977"/>
                <a:gd name="connsiteX371" fmla="*/ 72623 w 1182252"/>
                <a:gd name="connsiteY371" fmla="*/ 119017 h 1173977"/>
                <a:gd name="connsiteX372" fmla="*/ 72623 w 1182252"/>
                <a:gd name="connsiteY372" fmla="*/ 120461 h 1173977"/>
                <a:gd name="connsiteX373" fmla="*/ 72623 w 1182252"/>
                <a:gd name="connsiteY373" fmla="*/ 121724 h 1173977"/>
                <a:gd name="connsiteX374" fmla="*/ 72623 w 1182252"/>
                <a:gd name="connsiteY374" fmla="*/ 123349 h 1173977"/>
                <a:gd name="connsiteX375" fmla="*/ 72623 w 1182252"/>
                <a:gd name="connsiteY375" fmla="*/ 124612 h 1173977"/>
                <a:gd name="connsiteX376" fmla="*/ 72623 w 1182252"/>
                <a:gd name="connsiteY376" fmla="*/ 126236 h 1173977"/>
                <a:gd name="connsiteX377" fmla="*/ 72623 w 1182252"/>
                <a:gd name="connsiteY377" fmla="*/ 127680 h 1173977"/>
                <a:gd name="connsiteX378" fmla="*/ 72623 w 1182252"/>
                <a:gd name="connsiteY378" fmla="*/ 129304 h 1173977"/>
                <a:gd name="connsiteX379" fmla="*/ 72623 w 1182252"/>
                <a:gd name="connsiteY379" fmla="*/ 130748 h 1173977"/>
                <a:gd name="connsiteX380" fmla="*/ 72623 w 1182252"/>
                <a:gd name="connsiteY380" fmla="*/ 132553 h 1173977"/>
                <a:gd name="connsiteX381" fmla="*/ 72623 w 1182252"/>
                <a:gd name="connsiteY381" fmla="*/ 134177 h 1173977"/>
                <a:gd name="connsiteX382" fmla="*/ 72623 w 1182252"/>
                <a:gd name="connsiteY382" fmla="*/ 135982 h 1173977"/>
                <a:gd name="connsiteX383" fmla="*/ 72623 w 1182252"/>
                <a:gd name="connsiteY383" fmla="*/ 137606 h 1173977"/>
                <a:gd name="connsiteX384" fmla="*/ 72623 w 1182252"/>
                <a:gd name="connsiteY384" fmla="*/ 139591 h 1173977"/>
                <a:gd name="connsiteX385" fmla="*/ 72623 w 1182252"/>
                <a:gd name="connsiteY385" fmla="*/ 141216 h 1173977"/>
                <a:gd name="connsiteX386" fmla="*/ 72623 w 1182252"/>
                <a:gd name="connsiteY386" fmla="*/ 143562 h 1173977"/>
                <a:gd name="connsiteX387" fmla="*/ 72623 w 1182252"/>
                <a:gd name="connsiteY387" fmla="*/ 145186 h 1173977"/>
                <a:gd name="connsiteX388" fmla="*/ 72623 w 1182252"/>
                <a:gd name="connsiteY388" fmla="*/ 147713 h 1173977"/>
                <a:gd name="connsiteX389" fmla="*/ 72623 w 1182252"/>
                <a:gd name="connsiteY389" fmla="*/ 149337 h 1173977"/>
                <a:gd name="connsiteX390" fmla="*/ 72623 w 1182252"/>
                <a:gd name="connsiteY390" fmla="*/ 151863 h 1173977"/>
                <a:gd name="connsiteX391" fmla="*/ 72623 w 1182252"/>
                <a:gd name="connsiteY391" fmla="*/ 153488 h 1173977"/>
                <a:gd name="connsiteX392" fmla="*/ 72803 w 1182252"/>
                <a:gd name="connsiteY392" fmla="*/ 157819 h 1173977"/>
                <a:gd name="connsiteX393" fmla="*/ 72803 w 1182252"/>
                <a:gd name="connsiteY393" fmla="*/ 158541 h 1173977"/>
                <a:gd name="connsiteX394" fmla="*/ 72984 w 1182252"/>
                <a:gd name="connsiteY394" fmla="*/ 162331 h 1173977"/>
                <a:gd name="connsiteX395" fmla="*/ 72984 w 1182252"/>
                <a:gd name="connsiteY395" fmla="*/ 164136 h 1173977"/>
                <a:gd name="connsiteX396" fmla="*/ 72984 w 1182252"/>
                <a:gd name="connsiteY396" fmla="*/ 167204 h 1173977"/>
                <a:gd name="connsiteX397" fmla="*/ 72984 w 1182252"/>
                <a:gd name="connsiteY397" fmla="*/ 169008 h 1173977"/>
                <a:gd name="connsiteX398" fmla="*/ 72984 w 1182252"/>
                <a:gd name="connsiteY398" fmla="*/ 171896 h 1173977"/>
                <a:gd name="connsiteX399" fmla="*/ 72984 w 1182252"/>
                <a:gd name="connsiteY399" fmla="*/ 173881 h 1173977"/>
                <a:gd name="connsiteX400" fmla="*/ 72984 w 1182252"/>
                <a:gd name="connsiteY400" fmla="*/ 176769 h 1173977"/>
                <a:gd name="connsiteX401" fmla="*/ 72984 w 1182252"/>
                <a:gd name="connsiteY401" fmla="*/ 178754 h 1173977"/>
                <a:gd name="connsiteX402" fmla="*/ 72984 w 1182252"/>
                <a:gd name="connsiteY402" fmla="*/ 181641 h 1173977"/>
                <a:gd name="connsiteX403" fmla="*/ 72984 w 1182252"/>
                <a:gd name="connsiteY403" fmla="*/ 183988 h 1173977"/>
                <a:gd name="connsiteX404" fmla="*/ 72984 w 1182252"/>
                <a:gd name="connsiteY404" fmla="*/ 186875 h 1173977"/>
                <a:gd name="connsiteX405" fmla="*/ 72984 w 1182252"/>
                <a:gd name="connsiteY405" fmla="*/ 189222 h 1173977"/>
                <a:gd name="connsiteX406" fmla="*/ 73164 w 1182252"/>
                <a:gd name="connsiteY406" fmla="*/ 192290 h 1173977"/>
                <a:gd name="connsiteX407" fmla="*/ 73164 w 1182252"/>
                <a:gd name="connsiteY407" fmla="*/ 194275 h 1173977"/>
                <a:gd name="connsiteX408" fmla="*/ 73345 w 1182252"/>
                <a:gd name="connsiteY408" fmla="*/ 197704 h 1173977"/>
                <a:gd name="connsiteX409" fmla="*/ 73345 w 1182252"/>
                <a:gd name="connsiteY409" fmla="*/ 199869 h 1173977"/>
                <a:gd name="connsiteX410" fmla="*/ 73525 w 1182252"/>
                <a:gd name="connsiteY410" fmla="*/ 203118 h 1173977"/>
                <a:gd name="connsiteX411" fmla="*/ 73525 w 1182252"/>
                <a:gd name="connsiteY411" fmla="*/ 205103 h 1173977"/>
                <a:gd name="connsiteX412" fmla="*/ 73706 w 1182252"/>
                <a:gd name="connsiteY412" fmla="*/ 209435 h 1173977"/>
                <a:gd name="connsiteX413" fmla="*/ 73706 w 1182252"/>
                <a:gd name="connsiteY413" fmla="*/ 210517 h 1173977"/>
                <a:gd name="connsiteX414" fmla="*/ 73886 w 1182252"/>
                <a:gd name="connsiteY414" fmla="*/ 215931 h 1173977"/>
                <a:gd name="connsiteX415" fmla="*/ 73886 w 1182252"/>
                <a:gd name="connsiteY415" fmla="*/ 216293 h 1173977"/>
                <a:gd name="connsiteX416" fmla="*/ 74247 w 1182252"/>
                <a:gd name="connsiteY416" fmla="*/ 227843 h 1173977"/>
                <a:gd name="connsiteX417" fmla="*/ 74247 w 1182252"/>
                <a:gd name="connsiteY417" fmla="*/ 229287 h 1173977"/>
                <a:gd name="connsiteX418" fmla="*/ 74428 w 1182252"/>
                <a:gd name="connsiteY418" fmla="*/ 233799 h 1173977"/>
                <a:gd name="connsiteX419" fmla="*/ 74428 w 1182252"/>
                <a:gd name="connsiteY419" fmla="*/ 235423 h 1173977"/>
                <a:gd name="connsiteX420" fmla="*/ 74608 w 1182252"/>
                <a:gd name="connsiteY420" fmla="*/ 239574 h 1173977"/>
                <a:gd name="connsiteX421" fmla="*/ 74608 w 1182252"/>
                <a:gd name="connsiteY421" fmla="*/ 241559 h 1173977"/>
                <a:gd name="connsiteX422" fmla="*/ 74788 w 1182252"/>
                <a:gd name="connsiteY422" fmla="*/ 245890 h 1173977"/>
                <a:gd name="connsiteX423" fmla="*/ 74788 w 1182252"/>
                <a:gd name="connsiteY423" fmla="*/ 247153 h 1173977"/>
                <a:gd name="connsiteX424" fmla="*/ 74969 w 1182252"/>
                <a:gd name="connsiteY424" fmla="*/ 251846 h 1173977"/>
                <a:gd name="connsiteX425" fmla="*/ 74969 w 1182252"/>
                <a:gd name="connsiteY425" fmla="*/ 253651 h 1173977"/>
                <a:gd name="connsiteX426" fmla="*/ 75149 w 1182252"/>
                <a:gd name="connsiteY426" fmla="*/ 257621 h 1173977"/>
                <a:gd name="connsiteX427" fmla="*/ 75149 w 1182252"/>
                <a:gd name="connsiteY427" fmla="*/ 259606 h 1173977"/>
                <a:gd name="connsiteX428" fmla="*/ 75330 w 1182252"/>
                <a:gd name="connsiteY428" fmla="*/ 263938 h 1173977"/>
                <a:gd name="connsiteX429" fmla="*/ 75330 w 1182252"/>
                <a:gd name="connsiteY429" fmla="*/ 265742 h 1173977"/>
                <a:gd name="connsiteX430" fmla="*/ 75510 w 1182252"/>
                <a:gd name="connsiteY430" fmla="*/ 270435 h 1173977"/>
                <a:gd name="connsiteX431" fmla="*/ 75510 w 1182252"/>
                <a:gd name="connsiteY431" fmla="*/ 271698 h 1173977"/>
                <a:gd name="connsiteX432" fmla="*/ 75691 w 1182252"/>
                <a:gd name="connsiteY432" fmla="*/ 276390 h 1173977"/>
                <a:gd name="connsiteX433" fmla="*/ 75691 w 1182252"/>
                <a:gd name="connsiteY433" fmla="*/ 277834 h 1173977"/>
                <a:gd name="connsiteX434" fmla="*/ 75871 w 1182252"/>
                <a:gd name="connsiteY434" fmla="*/ 283790 h 1173977"/>
                <a:gd name="connsiteX435" fmla="*/ 75871 w 1182252"/>
                <a:gd name="connsiteY435" fmla="*/ 283790 h 1173977"/>
                <a:gd name="connsiteX436" fmla="*/ 76774 w 1182252"/>
                <a:gd name="connsiteY436" fmla="*/ 308515 h 1173977"/>
                <a:gd name="connsiteX437" fmla="*/ 76774 w 1182252"/>
                <a:gd name="connsiteY437" fmla="*/ 309056 h 1173977"/>
                <a:gd name="connsiteX438" fmla="*/ 76954 w 1182252"/>
                <a:gd name="connsiteY438" fmla="*/ 314290 h 1173977"/>
                <a:gd name="connsiteX439" fmla="*/ 76954 w 1182252"/>
                <a:gd name="connsiteY439" fmla="*/ 315914 h 1173977"/>
                <a:gd name="connsiteX440" fmla="*/ 77135 w 1182252"/>
                <a:gd name="connsiteY440" fmla="*/ 319884 h 1173977"/>
                <a:gd name="connsiteX441" fmla="*/ 77135 w 1182252"/>
                <a:gd name="connsiteY441" fmla="*/ 321689 h 1173977"/>
                <a:gd name="connsiteX442" fmla="*/ 77315 w 1182252"/>
                <a:gd name="connsiteY442" fmla="*/ 326562 h 1173977"/>
                <a:gd name="connsiteX443" fmla="*/ 77315 w 1182252"/>
                <a:gd name="connsiteY443" fmla="*/ 326923 h 1173977"/>
                <a:gd name="connsiteX444" fmla="*/ 77856 w 1182252"/>
                <a:gd name="connsiteY444" fmla="*/ 343165 h 1173977"/>
                <a:gd name="connsiteX445" fmla="*/ 77856 w 1182252"/>
                <a:gd name="connsiteY445" fmla="*/ 345331 h 1173977"/>
                <a:gd name="connsiteX446" fmla="*/ 79120 w 1182252"/>
                <a:gd name="connsiteY446" fmla="*/ 376192 h 1173977"/>
                <a:gd name="connsiteX447" fmla="*/ 79120 w 1182252"/>
                <a:gd name="connsiteY447" fmla="*/ 376914 h 1173977"/>
                <a:gd name="connsiteX448" fmla="*/ 79481 w 1182252"/>
                <a:gd name="connsiteY448" fmla="*/ 388645 h 1173977"/>
                <a:gd name="connsiteX449" fmla="*/ 79661 w 1182252"/>
                <a:gd name="connsiteY449" fmla="*/ 392435 h 1173977"/>
                <a:gd name="connsiteX450" fmla="*/ 79842 w 1182252"/>
                <a:gd name="connsiteY450" fmla="*/ 399112 h 1173977"/>
                <a:gd name="connsiteX451" fmla="*/ 79842 w 1182252"/>
                <a:gd name="connsiteY451" fmla="*/ 400917 h 1173977"/>
                <a:gd name="connsiteX452" fmla="*/ 79842 w 1182252"/>
                <a:gd name="connsiteY452" fmla="*/ 402722 h 1173977"/>
                <a:gd name="connsiteX453" fmla="*/ 80022 w 1182252"/>
                <a:gd name="connsiteY453" fmla="*/ 406151 h 1173977"/>
                <a:gd name="connsiteX454" fmla="*/ 80022 w 1182252"/>
                <a:gd name="connsiteY454" fmla="*/ 407234 h 1173977"/>
                <a:gd name="connsiteX455" fmla="*/ 80203 w 1182252"/>
                <a:gd name="connsiteY455" fmla="*/ 410302 h 1173977"/>
                <a:gd name="connsiteX456" fmla="*/ 80203 w 1182252"/>
                <a:gd name="connsiteY456" fmla="*/ 411385 h 1173977"/>
                <a:gd name="connsiteX457" fmla="*/ 80383 w 1182252"/>
                <a:gd name="connsiteY457" fmla="*/ 414814 h 1173977"/>
                <a:gd name="connsiteX458" fmla="*/ 80383 w 1182252"/>
                <a:gd name="connsiteY458" fmla="*/ 415355 h 1173977"/>
                <a:gd name="connsiteX459" fmla="*/ 80564 w 1182252"/>
                <a:gd name="connsiteY459" fmla="*/ 419326 h 1173977"/>
                <a:gd name="connsiteX460" fmla="*/ 89407 w 1182252"/>
                <a:gd name="connsiteY460" fmla="*/ 589873 h 1173977"/>
                <a:gd name="connsiteX461" fmla="*/ 104747 w 1182252"/>
                <a:gd name="connsiteY461" fmla="*/ 863832 h 1173977"/>
                <a:gd name="connsiteX462" fmla="*/ 116117 w 1182252"/>
                <a:gd name="connsiteY462" fmla="*/ 875022 h 1173977"/>
                <a:gd name="connsiteX463" fmla="*/ 223138 w 1182252"/>
                <a:gd name="connsiteY463" fmla="*/ 876465 h 1173977"/>
                <a:gd name="connsiteX464" fmla="*/ 235049 w 1182252"/>
                <a:gd name="connsiteY464" fmla="*/ 897400 h 1173977"/>
                <a:gd name="connsiteX465" fmla="*/ 228733 w 1182252"/>
                <a:gd name="connsiteY465" fmla="*/ 936924 h 1173977"/>
                <a:gd name="connsiteX466" fmla="*/ 118102 w 1182252"/>
                <a:gd name="connsiteY466" fmla="*/ 936563 h 1173977"/>
                <a:gd name="connsiteX467" fmla="*/ 113951 w 1182252"/>
                <a:gd name="connsiteY467" fmla="*/ 936202 h 1173977"/>
                <a:gd name="connsiteX468" fmla="*/ 113049 w 1182252"/>
                <a:gd name="connsiteY468" fmla="*/ 936202 h 1173977"/>
                <a:gd name="connsiteX469" fmla="*/ 109259 w 1182252"/>
                <a:gd name="connsiteY469" fmla="*/ 935841 h 1173977"/>
                <a:gd name="connsiteX470" fmla="*/ 108898 w 1182252"/>
                <a:gd name="connsiteY470" fmla="*/ 935841 h 1173977"/>
                <a:gd name="connsiteX471" fmla="*/ 105469 w 1182252"/>
                <a:gd name="connsiteY471" fmla="*/ 935300 h 1173977"/>
                <a:gd name="connsiteX472" fmla="*/ 104747 w 1182252"/>
                <a:gd name="connsiteY472" fmla="*/ 935119 h 1173977"/>
                <a:gd name="connsiteX473" fmla="*/ 101318 w 1182252"/>
                <a:gd name="connsiteY473" fmla="*/ 934397 h 1173977"/>
                <a:gd name="connsiteX474" fmla="*/ 100777 w 1182252"/>
                <a:gd name="connsiteY474" fmla="*/ 934217 h 1173977"/>
                <a:gd name="connsiteX475" fmla="*/ 97889 w 1182252"/>
                <a:gd name="connsiteY475" fmla="*/ 933495 h 1173977"/>
                <a:gd name="connsiteX476" fmla="*/ 97348 w 1182252"/>
                <a:gd name="connsiteY476" fmla="*/ 933314 h 1173977"/>
                <a:gd name="connsiteX477" fmla="*/ 94280 w 1182252"/>
                <a:gd name="connsiteY477" fmla="*/ 932412 h 1173977"/>
                <a:gd name="connsiteX478" fmla="*/ 93738 w 1182252"/>
                <a:gd name="connsiteY478" fmla="*/ 932232 h 1173977"/>
                <a:gd name="connsiteX479" fmla="*/ 91031 w 1182252"/>
                <a:gd name="connsiteY479" fmla="*/ 931149 h 1173977"/>
                <a:gd name="connsiteX480" fmla="*/ 90851 w 1182252"/>
                <a:gd name="connsiteY480" fmla="*/ 931149 h 1173977"/>
                <a:gd name="connsiteX481" fmla="*/ 88144 w 1182252"/>
                <a:gd name="connsiteY481" fmla="*/ 929886 h 1173977"/>
                <a:gd name="connsiteX482" fmla="*/ 87783 w 1182252"/>
                <a:gd name="connsiteY482" fmla="*/ 929705 h 1173977"/>
                <a:gd name="connsiteX483" fmla="*/ 82729 w 1182252"/>
                <a:gd name="connsiteY483" fmla="*/ 926637 h 1173977"/>
                <a:gd name="connsiteX484" fmla="*/ 82368 w 1182252"/>
                <a:gd name="connsiteY484" fmla="*/ 926457 h 1173977"/>
                <a:gd name="connsiteX485" fmla="*/ 80203 w 1182252"/>
                <a:gd name="connsiteY485" fmla="*/ 924652 h 1173977"/>
                <a:gd name="connsiteX486" fmla="*/ 80203 w 1182252"/>
                <a:gd name="connsiteY486" fmla="*/ 924652 h 1173977"/>
                <a:gd name="connsiteX487" fmla="*/ 78217 w 1182252"/>
                <a:gd name="connsiteY487" fmla="*/ 922667 h 1173977"/>
                <a:gd name="connsiteX488" fmla="*/ 78037 w 1182252"/>
                <a:gd name="connsiteY488" fmla="*/ 922486 h 1173977"/>
                <a:gd name="connsiteX489" fmla="*/ 76052 w 1182252"/>
                <a:gd name="connsiteY489" fmla="*/ 920140 h 1173977"/>
                <a:gd name="connsiteX490" fmla="*/ 75871 w 1182252"/>
                <a:gd name="connsiteY490" fmla="*/ 919959 h 1173977"/>
                <a:gd name="connsiteX491" fmla="*/ 74067 w 1182252"/>
                <a:gd name="connsiteY491" fmla="*/ 917613 h 1173977"/>
                <a:gd name="connsiteX492" fmla="*/ 73886 w 1182252"/>
                <a:gd name="connsiteY492" fmla="*/ 917433 h 1173977"/>
                <a:gd name="connsiteX493" fmla="*/ 72262 w 1182252"/>
                <a:gd name="connsiteY493" fmla="*/ 914726 h 1173977"/>
                <a:gd name="connsiteX494" fmla="*/ 72081 w 1182252"/>
                <a:gd name="connsiteY494" fmla="*/ 914365 h 1173977"/>
                <a:gd name="connsiteX495" fmla="*/ 70638 w 1182252"/>
                <a:gd name="connsiteY495" fmla="*/ 911297 h 1173977"/>
                <a:gd name="connsiteX496" fmla="*/ 70638 w 1182252"/>
                <a:gd name="connsiteY496" fmla="*/ 911297 h 1173977"/>
                <a:gd name="connsiteX497" fmla="*/ 64862 w 1182252"/>
                <a:gd name="connsiteY497" fmla="*/ 892888 h 1173977"/>
                <a:gd name="connsiteX498" fmla="*/ 58726 w 1182252"/>
                <a:gd name="connsiteY498" fmla="*/ 847951 h 1173977"/>
                <a:gd name="connsiteX499" fmla="*/ 47537 w 1182252"/>
                <a:gd name="connsiteY499" fmla="*/ 674876 h 1173977"/>
                <a:gd name="connsiteX500" fmla="*/ 37069 w 1182252"/>
                <a:gd name="connsiteY500" fmla="*/ 528512 h 1173977"/>
                <a:gd name="connsiteX501" fmla="*/ 26241 w 1182252"/>
                <a:gd name="connsiteY501" fmla="*/ 336669 h 1173977"/>
                <a:gd name="connsiteX502" fmla="*/ 14510 w 1182252"/>
                <a:gd name="connsiteY502" fmla="*/ 150239 h 1173977"/>
                <a:gd name="connsiteX503" fmla="*/ 12886 w 1182252"/>
                <a:gd name="connsiteY503" fmla="*/ 59642 h 1173977"/>
                <a:gd name="connsiteX504" fmla="*/ 43566 w 1182252"/>
                <a:gd name="connsiteY504" fmla="*/ 29322 h 1173977"/>
                <a:gd name="connsiteX505" fmla="*/ 134345 w 1182252"/>
                <a:gd name="connsiteY505" fmla="*/ 27698 h 1173977"/>
                <a:gd name="connsiteX506" fmla="*/ 536260 w 1182252"/>
                <a:gd name="connsiteY506" fmla="*/ 22103 h 1173977"/>
                <a:gd name="connsiteX507" fmla="*/ 731171 w 1182252"/>
                <a:gd name="connsiteY507" fmla="*/ 19396 h 1173977"/>
                <a:gd name="connsiteX508" fmla="*/ 1107639 w 1182252"/>
                <a:gd name="connsiteY508" fmla="*/ 17952 h 1173977"/>
                <a:gd name="connsiteX509" fmla="*/ 1137057 w 1182252"/>
                <a:gd name="connsiteY509" fmla="*/ 18133 h 1173977"/>
                <a:gd name="connsiteX510" fmla="*/ 1148066 w 1182252"/>
                <a:gd name="connsiteY510" fmla="*/ 18493 h 1173977"/>
                <a:gd name="connsiteX511" fmla="*/ 1148066 w 1182252"/>
                <a:gd name="connsiteY511" fmla="*/ 18493 h 1173977"/>
                <a:gd name="connsiteX512" fmla="*/ 1150592 w 1182252"/>
                <a:gd name="connsiteY512" fmla="*/ 18854 h 1173977"/>
                <a:gd name="connsiteX513" fmla="*/ 1150592 w 1182252"/>
                <a:gd name="connsiteY513" fmla="*/ 18854 h 1173977"/>
                <a:gd name="connsiteX514" fmla="*/ 1154743 w 1182252"/>
                <a:gd name="connsiteY514" fmla="*/ 19757 h 1173977"/>
                <a:gd name="connsiteX515" fmla="*/ 1154923 w 1182252"/>
                <a:gd name="connsiteY515" fmla="*/ 19757 h 1173977"/>
                <a:gd name="connsiteX516" fmla="*/ 1156548 w 1182252"/>
                <a:gd name="connsiteY516" fmla="*/ 20479 h 1173977"/>
                <a:gd name="connsiteX517" fmla="*/ 1156548 w 1182252"/>
                <a:gd name="connsiteY517" fmla="*/ 20479 h 1173977"/>
                <a:gd name="connsiteX518" fmla="*/ 1159255 w 1182252"/>
                <a:gd name="connsiteY518" fmla="*/ 22284 h 1173977"/>
                <a:gd name="connsiteX519" fmla="*/ 1159435 w 1182252"/>
                <a:gd name="connsiteY519" fmla="*/ 22284 h 1173977"/>
                <a:gd name="connsiteX520" fmla="*/ 1160518 w 1182252"/>
                <a:gd name="connsiteY520" fmla="*/ 23366 h 1173977"/>
                <a:gd name="connsiteX521" fmla="*/ 1160518 w 1182252"/>
                <a:gd name="connsiteY521" fmla="*/ 23366 h 1173977"/>
                <a:gd name="connsiteX522" fmla="*/ 1161420 w 1182252"/>
                <a:gd name="connsiteY522" fmla="*/ 24810 h 1173977"/>
                <a:gd name="connsiteX523" fmla="*/ 1161420 w 1182252"/>
                <a:gd name="connsiteY523" fmla="*/ 24810 h 1173977"/>
                <a:gd name="connsiteX524" fmla="*/ 1162142 w 1182252"/>
                <a:gd name="connsiteY524" fmla="*/ 26434 h 1173977"/>
                <a:gd name="connsiteX525" fmla="*/ 1162142 w 1182252"/>
                <a:gd name="connsiteY525" fmla="*/ 26615 h 1173977"/>
                <a:gd name="connsiteX526" fmla="*/ 1163225 w 1182252"/>
                <a:gd name="connsiteY526" fmla="*/ 30405 h 1173977"/>
                <a:gd name="connsiteX527" fmla="*/ 1163225 w 1182252"/>
                <a:gd name="connsiteY527" fmla="*/ 30585 h 1173977"/>
                <a:gd name="connsiteX528" fmla="*/ 1163586 w 1182252"/>
                <a:gd name="connsiteY528" fmla="*/ 32931 h 1173977"/>
                <a:gd name="connsiteX529" fmla="*/ 1163586 w 1182252"/>
                <a:gd name="connsiteY529" fmla="*/ 33292 h 1173977"/>
                <a:gd name="connsiteX530" fmla="*/ 1163947 w 1182252"/>
                <a:gd name="connsiteY530" fmla="*/ 38706 h 1173977"/>
                <a:gd name="connsiteX531" fmla="*/ 1163947 w 1182252"/>
                <a:gd name="connsiteY531" fmla="*/ 39067 h 1173977"/>
                <a:gd name="connsiteX532" fmla="*/ 1163947 w 1182252"/>
                <a:gd name="connsiteY532" fmla="*/ 42136 h 1173977"/>
                <a:gd name="connsiteX533" fmla="*/ 1163947 w 1182252"/>
                <a:gd name="connsiteY533" fmla="*/ 42677 h 1173977"/>
                <a:gd name="connsiteX534" fmla="*/ 1163947 w 1182252"/>
                <a:gd name="connsiteY534" fmla="*/ 46106 h 1173977"/>
                <a:gd name="connsiteX535" fmla="*/ 1153119 w 1182252"/>
                <a:gd name="connsiteY535" fmla="*/ 392435 h 117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1182252" h="1173977">
                  <a:moveTo>
                    <a:pt x="1166113" y="85"/>
                  </a:moveTo>
                  <a:cubicBezTo>
                    <a:pt x="1151855" y="-276"/>
                    <a:pt x="1137598" y="627"/>
                    <a:pt x="1123341" y="627"/>
                  </a:cubicBezTo>
                  <a:cubicBezTo>
                    <a:pt x="993399" y="988"/>
                    <a:pt x="863639" y="807"/>
                    <a:pt x="733698" y="1890"/>
                  </a:cubicBezTo>
                  <a:cubicBezTo>
                    <a:pt x="668727" y="2431"/>
                    <a:pt x="215919" y="6763"/>
                    <a:pt x="139759" y="10733"/>
                  </a:cubicBezTo>
                  <a:cubicBezTo>
                    <a:pt x="101679" y="12718"/>
                    <a:pt x="63419" y="13621"/>
                    <a:pt x="25158" y="14523"/>
                  </a:cubicBezTo>
                  <a:cubicBezTo>
                    <a:pt x="12886" y="14884"/>
                    <a:pt x="6028" y="18493"/>
                    <a:pt x="3862" y="32210"/>
                  </a:cubicBezTo>
                  <a:cubicBezTo>
                    <a:pt x="1877" y="43579"/>
                    <a:pt x="433" y="54949"/>
                    <a:pt x="72" y="66500"/>
                  </a:cubicBezTo>
                  <a:cubicBezTo>
                    <a:pt x="-1371" y="128041"/>
                    <a:pt x="19203" y="429613"/>
                    <a:pt x="24617" y="519308"/>
                  </a:cubicBezTo>
                  <a:cubicBezTo>
                    <a:pt x="30392" y="614237"/>
                    <a:pt x="37250" y="709166"/>
                    <a:pt x="44469" y="804095"/>
                  </a:cubicBezTo>
                  <a:cubicBezTo>
                    <a:pt x="46996" y="837663"/>
                    <a:pt x="49161" y="871592"/>
                    <a:pt x="54936" y="904980"/>
                  </a:cubicBezTo>
                  <a:cubicBezTo>
                    <a:pt x="58365" y="925554"/>
                    <a:pt x="68291" y="943782"/>
                    <a:pt x="89587" y="948835"/>
                  </a:cubicBezTo>
                  <a:cubicBezTo>
                    <a:pt x="109620" y="953528"/>
                    <a:pt x="196067" y="948474"/>
                    <a:pt x="219167" y="950279"/>
                  </a:cubicBezTo>
                  <a:cubicBezTo>
                    <a:pt x="234869" y="951542"/>
                    <a:pt x="238659" y="958942"/>
                    <a:pt x="237937" y="972297"/>
                  </a:cubicBezTo>
                  <a:cubicBezTo>
                    <a:pt x="235230" y="1024815"/>
                    <a:pt x="243531" y="1077152"/>
                    <a:pt x="241907" y="1129670"/>
                  </a:cubicBezTo>
                  <a:cubicBezTo>
                    <a:pt x="241005" y="1162877"/>
                    <a:pt x="245697" y="1167389"/>
                    <a:pt x="278724" y="1168652"/>
                  </a:cubicBezTo>
                  <a:cubicBezTo>
                    <a:pt x="324023" y="1170276"/>
                    <a:pt x="369321" y="1166667"/>
                    <a:pt x="414440" y="1171359"/>
                  </a:cubicBezTo>
                  <a:cubicBezTo>
                    <a:pt x="440067" y="1174067"/>
                    <a:pt x="541313" y="1170818"/>
                    <a:pt x="565857" y="1171901"/>
                  </a:cubicBezTo>
                  <a:cubicBezTo>
                    <a:pt x="675405" y="1176954"/>
                    <a:pt x="784592" y="1172081"/>
                    <a:pt x="893778" y="1164862"/>
                  </a:cubicBezTo>
                  <a:cubicBezTo>
                    <a:pt x="898290" y="1164501"/>
                    <a:pt x="902621" y="1164141"/>
                    <a:pt x="906231" y="1161253"/>
                  </a:cubicBezTo>
                  <a:cubicBezTo>
                    <a:pt x="909118" y="1159087"/>
                    <a:pt x="912367" y="1156199"/>
                    <a:pt x="910743" y="1152771"/>
                  </a:cubicBezTo>
                  <a:cubicBezTo>
                    <a:pt x="909479" y="1149883"/>
                    <a:pt x="906050" y="1147537"/>
                    <a:pt x="902982" y="1146093"/>
                  </a:cubicBezTo>
                  <a:cubicBezTo>
                    <a:pt x="900817" y="1145191"/>
                    <a:pt x="897748" y="1146093"/>
                    <a:pt x="895222" y="1146273"/>
                  </a:cubicBezTo>
                  <a:cubicBezTo>
                    <a:pt x="847216" y="1150063"/>
                    <a:pt x="847216" y="1150063"/>
                    <a:pt x="854254" y="1103140"/>
                  </a:cubicBezTo>
                  <a:cubicBezTo>
                    <a:pt x="854435" y="1101336"/>
                    <a:pt x="855157" y="1099711"/>
                    <a:pt x="855337" y="1097907"/>
                  </a:cubicBezTo>
                  <a:cubicBezTo>
                    <a:pt x="859669" y="1065060"/>
                    <a:pt x="851547" y="1060729"/>
                    <a:pt x="818882" y="1060368"/>
                  </a:cubicBezTo>
                  <a:cubicBezTo>
                    <a:pt x="811843" y="1060368"/>
                    <a:pt x="751565" y="1060548"/>
                    <a:pt x="728464" y="1060548"/>
                  </a:cubicBezTo>
                  <a:cubicBezTo>
                    <a:pt x="717455" y="1060548"/>
                    <a:pt x="712402" y="1051344"/>
                    <a:pt x="713665" y="1039253"/>
                  </a:cubicBezTo>
                  <a:cubicBezTo>
                    <a:pt x="716012" y="1017235"/>
                    <a:pt x="716553" y="994856"/>
                    <a:pt x="718538" y="972838"/>
                  </a:cubicBezTo>
                  <a:cubicBezTo>
                    <a:pt x="720343" y="953347"/>
                    <a:pt x="721245" y="952806"/>
                    <a:pt x="742000" y="953528"/>
                  </a:cubicBezTo>
                  <a:cubicBezTo>
                    <a:pt x="795420" y="955152"/>
                    <a:pt x="848660" y="953347"/>
                    <a:pt x="915074" y="952264"/>
                  </a:cubicBezTo>
                  <a:cubicBezTo>
                    <a:pt x="970479" y="948114"/>
                    <a:pt x="1039059" y="949557"/>
                    <a:pt x="1107278" y="942158"/>
                  </a:cubicBezTo>
                  <a:cubicBezTo>
                    <a:pt x="1147344" y="937826"/>
                    <a:pt x="1151855" y="934217"/>
                    <a:pt x="1158894" y="895054"/>
                  </a:cubicBezTo>
                  <a:cubicBezTo>
                    <a:pt x="1159616" y="890723"/>
                    <a:pt x="1160338" y="886211"/>
                    <a:pt x="1160338" y="881879"/>
                  </a:cubicBezTo>
                  <a:cubicBezTo>
                    <a:pt x="1162323" y="794891"/>
                    <a:pt x="1164669" y="708084"/>
                    <a:pt x="1166113" y="621095"/>
                  </a:cubicBezTo>
                  <a:cubicBezTo>
                    <a:pt x="1167015" y="562441"/>
                    <a:pt x="1172249" y="243905"/>
                    <a:pt x="1177302" y="143562"/>
                  </a:cubicBezTo>
                  <a:cubicBezTo>
                    <a:pt x="1179468" y="100970"/>
                    <a:pt x="1180190" y="58378"/>
                    <a:pt x="1182175" y="15967"/>
                  </a:cubicBezTo>
                  <a:cubicBezTo>
                    <a:pt x="1183077" y="3514"/>
                    <a:pt x="1176039" y="265"/>
                    <a:pt x="1166113" y="85"/>
                  </a:cubicBezTo>
                  <a:close/>
                  <a:moveTo>
                    <a:pt x="242449" y="859681"/>
                  </a:moveTo>
                  <a:cubicBezTo>
                    <a:pt x="242088" y="864915"/>
                    <a:pt x="231440" y="861125"/>
                    <a:pt x="221874" y="862027"/>
                  </a:cubicBezTo>
                  <a:cubicBezTo>
                    <a:pt x="194984" y="864554"/>
                    <a:pt x="168815" y="863652"/>
                    <a:pt x="142286" y="860584"/>
                  </a:cubicBezTo>
                  <a:cubicBezTo>
                    <a:pt x="126404" y="858779"/>
                    <a:pt x="121170" y="850658"/>
                    <a:pt x="120448" y="836400"/>
                  </a:cubicBezTo>
                  <a:cubicBezTo>
                    <a:pt x="120087" y="827918"/>
                    <a:pt x="119546" y="819616"/>
                    <a:pt x="119004" y="811134"/>
                  </a:cubicBezTo>
                  <a:cubicBezTo>
                    <a:pt x="118824" y="807163"/>
                    <a:pt x="118463" y="803012"/>
                    <a:pt x="118283" y="799042"/>
                  </a:cubicBezTo>
                  <a:cubicBezTo>
                    <a:pt x="117922" y="793267"/>
                    <a:pt x="117561" y="787672"/>
                    <a:pt x="117200" y="781897"/>
                  </a:cubicBezTo>
                  <a:cubicBezTo>
                    <a:pt x="116658" y="772513"/>
                    <a:pt x="116117" y="763128"/>
                    <a:pt x="115576" y="753924"/>
                  </a:cubicBezTo>
                  <a:cubicBezTo>
                    <a:pt x="106732" y="594926"/>
                    <a:pt x="96806" y="436109"/>
                    <a:pt x="91212" y="276932"/>
                  </a:cubicBezTo>
                  <a:cubicBezTo>
                    <a:pt x="89407" y="224594"/>
                    <a:pt x="85436" y="172077"/>
                    <a:pt x="87602" y="119559"/>
                  </a:cubicBezTo>
                  <a:cubicBezTo>
                    <a:pt x="88504" y="100428"/>
                    <a:pt x="89948" y="95375"/>
                    <a:pt x="106913" y="96819"/>
                  </a:cubicBezTo>
                  <a:cubicBezTo>
                    <a:pt x="207978" y="91766"/>
                    <a:pt x="470748" y="93932"/>
                    <a:pt x="543659" y="94292"/>
                  </a:cubicBezTo>
                  <a:cubicBezTo>
                    <a:pt x="582822" y="94473"/>
                    <a:pt x="622165" y="97902"/>
                    <a:pt x="660967" y="95014"/>
                  </a:cubicBezTo>
                  <a:cubicBezTo>
                    <a:pt x="713304" y="91044"/>
                    <a:pt x="922112" y="90864"/>
                    <a:pt x="1011627" y="88156"/>
                  </a:cubicBezTo>
                  <a:lnTo>
                    <a:pt x="1011627" y="88156"/>
                  </a:lnTo>
                  <a:cubicBezTo>
                    <a:pt x="1013071" y="88156"/>
                    <a:pt x="1014515" y="88156"/>
                    <a:pt x="1015778" y="87976"/>
                  </a:cubicBezTo>
                  <a:cubicBezTo>
                    <a:pt x="1016139" y="87976"/>
                    <a:pt x="1016500" y="87976"/>
                    <a:pt x="1016861" y="87976"/>
                  </a:cubicBezTo>
                  <a:cubicBezTo>
                    <a:pt x="1018125" y="87976"/>
                    <a:pt x="1019568" y="87976"/>
                    <a:pt x="1020832" y="87795"/>
                  </a:cubicBezTo>
                  <a:cubicBezTo>
                    <a:pt x="1021012" y="87795"/>
                    <a:pt x="1021373" y="87795"/>
                    <a:pt x="1021553" y="87795"/>
                  </a:cubicBezTo>
                  <a:cubicBezTo>
                    <a:pt x="1022636" y="87795"/>
                    <a:pt x="1023719" y="87795"/>
                    <a:pt x="1024802" y="87615"/>
                  </a:cubicBezTo>
                  <a:cubicBezTo>
                    <a:pt x="1024982" y="87615"/>
                    <a:pt x="1025343" y="87615"/>
                    <a:pt x="1025524" y="87615"/>
                  </a:cubicBezTo>
                  <a:cubicBezTo>
                    <a:pt x="1026787" y="87615"/>
                    <a:pt x="1027870" y="87434"/>
                    <a:pt x="1028953" y="87434"/>
                  </a:cubicBezTo>
                  <a:cubicBezTo>
                    <a:pt x="1029314" y="87434"/>
                    <a:pt x="1029494" y="87434"/>
                    <a:pt x="1029855" y="87434"/>
                  </a:cubicBezTo>
                  <a:cubicBezTo>
                    <a:pt x="1030938" y="87434"/>
                    <a:pt x="1032021" y="87254"/>
                    <a:pt x="1033104" y="87254"/>
                  </a:cubicBezTo>
                  <a:cubicBezTo>
                    <a:pt x="1033284" y="87254"/>
                    <a:pt x="1033284" y="87254"/>
                    <a:pt x="1033465" y="87254"/>
                  </a:cubicBezTo>
                  <a:cubicBezTo>
                    <a:pt x="1034548" y="87254"/>
                    <a:pt x="1035450" y="87073"/>
                    <a:pt x="1036352" y="87073"/>
                  </a:cubicBezTo>
                  <a:cubicBezTo>
                    <a:pt x="1036533" y="87073"/>
                    <a:pt x="1036894" y="87073"/>
                    <a:pt x="1037074" y="87073"/>
                  </a:cubicBezTo>
                  <a:cubicBezTo>
                    <a:pt x="1037977" y="87073"/>
                    <a:pt x="1038879" y="86893"/>
                    <a:pt x="1039781" y="86893"/>
                  </a:cubicBezTo>
                  <a:cubicBezTo>
                    <a:pt x="1039962" y="86893"/>
                    <a:pt x="1040142" y="86893"/>
                    <a:pt x="1040323" y="86893"/>
                  </a:cubicBezTo>
                  <a:cubicBezTo>
                    <a:pt x="1041045" y="86893"/>
                    <a:pt x="1041767" y="86713"/>
                    <a:pt x="1042488" y="86713"/>
                  </a:cubicBezTo>
                  <a:cubicBezTo>
                    <a:pt x="1042669" y="86713"/>
                    <a:pt x="1042849" y="86713"/>
                    <a:pt x="1042849" y="86713"/>
                  </a:cubicBezTo>
                  <a:cubicBezTo>
                    <a:pt x="1043571" y="86713"/>
                    <a:pt x="1044293" y="86532"/>
                    <a:pt x="1045015" y="86532"/>
                  </a:cubicBezTo>
                  <a:cubicBezTo>
                    <a:pt x="1045196" y="86532"/>
                    <a:pt x="1045376" y="86532"/>
                    <a:pt x="1045376" y="86532"/>
                  </a:cubicBezTo>
                  <a:cubicBezTo>
                    <a:pt x="1046098" y="86532"/>
                    <a:pt x="1046639" y="86352"/>
                    <a:pt x="1047361" y="86352"/>
                  </a:cubicBezTo>
                  <a:cubicBezTo>
                    <a:pt x="1054400" y="85630"/>
                    <a:pt x="1061619" y="87795"/>
                    <a:pt x="1068657" y="88698"/>
                  </a:cubicBezTo>
                  <a:cubicBezTo>
                    <a:pt x="1085261" y="91044"/>
                    <a:pt x="1089592" y="95556"/>
                    <a:pt x="1089231" y="113423"/>
                  </a:cubicBezTo>
                  <a:cubicBezTo>
                    <a:pt x="1088329" y="150781"/>
                    <a:pt x="1087968" y="188139"/>
                    <a:pt x="1084539" y="225316"/>
                  </a:cubicBezTo>
                  <a:cubicBezTo>
                    <a:pt x="1080027" y="272420"/>
                    <a:pt x="1080749" y="319524"/>
                    <a:pt x="1079846" y="366627"/>
                  </a:cubicBezTo>
                  <a:cubicBezTo>
                    <a:pt x="1077681" y="471482"/>
                    <a:pt x="1076959" y="576518"/>
                    <a:pt x="1073710" y="681373"/>
                  </a:cubicBezTo>
                  <a:cubicBezTo>
                    <a:pt x="1072086" y="733891"/>
                    <a:pt x="1068477" y="786228"/>
                    <a:pt x="1073710" y="838566"/>
                  </a:cubicBezTo>
                  <a:cubicBezTo>
                    <a:pt x="1074974" y="851019"/>
                    <a:pt x="1069560" y="856072"/>
                    <a:pt x="1057829" y="858057"/>
                  </a:cubicBezTo>
                  <a:cubicBezTo>
                    <a:pt x="1039240" y="860945"/>
                    <a:pt x="1020471" y="859320"/>
                    <a:pt x="1001882" y="860764"/>
                  </a:cubicBezTo>
                  <a:cubicBezTo>
                    <a:pt x="902260" y="868885"/>
                    <a:pt x="634437" y="861666"/>
                    <a:pt x="600147" y="864734"/>
                  </a:cubicBezTo>
                  <a:cubicBezTo>
                    <a:pt x="585529" y="865998"/>
                    <a:pt x="571993" y="869427"/>
                    <a:pt x="563331" y="852823"/>
                  </a:cubicBezTo>
                  <a:cubicBezTo>
                    <a:pt x="560443" y="847048"/>
                    <a:pt x="553405" y="846326"/>
                    <a:pt x="546908" y="845424"/>
                  </a:cubicBezTo>
                  <a:cubicBezTo>
                    <a:pt x="538065" y="844161"/>
                    <a:pt x="529582" y="841634"/>
                    <a:pt x="520739" y="840370"/>
                  </a:cubicBezTo>
                  <a:cubicBezTo>
                    <a:pt x="511715" y="839288"/>
                    <a:pt x="510813" y="834415"/>
                    <a:pt x="510993" y="825933"/>
                  </a:cubicBezTo>
                  <a:cubicBezTo>
                    <a:pt x="511354" y="804637"/>
                    <a:pt x="510091" y="783160"/>
                    <a:pt x="509730" y="761864"/>
                  </a:cubicBezTo>
                  <a:cubicBezTo>
                    <a:pt x="508467" y="705918"/>
                    <a:pt x="507203" y="649971"/>
                    <a:pt x="504857" y="594024"/>
                  </a:cubicBezTo>
                  <a:cubicBezTo>
                    <a:pt x="503594" y="564426"/>
                    <a:pt x="510993" y="535731"/>
                    <a:pt x="511896" y="506314"/>
                  </a:cubicBezTo>
                  <a:cubicBezTo>
                    <a:pt x="512257" y="495846"/>
                    <a:pt x="518393" y="487906"/>
                    <a:pt x="528319" y="483935"/>
                  </a:cubicBezTo>
                  <a:cubicBezTo>
                    <a:pt x="578671" y="463722"/>
                    <a:pt x="611698" y="425101"/>
                    <a:pt x="638949" y="380163"/>
                  </a:cubicBezTo>
                  <a:cubicBezTo>
                    <a:pt x="650861" y="360491"/>
                    <a:pt x="666201" y="342444"/>
                    <a:pt x="667644" y="318080"/>
                  </a:cubicBezTo>
                  <a:cubicBezTo>
                    <a:pt x="668006" y="312846"/>
                    <a:pt x="670352" y="306349"/>
                    <a:pt x="668366" y="302379"/>
                  </a:cubicBezTo>
                  <a:cubicBezTo>
                    <a:pt x="652846" y="272420"/>
                    <a:pt x="675225" y="252748"/>
                    <a:pt x="687497" y="230550"/>
                  </a:cubicBezTo>
                  <a:cubicBezTo>
                    <a:pt x="689662" y="226760"/>
                    <a:pt x="693272" y="223873"/>
                    <a:pt x="696340" y="220624"/>
                  </a:cubicBezTo>
                  <a:cubicBezTo>
                    <a:pt x="700671" y="216293"/>
                    <a:pt x="707529" y="211059"/>
                    <a:pt x="701032" y="205464"/>
                  </a:cubicBezTo>
                  <a:cubicBezTo>
                    <a:pt x="693994" y="199509"/>
                    <a:pt x="690384" y="208171"/>
                    <a:pt x="686955" y="212863"/>
                  </a:cubicBezTo>
                  <a:cubicBezTo>
                    <a:pt x="675946" y="227843"/>
                    <a:pt x="664937" y="243003"/>
                    <a:pt x="654470" y="258523"/>
                  </a:cubicBezTo>
                  <a:cubicBezTo>
                    <a:pt x="649417" y="266103"/>
                    <a:pt x="645266" y="273503"/>
                    <a:pt x="633896" y="271698"/>
                  </a:cubicBezTo>
                  <a:cubicBezTo>
                    <a:pt x="621443" y="269713"/>
                    <a:pt x="614766" y="278376"/>
                    <a:pt x="608269" y="287399"/>
                  </a:cubicBezTo>
                  <a:cubicBezTo>
                    <a:pt x="592748" y="309056"/>
                    <a:pt x="576325" y="330171"/>
                    <a:pt x="561345" y="352189"/>
                  </a:cubicBezTo>
                  <a:cubicBezTo>
                    <a:pt x="550337" y="368432"/>
                    <a:pt x="536079" y="379260"/>
                    <a:pt x="512618" y="385757"/>
                  </a:cubicBezTo>
                  <a:cubicBezTo>
                    <a:pt x="525070" y="361213"/>
                    <a:pt x="531928" y="339917"/>
                    <a:pt x="529041" y="315914"/>
                  </a:cubicBezTo>
                  <a:cubicBezTo>
                    <a:pt x="523446" y="270254"/>
                    <a:pt x="509008" y="243003"/>
                    <a:pt x="468582" y="227301"/>
                  </a:cubicBezTo>
                  <a:cubicBezTo>
                    <a:pt x="449091" y="219722"/>
                    <a:pt x="400183" y="223512"/>
                    <a:pt x="380330" y="235784"/>
                  </a:cubicBezTo>
                  <a:cubicBezTo>
                    <a:pt x="343333" y="258523"/>
                    <a:pt x="335753" y="276932"/>
                    <a:pt x="333407" y="319704"/>
                  </a:cubicBezTo>
                  <a:cubicBezTo>
                    <a:pt x="332144" y="344970"/>
                    <a:pt x="344777" y="377636"/>
                    <a:pt x="364088" y="393879"/>
                  </a:cubicBezTo>
                  <a:cubicBezTo>
                    <a:pt x="374375" y="402542"/>
                    <a:pt x="374194" y="409219"/>
                    <a:pt x="368600" y="420769"/>
                  </a:cubicBezTo>
                  <a:cubicBezTo>
                    <a:pt x="355786" y="446938"/>
                    <a:pt x="343333" y="473287"/>
                    <a:pt x="326910" y="497651"/>
                  </a:cubicBezTo>
                  <a:cubicBezTo>
                    <a:pt x="301824" y="535190"/>
                    <a:pt x="289733" y="578143"/>
                    <a:pt x="279807" y="621636"/>
                  </a:cubicBezTo>
                  <a:cubicBezTo>
                    <a:pt x="275656" y="639864"/>
                    <a:pt x="280709" y="656829"/>
                    <a:pt x="296230" y="666213"/>
                  </a:cubicBezTo>
                  <a:cubicBezTo>
                    <a:pt x="309043" y="673974"/>
                    <a:pt x="309404" y="682276"/>
                    <a:pt x="307419" y="694728"/>
                  </a:cubicBezTo>
                  <a:cubicBezTo>
                    <a:pt x="301102" y="735876"/>
                    <a:pt x="298756" y="777385"/>
                    <a:pt x="299298" y="818894"/>
                  </a:cubicBezTo>
                  <a:cubicBezTo>
                    <a:pt x="299298" y="819977"/>
                    <a:pt x="299298" y="821060"/>
                    <a:pt x="299298" y="822323"/>
                  </a:cubicBezTo>
                  <a:cubicBezTo>
                    <a:pt x="299478" y="839107"/>
                    <a:pt x="300381" y="836761"/>
                    <a:pt x="280709" y="836581"/>
                  </a:cubicBezTo>
                  <a:cubicBezTo>
                    <a:pt x="243892" y="835859"/>
                    <a:pt x="244073" y="838927"/>
                    <a:pt x="242449" y="859681"/>
                  </a:cubicBezTo>
                  <a:close/>
                  <a:moveTo>
                    <a:pt x="693813" y="953528"/>
                  </a:moveTo>
                  <a:cubicBezTo>
                    <a:pt x="695077" y="954069"/>
                    <a:pt x="696340" y="954791"/>
                    <a:pt x="697423" y="955513"/>
                  </a:cubicBezTo>
                  <a:cubicBezTo>
                    <a:pt x="697423" y="955513"/>
                    <a:pt x="697423" y="955513"/>
                    <a:pt x="697423" y="955513"/>
                  </a:cubicBezTo>
                  <a:cubicBezTo>
                    <a:pt x="697964" y="955874"/>
                    <a:pt x="698325" y="956415"/>
                    <a:pt x="698686" y="956776"/>
                  </a:cubicBezTo>
                  <a:cubicBezTo>
                    <a:pt x="698686" y="956776"/>
                    <a:pt x="698686" y="956776"/>
                    <a:pt x="698686" y="956776"/>
                  </a:cubicBezTo>
                  <a:cubicBezTo>
                    <a:pt x="699047" y="957317"/>
                    <a:pt x="699408" y="957859"/>
                    <a:pt x="699769" y="958400"/>
                  </a:cubicBezTo>
                  <a:cubicBezTo>
                    <a:pt x="699769" y="958400"/>
                    <a:pt x="699769" y="958400"/>
                    <a:pt x="699769" y="958581"/>
                  </a:cubicBezTo>
                  <a:cubicBezTo>
                    <a:pt x="700130" y="959122"/>
                    <a:pt x="700310" y="959664"/>
                    <a:pt x="700491" y="960205"/>
                  </a:cubicBezTo>
                  <a:cubicBezTo>
                    <a:pt x="700491" y="960385"/>
                    <a:pt x="700491" y="960385"/>
                    <a:pt x="700671" y="960566"/>
                  </a:cubicBezTo>
                  <a:cubicBezTo>
                    <a:pt x="700852" y="961288"/>
                    <a:pt x="701032" y="961829"/>
                    <a:pt x="701213" y="962551"/>
                  </a:cubicBezTo>
                  <a:cubicBezTo>
                    <a:pt x="701213" y="962551"/>
                    <a:pt x="701213" y="962732"/>
                    <a:pt x="701213" y="962732"/>
                  </a:cubicBezTo>
                  <a:cubicBezTo>
                    <a:pt x="701393" y="963454"/>
                    <a:pt x="701393" y="964176"/>
                    <a:pt x="701574" y="964897"/>
                  </a:cubicBezTo>
                  <a:cubicBezTo>
                    <a:pt x="701574" y="965078"/>
                    <a:pt x="701574" y="965259"/>
                    <a:pt x="701574" y="965439"/>
                  </a:cubicBezTo>
                  <a:cubicBezTo>
                    <a:pt x="701574" y="966341"/>
                    <a:pt x="701754" y="967063"/>
                    <a:pt x="701754" y="967966"/>
                  </a:cubicBezTo>
                  <a:cubicBezTo>
                    <a:pt x="702115" y="993773"/>
                    <a:pt x="697423" y="1019220"/>
                    <a:pt x="694896" y="1044667"/>
                  </a:cubicBezTo>
                  <a:cubicBezTo>
                    <a:pt x="694174" y="1051886"/>
                    <a:pt x="689843" y="1059827"/>
                    <a:pt x="682985" y="1060368"/>
                  </a:cubicBezTo>
                  <a:cubicBezTo>
                    <a:pt x="646890" y="1063978"/>
                    <a:pt x="610795" y="1065963"/>
                    <a:pt x="574340" y="1061992"/>
                  </a:cubicBezTo>
                  <a:cubicBezTo>
                    <a:pt x="562609" y="1060729"/>
                    <a:pt x="557014" y="1056037"/>
                    <a:pt x="558097" y="1043223"/>
                  </a:cubicBezTo>
                  <a:cubicBezTo>
                    <a:pt x="560263" y="1018498"/>
                    <a:pt x="561526" y="993773"/>
                    <a:pt x="562789" y="968868"/>
                  </a:cubicBezTo>
                  <a:cubicBezTo>
                    <a:pt x="563331" y="957678"/>
                    <a:pt x="565496" y="951542"/>
                    <a:pt x="576144" y="951723"/>
                  </a:cubicBezTo>
                  <a:cubicBezTo>
                    <a:pt x="592928" y="952084"/>
                    <a:pt x="667284" y="949016"/>
                    <a:pt x="686053" y="951182"/>
                  </a:cubicBezTo>
                  <a:cubicBezTo>
                    <a:pt x="689301" y="952264"/>
                    <a:pt x="691828" y="952806"/>
                    <a:pt x="693813" y="953528"/>
                  </a:cubicBezTo>
                  <a:cubicBezTo>
                    <a:pt x="693813" y="953528"/>
                    <a:pt x="693813" y="953528"/>
                    <a:pt x="693813" y="953528"/>
                  </a:cubicBezTo>
                  <a:close/>
                  <a:moveTo>
                    <a:pt x="495653" y="815104"/>
                  </a:moveTo>
                  <a:cubicBezTo>
                    <a:pt x="495473" y="825572"/>
                    <a:pt x="496736" y="837483"/>
                    <a:pt x="485546" y="842897"/>
                  </a:cubicBezTo>
                  <a:cubicBezTo>
                    <a:pt x="467860" y="851560"/>
                    <a:pt x="448730" y="843439"/>
                    <a:pt x="447106" y="823045"/>
                  </a:cubicBezTo>
                  <a:cubicBezTo>
                    <a:pt x="444759" y="790199"/>
                    <a:pt x="443677" y="757353"/>
                    <a:pt x="441330" y="724506"/>
                  </a:cubicBezTo>
                  <a:cubicBezTo>
                    <a:pt x="440067" y="706820"/>
                    <a:pt x="438082" y="689134"/>
                    <a:pt x="435014" y="671628"/>
                  </a:cubicBezTo>
                  <a:cubicBezTo>
                    <a:pt x="432126" y="654663"/>
                    <a:pt x="427795" y="647625"/>
                    <a:pt x="412816" y="645639"/>
                  </a:cubicBezTo>
                  <a:cubicBezTo>
                    <a:pt x="398017" y="643654"/>
                    <a:pt x="386286" y="648527"/>
                    <a:pt x="381594" y="664228"/>
                  </a:cubicBezTo>
                  <a:cubicBezTo>
                    <a:pt x="373472" y="691660"/>
                    <a:pt x="373292" y="720355"/>
                    <a:pt x="369321" y="748509"/>
                  </a:cubicBezTo>
                  <a:cubicBezTo>
                    <a:pt x="365712" y="773234"/>
                    <a:pt x="365893" y="797959"/>
                    <a:pt x="365171" y="822865"/>
                  </a:cubicBezTo>
                  <a:cubicBezTo>
                    <a:pt x="364629" y="841453"/>
                    <a:pt x="359215" y="848312"/>
                    <a:pt x="348387" y="848312"/>
                  </a:cubicBezTo>
                  <a:cubicBezTo>
                    <a:pt x="327452" y="852643"/>
                    <a:pt x="314097" y="844702"/>
                    <a:pt x="313555" y="832610"/>
                  </a:cubicBezTo>
                  <a:cubicBezTo>
                    <a:pt x="312833" y="817450"/>
                    <a:pt x="316984" y="791643"/>
                    <a:pt x="316984" y="768903"/>
                  </a:cubicBezTo>
                  <a:cubicBezTo>
                    <a:pt x="321316" y="693826"/>
                    <a:pt x="332685" y="612071"/>
                    <a:pt x="346762" y="530678"/>
                  </a:cubicBezTo>
                  <a:cubicBezTo>
                    <a:pt x="351816" y="501621"/>
                    <a:pt x="362644" y="474370"/>
                    <a:pt x="373653" y="447299"/>
                  </a:cubicBezTo>
                  <a:cubicBezTo>
                    <a:pt x="385564" y="417882"/>
                    <a:pt x="391700" y="416799"/>
                    <a:pt x="422922" y="416979"/>
                  </a:cubicBezTo>
                  <a:cubicBezTo>
                    <a:pt x="462085" y="417160"/>
                    <a:pt x="500706" y="409941"/>
                    <a:pt x="537703" y="396947"/>
                  </a:cubicBezTo>
                  <a:cubicBezTo>
                    <a:pt x="549615" y="392796"/>
                    <a:pt x="558638" y="383953"/>
                    <a:pt x="566218" y="373666"/>
                  </a:cubicBezTo>
                  <a:cubicBezTo>
                    <a:pt x="583183" y="350746"/>
                    <a:pt x="599967" y="327825"/>
                    <a:pt x="617292" y="305266"/>
                  </a:cubicBezTo>
                  <a:cubicBezTo>
                    <a:pt x="622887" y="297867"/>
                    <a:pt x="628482" y="287399"/>
                    <a:pt x="640573" y="292633"/>
                  </a:cubicBezTo>
                  <a:cubicBezTo>
                    <a:pt x="652665" y="297686"/>
                    <a:pt x="652846" y="308695"/>
                    <a:pt x="651943" y="319884"/>
                  </a:cubicBezTo>
                  <a:cubicBezTo>
                    <a:pt x="651402" y="328186"/>
                    <a:pt x="647612" y="335044"/>
                    <a:pt x="643642" y="342083"/>
                  </a:cubicBezTo>
                  <a:cubicBezTo>
                    <a:pt x="626857" y="371500"/>
                    <a:pt x="606283" y="398391"/>
                    <a:pt x="585529" y="425101"/>
                  </a:cubicBezTo>
                  <a:cubicBezTo>
                    <a:pt x="570369" y="444592"/>
                    <a:pt x="549615" y="458308"/>
                    <a:pt x="526514" y="464444"/>
                  </a:cubicBezTo>
                  <a:cubicBezTo>
                    <a:pt x="500165" y="471482"/>
                    <a:pt x="495653" y="488988"/>
                    <a:pt x="492946" y="511728"/>
                  </a:cubicBezTo>
                  <a:cubicBezTo>
                    <a:pt x="484825" y="581571"/>
                    <a:pt x="496375" y="784063"/>
                    <a:pt x="495653" y="815104"/>
                  </a:cubicBezTo>
                  <a:close/>
                  <a:moveTo>
                    <a:pt x="431404" y="820880"/>
                  </a:moveTo>
                  <a:cubicBezTo>
                    <a:pt x="431404" y="821240"/>
                    <a:pt x="431404" y="821601"/>
                    <a:pt x="431404" y="821962"/>
                  </a:cubicBezTo>
                  <a:cubicBezTo>
                    <a:pt x="431404" y="822323"/>
                    <a:pt x="431404" y="822684"/>
                    <a:pt x="431404" y="823045"/>
                  </a:cubicBezTo>
                  <a:cubicBezTo>
                    <a:pt x="431404" y="823587"/>
                    <a:pt x="431404" y="823948"/>
                    <a:pt x="431585" y="824489"/>
                  </a:cubicBezTo>
                  <a:cubicBezTo>
                    <a:pt x="431585" y="824669"/>
                    <a:pt x="431585" y="825030"/>
                    <a:pt x="431585" y="825211"/>
                  </a:cubicBezTo>
                  <a:cubicBezTo>
                    <a:pt x="431585" y="825752"/>
                    <a:pt x="431585" y="826474"/>
                    <a:pt x="431765" y="827016"/>
                  </a:cubicBezTo>
                  <a:cubicBezTo>
                    <a:pt x="431765" y="827196"/>
                    <a:pt x="431765" y="827376"/>
                    <a:pt x="431765" y="827557"/>
                  </a:cubicBezTo>
                  <a:cubicBezTo>
                    <a:pt x="431765" y="827918"/>
                    <a:pt x="431765" y="828279"/>
                    <a:pt x="431946" y="828820"/>
                  </a:cubicBezTo>
                  <a:cubicBezTo>
                    <a:pt x="431946" y="829001"/>
                    <a:pt x="431946" y="829181"/>
                    <a:pt x="431946" y="829362"/>
                  </a:cubicBezTo>
                  <a:cubicBezTo>
                    <a:pt x="431946" y="829903"/>
                    <a:pt x="432126" y="830264"/>
                    <a:pt x="432126" y="830806"/>
                  </a:cubicBezTo>
                  <a:cubicBezTo>
                    <a:pt x="433390" y="842356"/>
                    <a:pt x="426171" y="841273"/>
                    <a:pt x="417147" y="841995"/>
                  </a:cubicBezTo>
                  <a:cubicBezTo>
                    <a:pt x="411011" y="842536"/>
                    <a:pt x="404875" y="843078"/>
                    <a:pt x="398558" y="843258"/>
                  </a:cubicBezTo>
                  <a:cubicBezTo>
                    <a:pt x="385023" y="843439"/>
                    <a:pt x="381413" y="837663"/>
                    <a:pt x="381413" y="823406"/>
                  </a:cubicBezTo>
                  <a:cubicBezTo>
                    <a:pt x="381052" y="788575"/>
                    <a:pt x="385564" y="754285"/>
                    <a:pt x="386647" y="719634"/>
                  </a:cubicBezTo>
                  <a:cubicBezTo>
                    <a:pt x="387188" y="703572"/>
                    <a:pt x="392242" y="688231"/>
                    <a:pt x="397295" y="673071"/>
                  </a:cubicBezTo>
                  <a:cubicBezTo>
                    <a:pt x="398739" y="668740"/>
                    <a:pt x="401265" y="664589"/>
                    <a:pt x="406138" y="664048"/>
                  </a:cubicBezTo>
                  <a:cubicBezTo>
                    <a:pt x="412274" y="663506"/>
                    <a:pt x="416245" y="667838"/>
                    <a:pt x="417328" y="673432"/>
                  </a:cubicBezTo>
                  <a:cubicBezTo>
                    <a:pt x="420937" y="692563"/>
                    <a:pt x="424907" y="711873"/>
                    <a:pt x="426712" y="731184"/>
                  </a:cubicBezTo>
                  <a:cubicBezTo>
                    <a:pt x="427976" y="744900"/>
                    <a:pt x="429780" y="792545"/>
                    <a:pt x="431224" y="817811"/>
                  </a:cubicBezTo>
                  <a:cubicBezTo>
                    <a:pt x="431404" y="818714"/>
                    <a:pt x="431404" y="819797"/>
                    <a:pt x="431404" y="820880"/>
                  </a:cubicBezTo>
                  <a:close/>
                  <a:moveTo>
                    <a:pt x="306336" y="651234"/>
                  </a:moveTo>
                  <a:cubicBezTo>
                    <a:pt x="300200" y="651054"/>
                    <a:pt x="297673" y="645639"/>
                    <a:pt x="296591" y="640406"/>
                  </a:cubicBezTo>
                  <a:cubicBezTo>
                    <a:pt x="295688" y="636074"/>
                    <a:pt x="295147" y="631562"/>
                    <a:pt x="295688" y="627231"/>
                  </a:cubicBezTo>
                  <a:cubicBezTo>
                    <a:pt x="300741" y="594024"/>
                    <a:pt x="311209" y="562441"/>
                    <a:pt x="327632" y="532843"/>
                  </a:cubicBezTo>
                  <a:cubicBezTo>
                    <a:pt x="325647" y="569119"/>
                    <a:pt x="316804" y="604311"/>
                    <a:pt x="315360" y="640225"/>
                  </a:cubicBezTo>
                  <a:cubicBezTo>
                    <a:pt x="314999" y="645459"/>
                    <a:pt x="313014" y="651234"/>
                    <a:pt x="306336" y="651234"/>
                  </a:cubicBezTo>
                  <a:close/>
                  <a:moveTo>
                    <a:pt x="351274" y="328186"/>
                  </a:moveTo>
                  <a:cubicBezTo>
                    <a:pt x="350372" y="284511"/>
                    <a:pt x="358493" y="243544"/>
                    <a:pt x="437902" y="238491"/>
                  </a:cubicBezTo>
                  <a:cubicBezTo>
                    <a:pt x="494570" y="239032"/>
                    <a:pt x="511896" y="281804"/>
                    <a:pt x="511896" y="328367"/>
                  </a:cubicBezTo>
                  <a:cubicBezTo>
                    <a:pt x="514783" y="370598"/>
                    <a:pt x="473455" y="398210"/>
                    <a:pt x="428156" y="399474"/>
                  </a:cubicBezTo>
                  <a:cubicBezTo>
                    <a:pt x="390617" y="400737"/>
                    <a:pt x="351816" y="363559"/>
                    <a:pt x="351274" y="328186"/>
                  </a:cubicBezTo>
                  <a:close/>
                  <a:moveTo>
                    <a:pt x="536621" y="1145552"/>
                  </a:moveTo>
                  <a:cubicBezTo>
                    <a:pt x="537884" y="1158907"/>
                    <a:pt x="528680" y="1162697"/>
                    <a:pt x="518393" y="1163238"/>
                  </a:cubicBezTo>
                  <a:cubicBezTo>
                    <a:pt x="499804" y="1164321"/>
                    <a:pt x="481035" y="1164682"/>
                    <a:pt x="462446" y="1163960"/>
                  </a:cubicBezTo>
                  <a:cubicBezTo>
                    <a:pt x="408304" y="1161794"/>
                    <a:pt x="354342" y="1158907"/>
                    <a:pt x="300200" y="1156199"/>
                  </a:cubicBezTo>
                  <a:cubicBezTo>
                    <a:pt x="295688" y="1156019"/>
                    <a:pt x="291357" y="1155297"/>
                    <a:pt x="287026" y="1154756"/>
                  </a:cubicBezTo>
                  <a:cubicBezTo>
                    <a:pt x="264466" y="1152049"/>
                    <a:pt x="259954" y="1148259"/>
                    <a:pt x="257608" y="1125158"/>
                  </a:cubicBezTo>
                  <a:cubicBezTo>
                    <a:pt x="256886" y="1118300"/>
                    <a:pt x="256164" y="1111622"/>
                    <a:pt x="255443" y="1104764"/>
                  </a:cubicBezTo>
                  <a:cubicBezTo>
                    <a:pt x="255443" y="1104764"/>
                    <a:pt x="255443" y="1104764"/>
                    <a:pt x="255443" y="1104764"/>
                  </a:cubicBezTo>
                  <a:cubicBezTo>
                    <a:pt x="253638" y="1086717"/>
                    <a:pt x="252194" y="1068670"/>
                    <a:pt x="252555" y="1050622"/>
                  </a:cubicBezTo>
                  <a:cubicBezTo>
                    <a:pt x="253097" y="1014167"/>
                    <a:pt x="248404" y="889098"/>
                    <a:pt x="254540" y="863291"/>
                  </a:cubicBezTo>
                  <a:cubicBezTo>
                    <a:pt x="256706" y="853906"/>
                    <a:pt x="264286" y="850116"/>
                    <a:pt x="271505" y="851379"/>
                  </a:cubicBezTo>
                  <a:cubicBezTo>
                    <a:pt x="288469" y="854267"/>
                    <a:pt x="297132" y="844882"/>
                    <a:pt x="313375" y="857155"/>
                  </a:cubicBezTo>
                  <a:cubicBezTo>
                    <a:pt x="325647" y="866359"/>
                    <a:pt x="350552" y="863110"/>
                    <a:pt x="364088" y="860764"/>
                  </a:cubicBezTo>
                  <a:cubicBezTo>
                    <a:pt x="392242" y="856072"/>
                    <a:pt x="420215" y="853906"/>
                    <a:pt x="448369" y="860945"/>
                  </a:cubicBezTo>
                  <a:cubicBezTo>
                    <a:pt x="463890" y="864734"/>
                    <a:pt x="478328" y="865276"/>
                    <a:pt x="494390" y="856974"/>
                  </a:cubicBezTo>
                  <a:cubicBezTo>
                    <a:pt x="511354" y="848312"/>
                    <a:pt x="531026" y="856252"/>
                    <a:pt x="548171" y="862208"/>
                  </a:cubicBezTo>
                  <a:cubicBezTo>
                    <a:pt x="558458" y="865817"/>
                    <a:pt x="557556" y="878631"/>
                    <a:pt x="557014" y="888377"/>
                  </a:cubicBezTo>
                  <a:cubicBezTo>
                    <a:pt x="555390" y="914906"/>
                    <a:pt x="554848" y="941797"/>
                    <a:pt x="550517" y="967966"/>
                  </a:cubicBezTo>
                  <a:cubicBezTo>
                    <a:pt x="544922" y="1003880"/>
                    <a:pt x="542576" y="1097907"/>
                    <a:pt x="536621" y="1145552"/>
                  </a:cubicBezTo>
                  <a:close/>
                  <a:moveTo>
                    <a:pt x="820506" y="1076250"/>
                  </a:moveTo>
                  <a:cubicBezTo>
                    <a:pt x="836929" y="1076972"/>
                    <a:pt x="839636" y="1081844"/>
                    <a:pt x="837651" y="1098809"/>
                  </a:cubicBezTo>
                  <a:cubicBezTo>
                    <a:pt x="837109" y="1104404"/>
                    <a:pt x="836027" y="1109818"/>
                    <a:pt x="835305" y="1115413"/>
                  </a:cubicBezTo>
                  <a:cubicBezTo>
                    <a:pt x="835124" y="1116856"/>
                    <a:pt x="834944" y="1118300"/>
                    <a:pt x="834763" y="1119744"/>
                  </a:cubicBezTo>
                  <a:cubicBezTo>
                    <a:pt x="834763" y="1120105"/>
                    <a:pt x="834763" y="1120466"/>
                    <a:pt x="834763" y="1120827"/>
                  </a:cubicBezTo>
                  <a:cubicBezTo>
                    <a:pt x="834583" y="1122271"/>
                    <a:pt x="834583" y="1123714"/>
                    <a:pt x="834583" y="1125339"/>
                  </a:cubicBezTo>
                  <a:cubicBezTo>
                    <a:pt x="834222" y="1151868"/>
                    <a:pt x="835665" y="1152229"/>
                    <a:pt x="806609" y="1155839"/>
                  </a:cubicBezTo>
                  <a:cubicBezTo>
                    <a:pt x="766003" y="1160892"/>
                    <a:pt x="613142" y="1162516"/>
                    <a:pt x="577949" y="1157463"/>
                  </a:cubicBezTo>
                  <a:cubicBezTo>
                    <a:pt x="577227" y="1157282"/>
                    <a:pt x="576505" y="1157282"/>
                    <a:pt x="575783" y="1157102"/>
                  </a:cubicBezTo>
                  <a:cubicBezTo>
                    <a:pt x="575603" y="1157102"/>
                    <a:pt x="575242" y="1157102"/>
                    <a:pt x="575062" y="1156922"/>
                  </a:cubicBezTo>
                  <a:cubicBezTo>
                    <a:pt x="574520" y="1156922"/>
                    <a:pt x="574159" y="1156741"/>
                    <a:pt x="573618" y="1156741"/>
                  </a:cubicBezTo>
                  <a:cubicBezTo>
                    <a:pt x="573437" y="1156741"/>
                    <a:pt x="573076" y="1156741"/>
                    <a:pt x="572896" y="1156561"/>
                  </a:cubicBezTo>
                  <a:cubicBezTo>
                    <a:pt x="572535" y="1156561"/>
                    <a:pt x="572174" y="1156380"/>
                    <a:pt x="571633" y="1156380"/>
                  </a:cubicBezTo>
                  <a:cubicBezTo>
                    <a:pt x="571271" y="1156380"/>
                    <a:pt x="571091" y="1156380"/>
                    <a:pt x="570911" y="1156199"/>
                  </a:cubicBezTo>
                  <a:cubicBezTo>
                    <a:pt x="570550" y="1156199"/>
                    <a:pt x="570189" y="1156019"/>
                    <a:pt x="569828" y="1156019"/>
                  </a:cubicBezTo>
                  <a:cubicBezTo>
                    <a:pt x="569647" y="1156019"/>
                    <a:pt x="569286" y="1156019"/>
                    <a:pt x="569106" y="1155839"/>
                  </a:cubicBezTo>
                  <a:cubicBezTo>
                    <a:pt x="568745" y="1155839"/>
                    <a:pt x="568384" y="1155658"/>
                    <a:pt x="568023" y="1155658"/>
                  </a:cubicBezTo>
                  <a:cubicBezTo>
                    <a:pt x="567843" y="1155658"/>
                    <a:pt x="567662" y="1155658"/>
                    <a:pt x="567482" y="1155478"/>
                  </a:cubicBezTo>
                  <a:cubicBezTo>
                    <a:pt x="566940" y="1155297"/>
                    <a:pt x="566399" y="1155297"/>
                    <a:pt x="566038" y="1155117"/>
                  </a:cubicBezTo>
                  <a:cubicBezTo>
                    <a:pt x="565857" y="1155117"/>
                    <a:pt x="565677" y="1154936"/>
                    <a:pt x="565316" y="1154936"/>
                  </a:cubicBezTo>
                  <a:cubicBezTo>
                    <a:pt x="564955" y="1154936"/>
                    <a:pt x="564774" y="1154756"/>
                    <a:pt x="564594" y="1154756"/>
                  </a:cubicBezTo>
                  <a:cubicBezTo>
                    <a:pt x="564414" y="1154756"/>
                    <a:pt x="564233" y="1154575"/>
                    <a:pt x="563872" y="1154575"/>
                  </a:cubicBezTo>
                  <a:cubicBezTo>
                    <a:pt x="563692" y="1154575"/>
                    <a:pt x="563331" y="1154395"/>
                    <a:pt x="563150" y="1154395"/>
                  </a:cubicBezTo>
                  <a:cubicBezTo>
                    <a:pt x="562970" y="1154395"/>
                    <a:pt x="562789" y="1154214"/>
                    <a:pt x="562428" y="1154214"/>
                  </a:cubicBezTo>
                  <a:cubicBezTo>
                    <a:pt x="562248" y="1154214"/>
                    <a:pt x="562067" y="1154034"/>
                    <a:pt x="561887" y="1154034"/>
                  </a:cubicBezTo>
                  <a:cubicBezTo>
                    <a:pt x="561707" y="1154034"/>
                    <a:pt x="561526" y="1153854"/>
                    <a:pt x="561345" y="1153854"/>
                  </a:cubicBezTo>
                  <a:cubicBezTo>
                    <a:pt x="561165" y="1153854"/>
                    <a:pt x="560985" y="1153673"/>
                    <a:pt x="560804" y="1153673"/>
                  </a:cubicBezTo>
                  <a:cubicBezTo>
                    <a:pt x="560624" y="1153673"/>
                    <a:pt x="560443" y="1153492"/>
                    <a:pt x="560263" y="1153492"/>
                  </a:cubicBezTo>
                  <a:cubicBezTo>
                    <a:pt x="559902" y="1153312"/>
                    <a:pt x="559541" y="1153312"/>
                    <a:pt x="559360" y="1153131"/>
                  </a:cubicBezTo>
                  <a:cubicBezTo>
                    <a:pt x="559180" y="1153131"/>
                    <a:pt x="558999" y="1152951"/>
                    <a:pt x="558999" y="1152951"/>
                  </a:cubicBezTo>
                  <a:cubicBezTo>
                    <a:pt x="558819" y="1152951"/>
                    <a:pt x="558638" y="1152771"/>
                    <a:pt x="558458" y="1152771"/>
                  </a:cubicBezTo>
                  <a:cubicBezTo>
                    <a:pt x="558277" y="1152771"/>
                    <a:pt x="558097" y="1152590"/>
                    <a:pt x="558097" y="1152590"/>
                  </a:cubicBezTo>
                  <a:cubicBezTo>
                    <a:pt x="557917" y="1152590"/>
                    <a:pt x="557736" y="1152410"/>
                    <a:pt x="557736" y="1152410"/>
                  </a:cubicBezTo>
                  <a:cubicBezTo>
                    <a:pt x="557556" y="1152410"/>
                    <a:pt x="557375" y="1152229"/>
                    <a:pt x="557375" y="1152229"/>
                  </a:cubicBezTo>
                  <a:cubicBezTo>
                    <a:pt x="557195" y="1152229"/>
                    <a:pt x="557195" y="1152049"/>
                    <a:pt x="557014" y="1152049"/>
                  </a:cubicBezTo>
                  <a:cubicBezTo>
                    <a:pt x="556834" y="1151868"/>
                    <a:pt x="556834" y="1151868"/>
                    <a:pt x="556653" y="1151688"/>
                  </a:cubicBezTo>
                  <a:cubicBezTo>
                    <a:pt x="556473" y="1151507"/>
                    <a:pt x="556473" y="1151507"/>
                    <a:pt x="556292" y="1151327"/>
                  </a:cubicBezTo>
                  <a:cubicBezTo>
                    <a:pt x="556112" y="1151146"/>
                    <a:pt x="556112" y="1151146"/>
                    <a:pt x="555931" y="1150966"/>
                  </a:cubicBezTo>
                  <a:cubicBezTo>
                    <a:pt x="555751" y="1150785"/>
                    <a:pt x="555751" y="1150785"/>
                    <a:pt x="555570" y="1150605"/>
                  </a:cubicBezTo>
                  <a:cubicBezTo>
                    <a:pt x="555390" y="1150424"/>
                    <a:pt x="555210" y="1150244"/>
                    <a:pt x="555210" y="1150063"/>
                  </a:cubicBezTo>
                  <a:cubicBezTo>
                    <a:pt x="555029" y="1149883"/>
                    <a:pt x="555029" y="1149883"/>
                    <a:pt x="554848" y="1149703"/>
                  </a:cubicBezTo>
                  <a:cubicBezTo>
                    <a:pt x="554848" y="1149522"/>
                    <a:pt x="554668" y="1149522"/>
                    <a:pt x="554668" y="1149342"/>
                  </a:cubicBezTo>
                  <a:cubicBezTo>
                    <a:pt x="554668" y="1149161"/>
                    <a:pt x="554488" y="1149161"/>
                    <a:pt x="554488" y="1148980"/>
                  </a:cubicBezTo>
                  <a:cubicBezTo>
                    <a:pt x="554488" y="1148800"/>
                    <a:pt x="554307" y="1148800"/>
                    <a:pt x="554307" y="1148620"/>
                  </a:cubicBezTo>
                  <a:cubicBezTo>
                    <a:pt x="554307" y="1148439"/>
                    <a:pt x="554126" y="1148439"/>
                    <a:pt x="554126" y="1148259"/>
                  </a:cubicBezTo>
                  <a:cubicBezTo>
                    <a:pt x="554126" y="1148078"/>
                    <a:pt x="553946" y="1147898"/>
                    <a:pt x="553946" y="1147898"/>
                  </a:cubicBezTo>
                  <a:cubicBezTo>
                    <a:pt x="553946" y="1147717"/>
                    <a:pt x="553766" y="1147537"/>
                    <a:pt x="553766" y="1147537"/>
                  </a:cubicBezTo>
                  <a:cubicBezTo>
                    <a:pt x="553766" y="1147356"/>
                    <a:pt x="553585" y="1147176"/>
                    <a:pt x="553585" y="1146996"/>
                  </a:cubicBezTo>
                  <a:cubicBezTo>
                    <a:pt x="553585" y="1146815"/>
                    <a:pt x="553405" y="1146635"/>
                    <a:pt x="553405" y="1146454"/>
                  </a:cubicBezTo>
                  <a:cubicBezTo>
                    <a:pt x="553405" y="1146093"/>
                    <a:pt x="553224" y="1145912"/>
                    <a:pt x="553224" y="1145552"/>
                  </a:cubicBezTo>
                  <a:cubicBezTo>
                    <a:pt x="553224" y="1145371"/>
                    <a:pt x="553224" y="1145191"/>
                    <a:pt x="553044" y="1145010"/>
                  </a:cubicBezTo>
                  <a:cubicBezTo>
                    <a:pt x="553044" y="1144830"/>
                    <a:pt x="553044" y="1144649"/>
                    <a:pt x="552863" y="1144469"/>
                  </a:cubicBezTo>
                  <a:cubicBezTo>
                    <a:pt x="552863" y="1144288"/>
                    <a:pt x="552863" y="1144108"/>
                    <a:pt x="552863" y="1143928"/>
                  </a:cubicBezTo>
                  <a:cubicBezTo>
                    <a:pt x="552863" y="1143747"/>
                    <a:pt x="552863" y="1143566"/>
                    <a:pt x="552863" y="1143205"/>
                  </a:cubicBezTo>
                  <a:cubicBezTo>
                    <a:pt x="552863" y="1143025"/>
                    <a:pt x="552863" y="1142845"/>
                    <a:pt x="552863" y="1142664"/>
                  </a:cubicBezTo>
                  <a:cubicBezTo>
                    <a:pt x="552863" y="1142484"/>
                    <a:pt x="552863" y="1142123"/>
                    <a:pt x="552863" y="1141942"/>
                  </a:cubicBezTo>
                  <a:cubicBezTo>
                    <a:pt x="552863" y="1141762"/>
                    <a:pt x="552863" y="1141581"/>
                    <a:pt x="552863" y="1141401"/>
                  </a:cubicBezTo>
                  <a:cubicBezTo>
                    <a:pt x="552863" y="1141220"/>
                    <a:pt x="552863" y="1140859"/>
                    <a:pt x="552863" y="1140679"/>
                  </a:cubicBezTo>
                  <a:cubicBezTo>
                    <a:pt x="552863" y="1140498"/>
                    <a:pt x="552863" y="1140318"/>
                    <a:pt x="552863" y="1140137"/>
                  </a:cubicBezTo>
                  <a:cubicBezTo>
                    <a:pt x="552683" y="1136709"/>
                    <a:pt x="552863" y="1132738"/>
                    <a:pt x="553224" y="1127504"/>
                  </a:cubicBezTo>
                  <a:cubicBezTo>
                    <a:pt x="553946" y="1112525"/>
                    <a:pt x="555570" y="1111983"/>
                    <a:pt x="555210" y="1090507"/>
                  </a:cubicBezTo>
                  <a:cubicBezTo>
                    <a:pt x="552863" y="1071918"/>
                    <a:pt x="577769" y="1076611"/>
                    <a:pt x="613863" y="1079318"/>
                  </a:cubicBezTo>
                  <a:cubicBezTo>
                    <a:pt x="649236" y="1077693"/>
                    <a:pt x="774485" y="1073904"/>
                    <a:pt x="820506" y="1076250"/>
                  </a:cubicBezTo>
                  <a:close/>
                  <a:moveTo>
                    <a:pt x="1153119" y="392435"/>
                  </a:moveTo>
                  <a:cubicBezTo>
                    <a:pt x="1148787" y="497470"/>
                    <a:pt x="1151675" y="602506"/>
                    <a:pt x="1151134" y="707542"/>
                  </a:cubicBezTo>
                  <a:cubicBezTo>
                    <a:pt x="1150773" y="767279"/>
                    <a:pt x="1148066" y="826835"/>
                    <a:pt x="1144997" y="886391"/>
                  </a:cubicBezTo>
                  <a:cubicBezTo>
                    <a:pt x="1143373" y="917794"/>
                    <a:pt x="1137598" y="923208"/>
                    <a:pt x="1107278" y="926457"/>
                  </a:cubicBezTo>
                  <a:cubicBezTo>
                    <a:pt x="1017763" y="936021"/>
                    <a:pt x="927888" y="933856"/>
                    <a:pt x="838192" y="936744"/>
                  </a:cubicBezTo>
                  <a:cubicBezTo>
                    <a:pt x="756438" y="941255"/>
                    <a:pt x="674503" y="932051"/>
                    <a:pt x="592748" y="938729"/>
                  </a:cubicBezTo>
                  <a:cubicBezTo>
                    <a:pt x="569286" y="940714"/>
                    <a:pt x="568384" y="938909"/>
                    <a:pt x="569467" y="916169"/>
                  </a:cubicBezTo>
                  <a:cubicBezTo>
                    <a:pt x="569647" y="912560"/>
                    <a:pt x="569647" y="909131"/>
                    <a:pt x="570008" y="905522"/>
                  </a:cubicBezTo>
                  <a:cubicBezTo>
                    <a:pt x="571813" y="883323"/>
                    <a:pt x="572174" y="882602"/>
                    <a:pt x="595094" y="879714"/>
                  </a:cubicBezTo>
                  <a:cubicBezTo>
                    <a:pt x="639130" y="873939"/>
                    <a:pt x="935828" y="883684"/>
                    <a:pt x="1039962" y="876826"/>
                  </a:cubicBezTo>
                  <a:cubicBezTo>
                    <a:pt x="1053136" y="875924"/>
                    <a:pt x="1066130" y="873036"/>
                    <a:pt x="1079666" y="873939"/>
                  </a:cubicBezTo>
                  <a:cubicBezTo>
                    <a:pt x="1079846" y="873939"/>
                    <a:pt x="1079846" y="873939"/>
                    <a:pt x="1079846" y="873939"/>
                  </a:cubicBezTo>
                  <a:cubicBezTo>
                    <a:pt x="1079846" y="873939"/>
                    <a:pt x="1079846" y="873939"/>
                    <a:pt x="1079846" y="873939"/>
                  </a:cubicBezTo>
                  <a:cubicBezTo>
                    <a:pt x="1079846" y="873939"/>
                    <a:pt x="1080027" y="873758"/>
                    <a:pt x="1080027" y="873758"/>
                  </a:cubicBezTo>
                  <a:cubicBezTo>
                    <a:pt x="1080027" y="873758"/>
                    <a:pt x="1080027" y="873758"/>
                    <a:pt x="1080207" y="873578"/>
                  </a:cubicBezTo>
                  <a:cubicBezTo>
                    <a:pt x="1080207" y="873578"/>
                    <a:pt x="1080388" y="873397"/>
                    <a:pt x="1080388" y="873397"/>
                  </a:cubicBezTo>
                  <a:cubicBezTo>
                    <a:pt x="1080388" y="873397"/>
                    <a:pt x="1080388" y="873217"/>
                    <a:pt x="1080568" y="873217"/>
                  </a:cubicBezTo>
                  <a:cubicBezTo>
                    <a:pt x="1080568" y="873036"/>
                    <a:pt x="1080749" y="873036"/>
                    <a:pt x="1080749" y="872856"/>
                  </a:cubicBezTo>
                  <a:cubicBezTo>
                    <a:pt x="1080749" y="872856"/>
                    <a:pt x="1080749" y="872675"/>
                    <a:pt x="1080749" y="872675"/>
                  </a:cubicBezTo>
                  <a:cubicBezTo>
                    <a:pt x="1080749" y="872495"/>
                    <a:pt x="1080929" y="872315"/>
                    <a:pt x="1080929" y="871953"/>
                  </a:cubicBezTo>
                  <a:cubicBezTo>
                    <a:pt x="1080929" y="871953"/>
                    <a:pt x="1080929" y="871953"/>
                    <a:pt x="1080929" y="871773"/>
                  </a:cubicBezTo>
                  <a:cubicBezTo>
                    <a:pt x="1080929" y="871412"/>
                    <a:pt x="1081110" y="871232"/>
                    <a:pt x="1081110" y="870871"/>
                  </a:cubicBezTo>
                  <a:cubicBezTo>
                    <a:pt x="1081110" y="870871"/>
                    <a:pt x="1081110" y="870690"/>
                    <a:pt x="1081110" y="870690"/>
                  </a:cubicBezTo>
                  <a:cubicBezTo>
                    <a:pt x="1081110" y="870329"/>
                    <a:pt x="1081290" y="870149"/>
                    <a:pt x="1081290" y="869788"/>
                  </a:cubicBezTo>
                  <a:cubicBezTo>
                    <a:pt x="1081290" y="869608"/>
                    <a:pt x="1081290" y="869608"/>
                    <a:pt x="1081290" y="869427"/>
                  </a:cubicBezTo>
                  <a:cubicBezTo>
                    <a:pt x="1081290" y="869066"/>
                    <a:pt x="1081471" y="868885"/>
                    <a:pt x="1081471" y="868524"/>
                  </a:cubicBezTo>
                  <a:cubicBezTo>
                    <a:pt x="1081471" y="868344"/>
                    <a:pt x="1081471" y="868164"/>
                    <a:pt x="1081471" y="868164"/>
                  </a:cubicBezTo>
                  <a:cubicBezTo>
                    <a:pt x="1081471" y="867803"/>
                    <a:pt x="1081651" y="867441"/>
                    <a:pt x="1081651" y="867081"/>
                  </a:cubicBezTo>
                  <a:cubicBezTo>
                    <a:pt x="1081651" y="866900"/>
                    <a:pt x="1081651" y="866900"/>
                    <a:pt x="1081651" y="866720"/>
                  </a:cubicBezTo>
                  <a:cubicBezTo>
                    <a:pt x="1081651" y="866359"/>
                    <a:pt x="1081832" y="865817"/>
                    <a:pt x="1081832" y="865457"/>
                  </a:cubicBezTo>
                  <a:cubicBezTo>
                    <a:pt x="1081832" y="865457"/>
                    <a:pt x="1081832" y="865276"/>
                    <a:pt x="1081832" y="865276"/>
                  </a:cubicBezTo>
                  <a:cubicBezTo>
                    <a:pt x="1082012" y="864193"/>
                    <a:pt x="1082193" y="862930"/>
                    <a:pt x="1082373" y="861486"/>
                  </a:cubicBezTo>
                  <a:cubicBezTo>
                    <a:pt x="1082373" y="861306"/>
                    <a:pt x="1082373" y="861306"/>
                    <a:pt x="1082373" y="861125"/>
                  </a:cubicBezTo>
                  <a:cubicBezTo>
                    <a:pt x="1082373" y="860584"/>
                    <a:pt x="1082554" y="860042"/>
                    <a:pt x="1082554" y="859320"/>
                  </a:cubicBezTo>
                  <a:cubicBezTo>
                    <a:pt x="1082554" y="859140"/>
                    <a:pt x="1082554" y="858959"/>
                    <a:pt x="1082554" y="858959"/>
                  </a:cubicBezTo>
                  <a:cubicBezTo>
                    <a:pt x="1082554" y="858418"/>
                    <a:pt x="1082734" y="857696"/>
                    <a:pt x="1082734" y="857155"/>
                  </a:cubicBezTo>
                  <a:cubicBezTo>
                    <a:pt x="1082734" y="856974"/>
                    <a:pt x="1082734" y="856794"/>
                    <a:pt x="1082734" y="856794"/>
                  </a:cubicBezTo>
                  <a:cubicBezTo>
                    <a:pt x="1082734" y="856072"/>
                    <a:pt x="1082914" y="855350"/>
                    <a:pt x="1082914" y="854628"/>
                  </a:cubicBezTo>
                  <a:cubicBezTo>
                    <a:pt x="1082914" y="854628"/>
                    <a:pt x="1082914" y="854447"/>
                    <a:pt x="1082914" y="854447"/>
                  </a:cubicBezTo>
                  <a:cubicBezTo>
                    <a:pt x="1082914" y="853545"/>
                    <a:pt x="1083095" y="852823"/>
                    <a:pt x="1083095" y="851921"/>
                  </a:cubicBezTo>
                  <a:cubicBezTo>
                    <a:pt x="1090494" y="769625"/>
                    <a:pt x="1093382" y="481950"/>
                    <a:pt x="1093743" y="366627"/>
                  </a:cubicBezTo>
                  <a:cubicBezTo>
                    <a:pt x="1093923" y="281985"/>
                    <a:pt x="1101503" y="197884"/>
                    <a:pt x="1102225" y="113423"/>
                  </a:cubicBezTo>
                  <a:cubicBezTo>
                    <a:pt x="1102406" y="79313"/>
                    <a:pt x="1094645" y="69748"/>
                    <a:pt x="1060355" y="71011"/>
                  </a:cubicBezTo>
                  <a:cubicBezTo>
                    <a:pt x="1048444" y="71372"/>
                    <a:pt x="1023358" y="71914"/>
                    <a:pt x="991414" y="72636"/>
                  </a:cubicBezTo>
                  <a:cubicBezTo>
                    <a:pt x="987985" y="72636"/>
                    <a:pt x="984556" y="72816"/>
                    <a:pt x="980947" y="72816"/>
                  </a:cubicBezTo>
                  <a:cubicBezTo>
                    <a:pt x="980766" y="72816"/>
                    <a:pt x="980405" y="72816"/>
                    <a:pt x="980225" y="72816"/>
                  </a:cubicBezTo>
                  <a:cubicBezTo>
                    <a:pt x="957846" y="73357"/>
                    <a:pt x="932760" y="73899"/>
                    <a:pt x="906592" y="74440"/>
                  </a:cubicBezTo>
                  <a:cubicBezTo>
                    <a:pt x="903704" y="74440"/>
                    <a:pt x="900817" y="74621"/>
                    <a:pt x="897929" y="74621"/>
                  </a:cubicBezTo>
                  <a:cubicBezTo>
                    <a:pt x="895583" y="74621"/>
                    <a:pt x="893417" y="74801"/>
                    <a:pt x="891071" y="74801"/>
                  </a:cubicBezTo>
                  <a:cubicBezTo>
                    <a:pt x="888905" y="74801"/>
                    <a:pt x="886740" y="74982"/>
                    <a:pt x="884393" y="74982"/>
                  </a:cubicBezTo>
                  <a:cubicBezTo>
                    <a:pt x="881145" y="74982"/>
                    <a:pt x="877896" y="75162"/>
                    <a:pt x="874648" y="75162"/>
                  </a:cubicBezTo>
                  <a:cubicBezTo>
                    <a:pt x="873746" y="75162"/>
                    <a:pt x="873024" y="75162"/>
                    <a:pt x="872121" y="75162"/>
                  </a:cubicBezTo>
                  <a:cubicBezTo>
                    <a:pt x="870317" y="75162"/>
                    <a:pt x="868512" y="75162"/>
                    <a:pt x="866707" y="75343"/>
                  </a:cubicBezTo>
                  <a:cubicBezTo>
                    <a:pt x="862917" y="75343"/>
                    <a:pt x="859127" y="75523"/>
                    <a:pt x="855337" y="75523"/>
                  </a:cubicBezTo>
                  <a:cubicBezTo>
                    <a:pt x="854976" y="75523"/>
                    <a:pt x="854435" y="75523"/>
                    <a:pt x="854074" y="75523"/>
                  </a:cubicBezTo>
                  <a:cubicBezTo>
                    <a:pt x="849562" y="75703"/>
                    <a:pt x="845050" y="75703"/>
                    <a:pt x="840719" y="75884"/>
                  </a:cubicBezTo>
                  <a:cubicBezTo>
                    <a:pt x="840177" y="75884"/>
                    <a:pt x="839456" y="75884"/>
                    <a:pt x="838914" y="75884"/>
                  </a:cubicBezTo>
                  <a:cubicBezTo>
                    <a:pt x="837109" y="75884"/>
                    <a:pt x="835305" y="75884"/>
                    <a:pt x="833500" y="76064"/>
                  </a:cubicBezTo>
                  <a:cubicBezTo>
                    <a:pt x="833139" y="76064"/>
                    <a:pt x="832778" y="76064"/>
                    <a:pt x="832597" y="76064"/>
                  </a:cubicBezTo>
                  <a:cubicBezTo>
                    <a:pt x="825559" y="76245"/>
                    <a:pt x="818520" y="76426"/>
                    <a:pt x="811663" y="76426"/>
                  </a:cubicBezTo>
                  <a:cubicBezTo>
                    <a:pt x="811482" y="76426"/>
                    <a:pt x="811301" y="76426"/>
                    <a:pt x="811121" y="76426"/>
                  </a:cubicBezTo>
                  <a:cubicBezTo>
                    <a:pt x="808955" y="76426"/>
                    <a:pt x="806970" y="76606"/>
                    <a:pt x="804804" y="76606"/>
                  </a:cubicBezTo>
                  <a:cubicBezTo>
                    <a:pt x="804624" y="76606"/>
                    <a:pt x="804263" y="76606"/>
                    <a:pt x="804083" y="76606"/>
                  </a:cubicBezTo>
                  <a:cubicBezTo>
                    <a:pt x="799932" y="76787"/>
                    <a:pt x="795781" y="76787"/>
                    <a:pt x="791810" y="76787"/>
                  </a:cubicBezTo>
                  <a:cubicBezTo>
                    <a:pt x="790908" y="76787"/>
                    <a:pt x="790186" y="76787"/>
                    <a:pt x="789284" y="76787"/>
                  </a:cubicBezTo>
                  <a:cubicBezTo>
                    <a:pt x="785133" y="76967"/>
                    <a:pt x="780982" y="76967"/>
                    <a:pt x="777011" y="77147"/>
                  </a:cubicBezTo>
                  <a:cubicBezTo>
                    <a:pt x="776831" y="77147"/>
                    <a:pt x="776470" y="77147"/>
                    <a:pt x="776290" y="77147"/>
                  </a:cubicBezTo>
                  <a:cubicBezTo>
                    <a:pt x="774665" y="77147"/>
                    <a:pt x="773041" y="77147"/>
                    <a:pt x="771597" y="77328"/>
                  </a:cubicBezTo>
                  <a:cubicBezTo>
                    <a:pt x="770876" y="77328"/>
                    <a:pt x="769973" y="77328"/>
                    <a:pt x="769251" y="77328"/>
                  </a:cubicBezTo>
                  <a:cubicBezTo>
                    <a:pt x="765281" y="77328"/>
                    <a:pt x="761491" y="77508"/>
                    <a:pt x="757701" y="77508"/>
                  </a:cubicBezTo>
                  <a:cubicBezTo>
                    <a:pt x="757340" y="77508"/>
                    <a:pt x="757159" y="77508"/>
                    <a:pt x="756799" y="77508"/>
                  </a:cubicBezTo>
                  <a:cubicBezTo>
                    <a:pt x="755174" y="77508"/>
                    <a:pt x="753550" y="77508"/>
                    <a:pt x="751926" y="77689"/>
                  </a:cubicBezTo>
                  <a:cubicBezTo>
                    <a:pt x="751565" y="77689"/>
                    <a:pt x="751023" y="77689"/>
                    <a:pt x="750662" y="77689"/>
                  </a:cubicBezTo>
                  <a:cubicBezTo>
                    <a:pt x="746872" y="77689"/>
                    <a:pt x="743083" y="77869"/>
                    <a:pt x="739473" y="77869"/>
                  </a:cubicBezTo>
                  <a:cubicBezTo>
                    <a:pt x="739112" y="77869"/>
                    <a:pt x="738571" y="77869"/>
                    <a:pt x="738210" y="77869"/>
                  </a:cubicBezTo>
                  <a:cubicBezTo>
                    <a:pt x="736766" y="77869"/>
                    <a:pt x="735322" y="77869"/>
                    <a:pt x="733878" y="78050"/>
                  </a:cubicBezTo>
                  <a:cubicBezTo>
                    <a:pt x="733517" y="78050"/>
                    <a:pt x="733157" y="78050"/>
                    <a:pt x="732795" y="78050"/>
                  </a:cubicBezTo>
                  <a:cubicBezTo>
                    <a:pt x="729186" y="78050"/>
                    <a:pt x="725757" y="78230"/>
                    <a:pt x="722328" y="78230"/>
                  </a:cubicBezTo>
                  <a:cubicBezTo>
                    <a:pt x="721967" y="78230"/>
                    <a:pt x="721787" y="78230"/>
                    <a:pt x="721426" y="78230"/>
                  </a:cubicBezTo>
                  <a:cubicBezTo>
                    <a:pt x="719982" y="78230"/>
                    <a:pt x="718719" y="78230"/>
                    <a:pt x="717275" y="78411"/>
                  </a:cubicBezTo>
                  <a:cubicBezTo>
                    <a:pt x="716914" y="78411"/>
                    <a:pt x="716553" y="78411"/>
                    <a:pt x="716192" y="78411"/>
                  </a:cubicBezTo>
                  <a:cubicBezTo>
                    <a:pt x="712943" y="78411"/>
                    <a:pt x="709875" y="78591"/>
                    <a:pt x="706807" y="78591"/>
                  </a:cubicBezTo>
                  <a:cubicBezTo>
                    <a:pt x="706446" y="78591"/>
                    <a:pt x="706266" y="78591"/>
                    <a:pt x="705905" y="78591"/>
                  </a:cubicBezTo>
                  <a:cubicBezTo>
                    <a:pt x="704822" y="78591"/>
                    <a:pt x="703559" y="78591"/>
                    <a:pt x="702476" y="78771"/>
                  </a:cubicBezTo>
                  <a:cubicBezTo>
                    <a:pt x="702115" y="78771"/>
                    <a:pt x="701574" y="78771"/>
                    <a:pt x="701213" y="78771"/>
                  </a:cubicBezTo>
                  <a:cubicBezTo>
                    <a:pt x="698505" y="78771"/>
                    <a:pt x="695798" y="78952"/>
                    <a:pt x="693272" y="78952"/>
                  </a:cubicBezTo>
                  <a:cubicBezTo>
                    <a:pt x="692911" y="78952"/>
                    <a:pt x="692730" y="78952"/>
                    <a:pt x="692370" y="78952"/>
                  </a:cubicBezTo>
                  <a:cubicBezTo>
                    <a:pt x="691467" y="78952"/>
                    <a:pt x="690384" y="78952"/>
                    <a:pt x="689482" y="78952"/>
                  </a:cubicBezTo>
                  <a:cubicBezTo>
                    <a:pt x="689121" y="78952"/>
                    <a:pt x="688760" y="78952"/>
                    <a:pt x="688399" y="78952"/>
                  </a:cubicBezTo>
                  <a:cubicBezTo>
                    <a:pt x="687136" y="78952"/>
                    <a:pt x="686053" y="78952"/>
                    <a:pt x="684970" y="79133"/>
                  </a:cubicBezTo>
                  <a:cubicBezTo>
                    <a:pt x="630828" y="80937"/>
                    <a:pt x="333949" y="77869"/>
                    <a:pt x="239922" y="80215"/>
                  </a:cubicBezTo>
                  <a:cubicBezTo>
                    <a:pt x="197511" y="81298"/>
                    <a:pt x="155280" y="82381"/>
                    <a:pt x="112868" y="80757"/>
                  </a:cubicBezTo>
                  <a:cubicBezTo>
                    <a:pt x="112868" y="80757"/>
                    <a:pt x="112868" y="80757"/>
                    <a:pt x="112868" y="80757"/>
                  </a:cubicBezTo>
                  <a:cubicBezTo>
                    <a:pt x="109981" y="80576"/>
                    <a:pt x="107093" y="80576"/>
                    <a:pt x="104206" y="80396"/>
                  </a:cubicBezTo>
                  <a:cubicBezTo>
                    <a:pt x="81466" y="79313"/>
                    <a:pt x="75149" y="84547"/>
                    <a:pt x="72984" y="107467"/>
                  </a:cubicBezTo>
                  <a:cubicBezTo>
                    <a:pt x="72803" y="109452"/>
                    <a:pt x="72623" y="113061"/>
                    <a:pt x="72623" y="117935"/>
                  </a:cubicBezTo>
                  <a:cubicBezTo>
                    <a:pt x="72623" y="118295"/>
                    <a:pt x="72623" y="118656"/>
                    <a:pt x="72623" y="119017"/>
                  </a:cubicBezTo>
                  <a:cubicBezTo>
                    <a:pt x="72623" y="119559"/>
                    <a:pt x="72623" y="119920"/>
                    <a:pt x="72623" y="120461"/>
                  </a:cubicBezTo>
                  <a:cubicBezTo>
                    <a:pt x="72623" y="120822"/>
                    <a:pt x="72623" y="121183"/>
                    <a:pt x="72623" y="121724"/>
                  </a:cubicBezTo>
                  <a:cubicBezTo>
                    <a:pt x="72623" y="122266"/>
                    <a:pt x="72623" y="122807"/>
                    <a:pt x="72623" y="123349"/>
                  </a:cubicBezTo>
                  <a:cubicBezTo>
                    <a:pt x="72623" y="123710"/>
                    <a:pt x="72623" y="124251"/>
                    <a:pt x="72623" y="124612"/>
                  </a:cubicBezTo>
                  <a:cubicBezTo>
                    <a:pt x="72623" y="125154"/>
                    <a:pt x="72623" y="125695"/>
                    <a:pt x="72623" y="126236"/>
                  </a:cubicBezTo>
                  <a:cubicBezTo>
                    <a:pt x="72623" y="126778"/>
                    <a:pt x="72623" y="127138"/>
                    <a:pt x="72623" y="127680"/>
                  </a:cubicBezTo>
                  <a:cubicBezTo>
                    <a:pt x="72623" y="128222"/>
                    <a:pt x="72623" y="128763"/>
                    <a:pt x="72623" y="129304"/>
                  </a:cubicBezTo>
                  <a:cubicBezTo>
                    <a:pt x="72623" y="129846"/>
                    <a:pt x="72623" y="130387"/>
                    <a:pt x="72623" y="130748"/>
                  </a:cubicBezTo>
                  <a:cubicBezTo>
                    <a:pt x="72623" y="131289"/>
                    <a:pt x="72623" y="132011"/>
                    <a:pt x="72623" y="132553"/>
                  </a:cubicBezTo>
                  <a:cubicBezTo>
                    <a:pt x="72623" y="133094"/>
                    <a:pt x="72623" y="133636"/>
                    <a:pt x="72623" y="134177"/>
                  </a:cubicBezTo>
                  <a:cubicBezTo>
                    <a:pt x="72623" y="134718"/>
                    <a:pt x="72623" y="135440"/>
                    <a:pt x="72623" y="135982"/>
                  </a:cubicBezTo>
                  <a:cubicBezTo>
                    <a:pt x="72623" y="136523"/>
                    <a:pt x="72623" y="137065"/>
                    <a:pt x="72623" y="137606"/>
                  </a:cubicBezTo>
                  <a:cubicBezTo>
                    <a:pt x="72623" y="138328"/>
                    <a:pt x="72623" y="138869"/>
                    <a:pt x="72623" y="139591"/>
                  </a:cubicBezTo>
                  <a:cubicBezTo>
                    <a:pt x="72623" y="140133"/>
                    <a:pt x="72623" y="140674"/>
                    <a:pt x="72623" y="141216"/>
                  </a:cubicBezTo>
                  <a:cubicBezTo>
                    <a:pt x="72623" y="141937"/>
                    <a:pt x="72623" y="142659"/>
                    <a:pt x="72623" y="143562"/>
                  </a:cubicBezTo>
                  <a:cubicBezTo>
                    <a:pt x="72623" y="144103"/>
                    <a:pt x="72623" y="144644"/>
                    <a:pt x="72623" y="145186"/>
                  </a:cubicBezTo>
                  <a:cubicBezTo>
                    <a:pt x="72623" y="146088"/>
                    <a:pt x="72623" y="146810"/>
                    <a:pt x="72623" y="147713"/>
                  </a:cubicBezTo>
                  <a:cubicBezTo>
                    <a:pt x="72623" y="148254"/>
                    <a:pt x="72623" y="148795"/>
                    <a:pt x="72623" y="149337"/>
                  </a:cubicBezTo>
                  <a:cubicBezTo>
                    <a:pt x="72623" y="150239"/>
                    <a:pt x="72623" y="150961"/>
                    <a:pt x="72623" y="151863"/>
                  </a:cubicBezTo>
                  <a:cubicBezTo>
                    <a:pt x="72623" y="152405"/>
                    <a:pt x="72623" y="152946"/>
                    <a:pt x="72623" y="153488"/>
                  </a:cubicBezTo>
                  <a:cubicBezTo>
                    <a:pt x="72623" y="154932"/>
                    <a:pt x="72623" y="156375"/>
                    <a:pt x="72803" y="157819"/>
                  </a:cubicBezTo>
                  <a:cubicBezTo>
                    <a:pt x="72803" y="158000"/>
                    <a:pt x="72803" y="158180"/>
                    <a:pt x="72803" y="158541"/>
                  </a:cubicBezTo>
                  <a:cubicBezTo>
                    <a:pt x="72803" y="159804"/>
                    <a:pt x="72803" y="161068"/>
                    <a:pt x="72984" y="162331"/>
                  </a:cubicBezTo>
                  <a:cubicBezTo>
                    <a:pt x="72984" y="162872"/>
                    <a:pt x="72984" y="163414"/>
                    <a:pt x="72984" y="164136"/>
                  </a:cubicBezTo>
                  <a:cubicBezTo>
                    <a:pt x="72984" y="165219"/>
                    <a:pt x="72984" y="166121"/>
                    <a:pt x="72984" y="167204"/>
                  </a:cubicBezTo>
                  <a:cubicBezTo>
                    <a:pt x="72984" y="167745"/>
                    <a:pt x="72984" y="168467"/>
                    <a:pt x="72984" y="169008"/>
                  </a:cubicBezTo>
                  <a:cubicBezTo>
                    <a:pt x="72984" y="169911"/>
                    <a:pt x="72984" y="170994"/>
                    <a:pt x="72984" y="171896"/>
                  </a:cubicBezTo>
                  <a:cubicBezTo>
                    <a:pt x="72984" y="172618"/>
                    <a:pt x="72984" y="173340"/>
                    <a:pt x="72984" y="173881"/>
                  </a:cubicBezTo>
                  <a:cubicBezTo>
                    <a:pt x="72984" y="174784"/>
                    <a:pt x="72984" y="175866"/>
                    <a:pt x="72984" y="176769"/>
                  </a:cubicBezTo>
                  <a:cubicBezTo>
                    <a:pt x="72984" y="177491"/>
                    <a:pt x="72984" y="178032"/>
                    <a:pt x="72984" y="178754"/>
                  </a:cubicBezTo>
                  <a:cubicBezTo>
                    <a:pt x="72984" y="179657"/>
                    <a:pt x="72984" y="180739"/>
                    <a:pt x="72984" y="181641"/>
                  </a:cubicBezTo>
                  <a:cubicBezTo>
                    <a:pt x="72984" y="182364"/>
                    <a:pt x="72984" y="183085"/>
                    <a:pt x="72984" y="183988"/>
                  </a:cubicBezTo>
                  <a:cubicBezTo>
                    <a:pt x="72984" y="184890"/>
                    <a:pt x="72984" y="185792"/>
                    <a:pt x="72984" y="186875"/>
                  </a:cubicBezTo>
                  <a:cubicBezTo>
                    <a:pt x="72984" y="187597"/>
                    <a:pt x="72984" y="188500"/>
                    <a:pt x="72984" y="189222"/>
                  </a:cubicBezTo>
                  <a:cubicBezTo>
                    <a:pt x="72984" y="190304"/>
                    <a:pt x="72984" y="191207"/>
                    <a:pt x="73164" y="192290"/>
                  </a:cubicBezTo>
                  <a:cubicBezTo>
                    <a:pt x="73164" y="193011"/>
                    <a:pt x="73164" y="193553"/>
                    <a:pt x="73164" y="194275"/>
                  </a:cubicBezTo>
                  <a:cubicBezTo>
                    <a:pt x="73164" y="195358"/>
                    <a:pt x="73164" y="196441"/>
                    <a:pt x="73345" y="197704"/>
                  </a:cubicBezTo>
                  <a:cubicBezTo>
                    <a:pt x="73345" y="198426"/>
                    <a:pt x="73345" y="199148"/>
                    <a:pt x="73345" y="199869"/>
                  </a:cubicBezTo>
                  <a:cubicBezTo>
                    <a:pt x="73345" y="200952"/>
                    <a:pt x="73345" y="202035"/>
                    <a:pt x="73525" y="203118"/>
                  </a:cubicBezTo>
                  <a:cubicBezTo>
                    <a:pt x="73525" y="203840"/>
                    <a:pt x="73525" y="204562"/>
                    <a:pt x="73525" y="205103"/>
                  </a:cubicBezTo>
                  <a:cubicBezTo>
                    <a:pt x="73525" y="206547"/>
                    <a:pt x="73706" y="207991"/>
                    <a:pt x="73706" y="209435"/>
                  </a:cubicBezTo>
                  <a:cubicBezTo>
                    <a:pt x="73706" y="209796"/>
                    <a:pt x="73706" y="210156"/>
                    <a:pt x="73706" y="210517"/>
                  </a:cubicBezTo>
                  <a:cubicBezTo>
                    <a:pt x="73706" y="212322"/>
                    <a:pt x="73886" y="214127"/>
                    <a:pt x="73886" y="215931"/>
                  </a:cubicBezTo>
                  <a:cubicBezTo>
                    <a:pt x="73886" y="216112"/>
                    <a:pt x="73886" y="216112"/>
                    <a:pt x="73886" y="216293"/>
                  </a:cubicBezTo>
                  <a:cubicBezTo>
                    <a:pt x="74067" y="220082"/>
                    <a:pt x="74067" y="224053"/>
                    <a:pt x="74247" y="227843"/>
                  </a:cubicBezTo>
                  <a:cubicBezTo>
                    <a:pt x="74247" y="228384"/>
                    <a:pt x="74247" y="228745"/>
                    <a:pt x="74247" y="229287"/>
                  </a:cubicBezTo>
                  <a:cubicBezTo>
                    <a:pt x="74247" y="230731"/>
                    <a:pt x="74428" y="232355"/>
                    <a:pt x="74428" y="233799"/>
                  </a:cubicBezTo>
                  <a:cubicBezTo>
                    <a:pt x="74428" y="234340"/>
                    <a:pt x="74428" y="234881"/>
                    <a:pt x="74428" y="235423"/>
                  </a:cubicBezTo>
                  <a:cubicBezTo>
                    <a:pt x="74428" y="236867"/>
                    <a:pt x="74608" y="238130"/>
                    <a:pt x="74608" y="239574"/>
                  </a:cubicBezTo>
                  <a:cubicBezTo>
                    <a:pt x="74608" y="240295"/>
                    <a:pt x="74608" y="240837"/>
                    <a:pt x="74608" y="241559"/>
                  </a:cubicBezTo>
                  <a:cubicBezTo>
                    <a:pt x="74608" y="243003"/>
                    <a:pt x="74788" y="244446"/>
                    <a:pt x="74788" y="245890"/>
                  </a:cubicBezTo>
                  <a:cubicBezTo>
                    <a:pt x="74788" y="246251"/>
                    <a:pt x="74788" y="246793"/>
                    <a:pt x="74788" y="247153"/>
                  </a:cubicBezTo>
                  <a:cubicBezTo>
                    <a:pt x="74788" y="248778"/>
                    <a:pt x="74969" y="250221"/>
                    <a:pt x="74969" y="251846"/>
                  </a:cubicBezTo>
                  <a:cubicBezTo>
                    <a:pt x="74969" y="252387"/>
                    <a:pt x="74969" y="253109"/>
                    <a:pt x="74969" y="253651"/>
                  </a:cubicBezTo>
                  <a:cubicBezTo>
                    <a:pt x="74969" y="254914"/>
                    <a:pt x="75149" y="256358"/>
                    <a:pt x="75149" y="257621"/>
                  </a:cubicBezTo>
                  <a:cubicBezTo>
                    <a:pt x="75149" y="258343"/>
                    <a:pt x="75149" y="258884"/>
                    <a:pt x="75149" y="259606"/>
                  </a:cubicBezTo>
                  <a:cubicBezTo>
                    <a:pt x="75149" y="261050"/>
                    <a:pt x="75330" y="262494"/>
                    <a:pt x="75330" y="263938"/>
                  </a:cubicBezTo>
                  <a:cubicBezTo>
                    <a:pt x="75330" y="264479"/>
                    <a:pt x="75330" y="265201"/>
                    <a:pt x="75330" y="265742"/>
                  </a:cubicBezTo>
                  <a:cubicBezTo>
                    <a:pt x="75330" y="267366"/>
                    <a:pt x="75510" y="268810"/>
                    <a:pt x="75510" y="270435"/>
                  </a:cubicBezTo>
                  <a:cubicBezTo>
                    <a:pt x="75510" y="270796"/>
                    <a:pt x="75510" y="271337"/>
                    <a:pt x="75510" y="271698"/>
                  </a:cubicBezTo>
                  <a:cubicBezTo>
                    <a:pt x="75510" y="273322"/>
                    <a:pt x="75691" y="274947"/>
                    <a:pt x="75691" y="276390"/>
                  </a:cubicBezTo>
                  <a:cubicBezTo>
                    <a:pt x="75691" y="276932"/>
                    <a:pt x="75691" y="277293"/>
                    <a:pt x="75691" y="277834"/>
                  </a:cubicBezTo>
                  <a:cubicBezTo>
                    <a:pt x="75691" y="279819"/>
                    <a:pt x="75871" y="281804"/>
                    <a:pt x="75871" y="283790"/>
                  </a:cubicBezTo>
                  <a:cubicBezTo>
                    <a:pt x="75871" y="283790"/>
                    <a:pt x="75871" y="283790"/>
                    <a:pt x="75871" y="283790"/>
                  </a:cubicBezTo>
                  <a:cubicBezTo>
                    <a:pt x="76232" y="292092"/>
                    <a:pt x="76413" y="300393"/>
                    <a:pt x="76774" y="308515"/>
                  </a:cubicBezTo>
                  <a:cubicBezTo>
                    <a:pt x="76774" y="308695"/>
                    <a:pt x="76774" y="308875"/>
                    <a:pt x="76774" y="309056"/>
                  </a:cubicBezTo>
                  <a:cubicBezTo>
                    <a:pt x="76774" y="310861"/>
                    <a:pt x="76954" y="312485"/>
                    <a:pt x="76954" y="314290"/>
                  </a:cubicBezTo>
                  <a:cubicBezTo>
                    <a:pt x="76954" y="314831"/>
                    <a:pt x="76954" y="315373"/>
                    <a:pt x="76954" y="315914"/>
                  </a:cubicBezTo>
                  <a:cubicBezTo>
                    <a:pt x="76954" y="317177"/>
                    <a:pt x="77135" y="318621"/>
                    <a:pt x="77135" y="319884"/>
                  </a:cubicBezTo>
                  <a:cubicBezTo>
                    <a:pt x="77135" y="320426"/>
                    <a:pt x="77135" y="321148"/>
                    <a:pt x="77135" y="321689"/>
                  </a:cubicBezTo>
                  <a:cubicBezTo>
                    <a:pt x="77135" y="323313"/>
                    <a:pt x="77315" y="324938"/>
                    <a:pt x="77315" y="326562"/>
                  </a:cubicBezTo>
                  <a:cubicBezTo>
                    <a:pt x="77315" y="326743"/>
                    <a:pt x="77315" y="326743"/>
                    <a:pt x="77315" y="326923"/>
                  </a:cubicBezTo>
                  <a:cubicBezTo>
                    <a:pt x="77496" y="332337"/>
                    <a:pt x="77676" y="337751"/>
                    <a:pt x="77856" y="343165"/>
                  </a:cubicBezTo>
                  <a:cubicBezTo>
                    <a:pt x="77856" y="343888"/>
                    <a:pt x="77856" y="344609"/>
                    <a:pt x="77856" y="345331"/>
                  </a:cubicBezTo>
                  <a:cubicBezTo>
                    <a:pt x="78217" y="356160"/>
                    <a:pt x="78578" y="366447"/>
                    <a:pt x="79120" y="376192"/>
                  </a:cubicBezTo>
                  <a:cubicBezTo>
                    <a:pt x="79120" y="376373"/>
                    <a:pt x="79120" y="376553"/>
                    <a:pt x="79120" y="376914"/>
                  </a:cubicBezTo>
                  <a:cubicBezTo>
                    <a:pt x="79300" y="380885"/>
                    <a:pt x="79481" y="384855"/>
                    <a:pt x="79481" y="388645"/>
                  </a:cubicBezTo>
                  <a:cubicBezTo>
                    <a:pt x="79481" y="389908"/>
                    <a:pt x="79661" y="391172"/>
                    <a:pt x="79661" y="392435"/>
                  </a:cubicBezTo>
                  <a:cubicBezTo>
                    <a:pt x="79661" y="394781"/>
                    <a:pt x="79842" y="396947"/>
                    <a:pt x="79842" y="399112"/>
                  </a:cubicBezTo>
                  <a:cubicBezTo>
                    <a:pt x="79842" y="399654"/>
                    <a:pt x="79842" y="400376"/>
                    <a:pt x="79842" y="400917"/>
                  </a:cubicBezTo>
                  <a:cubicBezTo>
                    <a:pt x="79842" y="401458"/>
                    <a:pt x="79842" y="402000"/>
                    <a:pt x="79842" y="402722"/>
                  </a:cubicBezTo>
                  <a:cubicBezTo>
                    <a:pt x="79842" y="403805"/>
                    <a:pt x="79842" y="404888"/>
                    <a:pt x="80022" y="406151"/>
                  </a:cubicBezTo>
                  <a:cubicBezTo>
                    <a:pt x="80022" y="406512"/>
                    <a:pt x="80022" y="406873"/>
                    <a:pt x="80022" y="407234"/>
                  </a:cubicBezTo>
                  <a:cubicBezTo>
                    <a:pt x="80022" y="408317"/>
                    <a:pt x="80022" y="409219"/>
                    <a:pt x="80203" y="410302"/>
                  </a:cubicBezTo>
                  <a:cubicBezTo>
                    <a:pt x="80203" y="410663"/>
                    <a:pt x="80203" y="411024"/>
                    <a:pt x="80203" y="411385"/>
                  </a:cubicBezTo>
                  <a:cubicBezTo>
                    <a:pt x="80203" y="412648"/>
                    <a:pt x="80203" y="413731"/>
                    <a:pt x="80383" y="414814"/>
                  </a:cubicBezTo>
                  <a:cubicBezTo>
                    <a:pt x="80383" y="414994"/>
                    <a:pt x="80383" y="415175"/>
                    <a:pt x="80383" y="415355"/>
                  </a:cubicBezTo>
                  <a:cubicBezTo>
                    <a:pt x="80383" y="416619"/>
                    <a:pt x="80564" y="418062"/>
                    <a:pt x="80564" y="419326"/>
                  </a:cubicBezTo>
                  <a:cubicBezTo>
                    <a:pt x="82729" y="476175"/>
                    <a:pt x="86880" y="533024"/>
                    <a:pt x="89407" y="589873"/>
                  </a:cubicBezTo>
                  <a:cubicBezTo>
                    <a:pt x="93558" y="681193"/>
                    <a:pt x="103845" y="772332"/>
                    <a:pt x="104747" y="863832"/>
                  </a:cubicBezTo>
                  <a:cubicBezTo>
                    <a:pt x="104747" y="872315"/>
                    <a:pt x="108898" y="875202"/>
                    <a:pt x="116117" y="875022"/>
                  </a:cubicBezTo>
                  <a:cubicBezTo>
                    <a:pt x="150768" y="873939"/>
                    <a:pt x="182712" y="876104"/>
                    <a:pt x="223138" y="876465"/>
                  </a:cubicBezTo>
                  <a:cubicBezTo>
                    <a:pt x="237937" y="875383"/>
                    <a:pt x="234508" y="885850"/>
                    <a:pt x="235049" y="897400"/>
                  </a:cubicBezTo>
                  <a:cubicBezTo>
                    <a:pt x="236673" y="934939"/>
                    <a:pt x="233605" y="937104"/>
                    <a:pt x="228733" y="936924"/>
                  </a:cubicBezTo>
                  <a:cubicBezTo>
                    <a:pt x="202203" y="936744"/>
                    <a:pt x="144812" y="938368"/>
                    <a:pt x="118102" y="936563"/>
                  </a:cubicBezTo>
                  <a:cubicBezTo>
                    <a:pt x="116658" y="936563"/>
                    <a:pt x="115395" y="936383"/>
                    <a:pt x="113951" y="936202"/>
                  </a:cubicBezTo>
                  <a:cubicBezTo>
                    <a:pt x="113590" y="936202"/>
                    <a:pt x="113410" y="936202"/>
                    <a:pt x="113049" y="936202"/>
                  </a:cubicBezTo>
                  <a:cubicBezTo>
                    <a:pt x="111786" y="936021"/>
                    <a:pt x="110342" y="936021"/>
                    <a:pt x="109259" y="935841"/>
                  </a:cubicBezTo>
                  <a:cubicBezTo>
                    <a:pt x="109078" y="935841"/>
                    <a:pt x="108898" y="935841"/>
                    <a:pt x="108898" y="935841"/>
                  </a:cubicBezTo>
                  <a:cubicBezTo>
                    <a:pt x="107815" y="935661"/>
                    <a:pt x="106552" y="935480"/>
                    <a:pt x="105469" y="935300"/>
                  </a:cubicBezTo>
                  <a:cubicBezTo>
                    <a:pt x="105289" y="935300"/>
                    <a:pt x="104928" y="935300"/>
                    <a:pt x="104747" y="935119"/>
                  </a:cubicBezTo>
                  <a:cubicBezTo>
                    <a:pt x="103484" y="934939"/>
                    <a:pt x="102401" y="934758"/>
                    <a:pt x="101318" y="934397"/>
                  </a:cubicBezTo>
                  <a:cubicBezTo>
                    <a:pt x="101138" y="934397"/>
                    <a:pt x="100957" y="934397"/>
                    <a:pt x="100777" y="934217"/>
                  </a:cubicBezTo>
                  <a:cubicBezTo>
                    <a:pt x="99694" y="934037"/>
                    <a:pt x="98792" y="933676"/>
                    <a:pt x="97889" y="933495"/>
                  </a:cubicBezTo>
                  <a:cubicBezTo>
                    <a:pt x="97709" y="933495"/>
                    <a:pt x="97528" y="933495"/>
                    <a:pt x="97348" y="933314"/>
                  </a:cubicBezTo>
                  <a:cubicBezTo>
                    <a:pt x="96265" y="932954"/>
                    <a:pt x="95182" y="932773"/>
                    <a:pt x="94280" y="932412"/>
                  </a:cubicBezTo>
                  <a:cubicBezTo>
                    <a:pt x="94099" y="932412"/>
                    <a:pt x="93919" y="932232"/>
                    <a:pt x="93738" y="932232"/>
                  </a:cubicBezTo>
                  <a:cubicBezTo>
                    <a:pt x="92836" y="931871"/>
                    <a:pt x="91933" y="931510"/>
                    <a:pt x="91031" y="931149"/>
                  </a:cubicBezTo>
                  <a:cubicBezTo>
                    <a:pt x="91031" y="931149"/>
                    <a:pt x="90851" y="931149"/>
                    <a:pt x="90851" y="931149"/>
                  </a:cubicBezTo>
                  <a:cubicBezTo>
                    <a:pt x="89948" y="930788"/>
                    <a:pt x="89046" y="930427"/>
                    <a:pt x="88144" y="929886"/>
                  </a:cubicBezTo>
                  <a:cubicBezTo>
                    <a:pt x="87963" y="929886"/>
                    <a:pt x="87783" y="929705"/>
                    <a:pt x="87783" y="929705"/>
                  </a:cubicBezTo>
                  <a:cubicBezTo>
                    <a:pt x="85978" y="928803"/>
                    <a:pt x="84354" y="927720"/>
                    <a:pt x="82729" y="926637"/>
                  </a:cubicBezTo>
                  <a:cubicBezTo>
                    <a:pt x="82549" y="926637"/>
                    <a:pt x="82549" y="926457"/>
                    <a:pt x="82368" y="926457"/>
                  </a:cubicBezTo>
                  <a:cubicBezTo>
                    <a:pt x="81647" y="925915"/>
                    <a:pt x="80925" y="925193"/>
                    <a:pt x="80203" y="924652"/>
                  </a:cubicBezTo>
                  <a:cubicBezTo>
                    <a:pt x="80203" y="924652"/>
                    <a:pt x="80203" y="924652"/>
                    <a:pt x="80203" y="924652"/>
                  </a:cubicBezTo>
                  <a:cubicBezTo>
                    <a:pt x="79481" y="923930"/>
                    <a:pt x="78759" y="923388"/>
                    <a:pt x="78217" y="922667"/>
                  </a:cubicBezTo>
                  <a:cubicBezTo>
                    <a:pt x="78217" y="922667"/>
                    <a:pt x="78037" y="922486"/>
                    <a:pt x="78037" y="922486"/>
                  </a:cubicBezTo>
                  <a:cubicBezTo>
                    <a:pt x="77315" y="921764"/>
                    <a:pt x="76774" y="921043"/>
                    <a:pt x="76052" y="920140"/>
                  </a:cubicBezTo>
                  <a:cubicBezTo>
                    <a:pt x="76052" y="920140"/>
                    <a:pt x="75871" y="919959"/>
                    <a:pt x="75871" y="919959"/>
                  </a:cubicBezTo>
                  <a:cubicBezTo>
                    <a:pt x="75330" y="919238"/>
                    <a:pt x="74788" y="918335"/>
                    <a:pt x="74067" y="917613"/>
                  </a:cubicBezTo>
                  <a:cubicBezTo>
                    <a:pt x="74067" y="917613"/>
                    <a:pt x="73886" y="917433"/>
                    <a:pt x="73886" y="917433"/>
                  </a:cubicBezTo>
                  <a:cubicBezTo>
                    <a:pt x="73345" y="916531"/>
                    <a:pt x="72803" y="915628"/>
                    <a:pt x="72262" y="914726"/>
                  </a:cubicBezTo>
                  <a:cubicBezTo>
                    <a:pt x="72262" y="914545"/>
                    <a:pt x="72081" y="914545"/>
                    <a:pt x="72081" y="914365"/>
                  </a:cubicBezTo>
                  <a:cubicBezTo>
                    <a:pt x="71540" y="913462"/>
                    <a:pt x="70999" y="912380"/>
                    <a:pt x="70638" y="911297"/>
                  </a:cubicBezTo>
                  <a:cubicBezTo>
                    <a:pt x="70638" y="911297"/>
                    <a:pt x="70638" y="911297"/>
                    <a:pt x="70638" y="911297"/>
                  </a:cubicBezTo>
                  <a:cubicBezTo>
                    <a:pt x="68291" y="906243"/>
                    <a:pt x="66306" y="900107"/>
                    <a:pt x="64862" y="892888"/>
                  </a:cubicBezTo>
                  <a:cubicBezTo>
                    <a:pt x="61794" y="878090"/>
                    <a:pt x="59809" y="863110"/>
                    <a:pt x="58726" y="847951"/>
                  </a:cubicBezTo>
                  <a:cubicBezTo>
                    <a:pt x="54756" y="790379"/>
                    <a:pt x="51507" y="732628"/>
                    <a:pt x="47537" y="674876"/>
                  </a:cubicBezTo>
                  <a:cubicBezTo>
                    <a:pt x="44288" y="626148"/>
                    <a:pt x="40138" y="577420"/>
                    <a:pt x="37069" y="528512"/>
                  </a:cubicBezTo>
                  <a:cubicBezTo>
                    <a:pt x="33099" y="464624"/>
                    <a:pt x="30031" y="400556"/>
                    <a:pt x="26241" y="336669"/>
                  </a:cubicBezTo>
                  <a:cubicBezTo>
                    <a:pt x="22451" y="274585"/>
                    <a:pt x="17939" y="212503"/>
                    <a:pt x="14510" y="150239"/>
                  </a:cubicBezTo>
                  <a:cubicBezTo>
                    <a:pt x="12886" y="120100"/>
                    <a:pt x="12345" y="89781"/>
                    <a:pt x="12886" y="59642"/>
                  </a:cubicBezTo>
                  <a:cubicBezTo>
                    <a:pt x="13247" y="35638"/>
                    <a:pt x="19924" y="29863"/>
                    <a:pt x="43566" y="29322"/>
                  </a:cubicBezTo>
                  <a:cubicBezTo>
                    <a:pt x="73886" y="28600"/>
                    <a:pt x="104206" y="29863"/>
                    <a:pt x="134345" y="27698"/>
                  </a:cubicBezTo>
                  <a:cubicBezTo>
                    <a:pt x="191014" y="23727"/>
                    <a:pt x="459017" y="23727"/>
                    <a:pt x="536260" y="22103"/>
                  </a:cubicBezTo>
                  <a:cubicBezTo>
                    <a:pt x="601230" y="20659"/>
                    <a:pt x="666201" y="20118"/>
                    <a:pt x="731171" y="19396"/>
                  </a:cubicBezTo>
                  <a:cubicBezTo>
                    <a:pt x="856601" y="18133"/>
                    <a:pt x="982030" y="15606"/>
                    <a:pt x="1107639" y="17952"/>
                  </a:cubicBezTo>
                  <a:cubicBezTo>
                    <a:pt x="1117385" y="18133"/>
                    <a:pt x="1127311" y="17952"/>
                    <a:pt x="1137057" y="18133"/>
                  </a:cubicBezTo>
                  <a:cubicBezTo>
                    <a:pt x="1141388" y="18133"/>
                    <a:pt x="1144997" y="18313"/>
                    <a:pt x="1148066" y="18493"/>
                  </a:cubicBezTo>
                  <a:cubicBezTo>
                    <a:pt x="1148066" y="18493"/>
                    <a:pt x="1148066" y="18493"/>
                    <a:pt x="1148066" y="18493"/>
                  </a:cubicBezTo>
                  <a:cubicBezTo>
                    <a:pt x="1148968" y="18493"/>
                    <a:pt x="1149870" y="18674"/>
                    <a:pt x="1150592" y="18854"/>
                  </a:cubicBezTo>
                  <a:cubicBezTo>
                    <a:pt x="1150592" y="18854"/>
                    <a:pt x="1150592" y="18854"/>
                    <a:pt x="1150592" y="18854"/>
                  </a:cubicBezTo>
                  <a:cubicBezTo>
                    <a:pt x="1152216" y="19035"/>
                    <a:pt x="1153480" y="19396"/>
                    <a:pt x="1154743" y="19757"/>
                  </a:cubicBezTo>
                  <a:cubicBezTo>
                    <a:pt x="1154743" y="19757"/>
                    <a:pt x="1154743" y="19757"/>
                    <a:pt x="1154923" y="19757"/>
                  </a:cubicBezTo>
                  <a:cubicBezTo>
                    <a:pt x="1155465" y="19937"/>
                    <a:pt x="1156187" y="20118"/>
                    <a:pt x="1156548" y="20479"/>
                  </a:cubicBezTo>
                  <a:cubicBezTo>
                    <a:pt x="1156548" y="20479"/>
                    <a:pt x="1156548" y="20479"/>
                    <a:pt x="1156548" y="20479"/>
                  </a:cubicBezTo>
                  <a:cubicBezTo>
                    <a:pt x="1157631" y="21020"/>
                    <a:pt x="1158533" y="21561"/>
                    <a:pt x="1159255" y="22284"/>
                  </a:cubicBezTo>
                  <a:cubicBezTo>
                    <a:pt x="1159255" y="22284"/>
                    <a:pt x="1159255" y="22284"/>
                    <a:pt x="1159435" y="22284"/>
                  </a:cubicBezTo>
                  <a:cubicBezTo>
                    <a:pt x="1159796" y="22644"/>
                    <a:pt x="1160157" y="23005"/>
                    <a:pt x="1160518" y="23366"/>
                  </a:cubicBezTo>
                  <a:cubicBezTo>
                    <a:pt x="1160518" y="23366"/>
                    <a:pt x="1160518" y="23366"/>
                    <a:pt x="1160518" y="23366"/>
                  </a:cubicBezTo>
                  <a:cubicBezTo>
                    <a:pt x="1160879" y="23727"/>
                    <a:pt x="1161240" y="24268"/>
                    <a:pt x="1161420" y="24810"/>
                  </a:cubicBezTo>
                  <a:cubicBezTo>
                    <a:pt x="1161420" y="24810"/>
                    <a:pt x="1161420" y="24810"/>
                    <a:pt x="1161420" y="24810"/>
                  </a:cubicBezTo>
                  <a:cubicBezTo>
                    <a:pt x="1161601" y="25352"/>
                    <a:pt x="1161962" y="25893"/>
                    <a:pt x="1162142" y="26434"/>
                  </a:cubicBezTo>
                  <a:cubicBezTo>
                    <a:pt x="1162142" y="26434"/>
                    <a:pt x="1162142" y="26615"/>
                    <a:pt x="1162142" y="26615"/>
                  </a:cubicBezTo>
                  <a:cubicBezTo>
                    <a:pt x="1162503" y="27698"/>
                    <a:pt x="1162864" y="28961"/>
                    <a:pt x="1163225" y="30405"/>
                  </a:cubicBezTo>
                  <a:cubicBezTo>
                    <a:pt x="1163225" y="30405"/>
                    <a:pt x="1163225" y="30585"/>
                    <a:pt x="1163225" y="30585"/>
                  </a:cubicBezTo>
                  <a:cubicBezTo>
                    <a:pt x="1163406" y="31307"/>
                    <a:pt x="1163406" y="32029"/>
                    <a:pt x="1163586" y="32931"/>
                  </a:cubicBezTo>
                  <a:cubicBezTo>
                    <a:pt x="1163586" y="33112"/>
                    <a:pt x="1163586" y="33112"/>
                    <a:pt x="1163586" y="33292"/>
                  </a:cubicBezTo>
                  <a:cubicBezTo>
                    <a:pt x="1163767" y="34917"/>
                    <a:pt x="1163947" y="36721"/>
                    <a:pt x="1163947" y="38706"/>
                  </a:cubicBezTo>
                  <a:cubicBezTo>
                    <a:pt x="1163947" y="38887"/>
                    <a:pt x="1163947" y="39067"/>
                    <a:pt x="1163947" y="39067"/>
                  </a:cubicBezTo>
                  <a:cubicBezTo>
                    <a:pt x="1163947" y="39970"/>
                    <a:pt x="1163947" y="41053"/>
                    <a:pt x="1163947" y="42136"/>
                  </a:cubicBezTo>
                  <a:cubicBezTo>
                    <a:pt x="1163947" y="42316"/>
                    <a:pt x="1163947" y="42497"/>
                    <a:pt x="1163947" y="42677"/>
                  </a:cubicBezTo>
                  <a:cubicBezTo>
                    <a:pt x="1163947" y="43760"/>
                    <a:pt x="1163947" y="44843"/>
                    <a:pt x="1163947" y="46106"/>
                  </a:cubicBezTo>
                  <a:cubicBezTo>
                    <a:pt x="1166293" y="114686"/>
                    <a:pt x="1155104" y="345331"/>
                    <a:pt x="1153119" y="39243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3" name="Freeform 212">
              <a:extLst>
                <a:ext uri="{FF2B5EF4-FFF2-40B4-BE49-F238E27FC236}">
                  <a16:creationId xmlns:a16="http://schemas.microsoft.com/office/drawing/2014/main" id="{7720F540-4D0E-3248-B960-AB5A0A865503}"/>
                </a:ext>
              </a:extLst>
            </p:cNvPr>
            <p:cNvSpPr/>
            <p:nvPr/>
          </p:nvSpPr>
          <p:spPr>
            <a:xfrm>
              <a:off x="3360372" y="6323422"/>
              <a:ext cx="151063" cy="15108"/>
            </a:xfrm>
            <a:custGeom>
              <a:avLst/>
              <a:gdLst>
                <a:gd name="connsiteX0" fmla="*/ 107569 w 151063"/>
                <a:gd name="connsiteY0" fmla="*/ 1097 h 15108"/>
                <a:gd name="connsiteX1" fmla="*/ 30688 w 151063"/>
                <a:gd name="connsiteY1" fmla="*/ 2180 h 15108"/>
                <a:gd name="connsiteX2" fmla="*/ 6865 w 151063"/>
                <a:gd name="connsiteY2" fmla="*/ 15 h 15108"/>
                <a:gd name="connsiteX3" fmla="*/ 7 w 151063"/>
                <a:gd name="connsiteY3" fmla="*/ 5609 h 15108"/>
                <a:gd name="connsiteX4" fmla="*/ 4699 w 151063"/>
                <a:gd name="connsiteY4" fmla="*/ 11204 h 15108"/>
                <a:gd name="connsiteX5" fmla="*/ 22927 w 151063"/>
                <a:gd name="connsiteY5" fmla="*/ 14272 h 15108"/>
                <a:gd name="connsiteX6" fmla="*/ 129046 w 151063"/>
                <a:gd name="connsiteY6" fmla="*/ 14814 h 15108"/>
                <a:gd name="connsiteX7" fmla="*/ 151064 w 151063"/>
                <a:gd name="connsiteY7" fmla="*/ 7595 h 15108"/>
                <a:gd name="connsiteX8" fmla="*/ 107569 w 151063"/>
                <a:gd name="connsiteY8" fmla="*/ 1097 h 1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63" h="15108">
                  <a:moveTo>
                    <a:pt x="107569" y="1097"/>
                  </a:moveTo>
                  <a:cubicBezTo>
                    <a:pt x="81942" y="3444"/>
                    <a:pt x="56315" y="3444"/>
                    <a:pt x="30688" y="2180"/>
                  </a:cubicBezTo>
                  <a:cubicBezTo>
                    <a:pt x="22747" y="1820"/>
                    <a:pt x="14806" y="556"/>
                    <a:pt x="6865" y="15"/>
                  </a:cubicBezTo>
                  <a:cubicBezTo>
                    <a:pt x="3075" y="-166"/>
                    <a:pt x="-173" y="1278"/>
                    <a:pt x="7" y="5609"/>
                  </a:cubicBezTo>
                  <a:cubicBezTo>
                    <a:pt x="7" y="8136"/>
                    <a:pt x="1631" y="10663"/>
                    <a:pt x="4699" y="11204"/>
                  </a:cubicBezTo>
                  <a:cubicBezTo>
                    <a:pt x="10836" y="12287"/>
                    <a:pt x="16791" y="14092"/>
                    <a:pt x="22927" y="14272"/>
                  </a:cubicBezTo>
                  <a:cubicBezTo>
                    <a:pt x="58300" y="14814"/>
                    <a:pt x="93673" y="15174"/>
                    <a:pt x="129046" y="14814"/>
                  </a:cubicBezTo>
                  <a:cubicBezTo>
                    <a:pt x="136265" y="14814"/>
                    <a:pt x="145469" y="17340"/>
                    <a:pt x="151064" y="7595"/>
                  </a:cubicBezTo>
                  <a:cubicBezTo>
                    <a:pt x="137348" y="-1248"/>
                    <a:pt x="122188" y="-346"/>
                    <a:pt x="107569" y="109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4" name="Freeform 213">
              <a:extLst>
                <a:ext uri="{FF2B5EF4-FFF2-40B4-BE49-F238E27FC236}">
                  <a16:creationId xmlns:a16="http://schemas.microsoft.com/office/drawing/2014/main" id="{E6B90E79-4678-624C-9F88-88E2BB58C941}"/>
                </a:ext>
              </a:extLst>
            </p:cNvPr>
            <p:cNvSpPr/>
            <p:nvPr/>
          </p:nvSpPr>
          <p:spPr>
            <a:xfrm>
              <a:off x="4528585" y="5164976"/>
              <a:ext cx="32360" cy="146725"/>
            </a:xfrm>
            <a:custGeom>
              <a:avLst/>
              <a:gdLst>
                <a:gd name="connsiteX0" fmla="*/ 9926 w 32360"/>
                <a:gd name="connsiteY0" fmla="*/ 0 h 146725"/>
                <a:gd name="connsiteX1" fmla="*/ 18228 w 32360"/>
                <a:gd name="connsiteY1" fmla="*/ 75438 h 146725"/>
                <a:gd name="connsiteX2" fmla="*/ 0 w 32360"/>
                <a:gd name="connsiteY2" fmla="*/ 146725 h 146725"/>
                <a:gd name="connsiteX3" fmla="*/ 9926 w 32360"/>
                <a:gd name="connsiteY3" fmla="*/ 0 h 146725"/>
              </a:gdLst>
              <a:ahLst/>
              <a:cxnLst>
                <a:cxn ang="0">
                  <a:pos x="connsiteX0" y="connsiteY0"/>
                </a:cxn>
                <a:cxn ang="0">
                  <a:pos x="connsiteX1" y="connsiteY1"/>
                </a:cxn>
                <a:cxn ang="0">
                  <a:pos x="connsiteX2" y="connsiteY2"/>
                </a:cxn>
                <a:cxn ang="0">
                  <a:pos x="connsiteX3" y="connsiteY3"/>
                </a:cxn>
              </a:cxnLst>
              <a:rect l="l" t="t" r="r" b="b"/>
              <a:pathLst>
                <a:path w="32360" h="146725">
                  <a:moveTo>
                    <a:pt x="9926" y="0"/>
                  </a:moveTo>
                  <a:cubicBezTo>
                    <a:pt x="13896" y="26891"/>
                    <a:pt x="18950" y="50713"/>
                    <a:pt x="18228" y="75438"/>
                  </a:cubicBezTo>
                  <a:cubicBezTo>
                    <a:pt x="17506" y="100704"/>
                    <a:pt x="7941" y="123444"/>
                    <a:pt x="0" y="146725"/>
                  </a:cubicBezTo>
                  <a:cubicBezTo>
                    <a:pt x="38080" y="108284"/>
                    <a:pt x="44036" y="29959"/>
                    <a:pt x="9926" y="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5" name="Freeform 214">
              <a:extLst>
                <a:ext uri="{FF2B5EF4-FFF2-40B4-BE49-F238E27FC236}">
                  <a16:creationId xmlns:a16="http://schemas.microsoft.com/office/drawing/2014/main" id="{DEE79C82-64C9-E249-AA67-CBC6D1184AFD}"/>
                </a:ext>
              </a:extLst>
            </p:cNvPr>
            <p:cNvSpPr/>
            <p:nvPr/>
          </p:nvSpPr>
          <p:spPr>
            <a:xfrm>
              <a:off x="4264148" y="6316037"/>
              <a:ext cx="135037" cy="18528"/>
            </a:xfrm>
            <a:custGeom>
              <a:avLst/>
              <a:gdLst>
                <a:gd name="connsiteX0" fmla="*/ 107425 w 135037"/>
                <a:gd name="connsiteY0" fmla="*/ 3970 h 18528"/>
                <a:gd name="connsiteX1" fmla="*/ 81256 w 135037"/>
                <a:gd name="connsiteY1" fmla="*/ 4873 h 18528"/>
                <a:gd name="connsiteX2" fmla="*/ 9969 w 135037"/>
                <a:gd name="connsiteY2" fmla="*/ 181 h 18528"/>
                <a:gd name="connsiteX3" fmla="*/ 43 w 135037"/>
                <a:gd name="connsiteY3" fmla="*/ 5775 h 18528"/>
                <a:gd name="connsiteX4" fmla="*/ 8706 w 135037"/>
                <a:gd name="connsiteY4" fmla="*/ 13716 h 18528"/>
                <a:gd name="connsiteX5" fmla="*/ 135037 w 135037"/>
                <a:gd name="connsiteY5" fmla="*/ 15882 h 18528"/>
                <a:gd name="connsiteX6" fmla="*/ 107425 w 135037"/>
                <a:gd name="connsiteY6" fmla="*/ 3970 h 1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37" h="18528">
                  <a:moveTo>
                    <a:pt x="107425" y="3970"/>
                  </a:moveTo>
                  <a:cubicBezTo>
                    <a:pt x="98581" y="4512"/>
                    <a:pt x="90099" y="5234"/>
                    <a:pt x="81256" y="4873"/>
                  </a:cubicBezTo>
                  <a:cubicBezTo>
                    <a:pt x="57434" y="3970"/>
                    <a:pt x="33611" y="2888"/>
                    <a:pt x="9969" y="181"/>
                  </a:cubicBezTo>
                  <a:cubicBezTo>
                    <a:pt x="5457" y="-361"/>
                    <a:pt x="404" y="0"/>
                    <a:pt x="43" y="5775"/>
                  </a:cubicBezTo>
                  <a:cubicBezTo>
                    <a:pt x="-499" y="11189"/>
                    <a:pt x="4194" y="12994"/>
                    <a:pt x="8706" y="13716"/>
                  </a:cubicBezTo>
                  <a:cubicBezTo>
                    <a:pt x="50575" y="20393"/>
                    <a:pt x="92626" y="19130"/>
                    <a:pt x="135037" y="15882"/>
                  </a:cubicBezTo>
                  <a:cubicBezTo>
                    <a:pt x="128179" y="3609"/>
                    <a:pt x="117531" y="3248"/>
                    <a:pt x="107425" y="39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6" name="Freeform 215">
              <a:extLst>
                <a:ext uri="{FF2B5EF4-FFF2-40B4-BE49-F238E27FC236}">
                  <a16:creationId xmlns:a16="http://schemas.microsoft.com/office/drawing/2014/main" id="{3668810F-795E-E643-9B51-1CDBFA40B205}"/>
                </a:ext>
              </a:extLst>
            </p:cNvPr>
            <p:cNvSpPr/>
            <p:nvPr/>
          </p:nvSpPr>
          <p:spPr>
            <a:xfrm>
              <a:off x="4003444" y="5397485"/>
              <a:ext cx="322649" cy="20130"/>
            </a:xfrm>
            <a:custGeom>
              <a:avLst/>
              <a:gdLst>
                <a:gd name="connsiteX0" fmla="*/ 316152 w 322649"/>
                <a:gd name="connsiteY0" fmla="*/ 12574 h 20130"/>
                <a:gd name="connsiteX1" fmla="*/ 318318 w 322649"/>
                <a:gd name="connsiteY1" fmla="*/ 11672 h 20130"/>
                <a:gd name="connsiteX2" fmla="*/ 318859 w 322649"/>
                <a:gd name="connsiteY2" fmla="*/ 11491 h 20130"/>
                <a:gd name="connsiteX3" fmla="*/ 320484 w 322649"/>
                <a:gd name="connsiteY3" fmla="*/ 10769 h 20130"/>
                <a:gd name="connsiteX4" fmla="*/ 322650 w 322649"/>
                <a:gd name="connsiteY4" fmla="*/ 9506 h 20130"/>
                <a:gd name="connsiteX5" fmla="*/ 319942 w 322649"/>
                <a:gd name="connsiteY5" fmla="*/ 7882 h 20130"/>
                <a:gd name="connsiteX6" fmla="*/ 318859 w 322649"/>
                <a:gd name="connsiteY6" fmla="*/ 7340 h 20130"/>
                <a:gd name="connsiteX7" fmla="*/ 317596 w 322649"/>
                <a:gd name="connsiteY7" fmla="*/ 6799 h 20130"/>
                <a:gd name="connsiteX8" fmla="*/ 314348 w 322649"/>
                <a:gd name="connsiteY8" fmla="*/ 5355 h 20130"/>
                <a:gd name="connsiteX9" fmla="*/ 269590 w 322649"/>
                <a:gd name="connsiteY9" fmla="*/ 121 h 20130"/>
                <a:gd name="connsiteX10" fmla="*/ 18732 w 322649"/>
                <a:gd name="connsiteY10" fmla="*/ 1565 h 20130"/>
                <a:gd name="connsiteX11" fmla="*/ 13318 w 322649"/>
                <a:gd name="connsiteY11" fmla="*/ 1565 h 20130"/>
                <a:gd name="connsiteX12" fmla="*/ 143 w 322649"/>
                <a:gd name="connsiteY12" fmla="*/ 7521 h 20130"/>
                <a:gd name="connsiteX13" fmla="*/ 10971 w 322649"/>
                <a:gd name="connsiteY13" fmla="*/ 16183 h 20130"/>
                <a:gd name="connsiteX14" fmla="*/ 56090 w 322649"/>
                <a:gd name="connsiteY14" fmla="*/ 19974 h 20130"/>
                <a:gd name="connsiteX15" fmla="*/ 285472 w 322649"/>
                <a:gd name="connsiteY15" fmla="*/ 17627 h 20130"/>
                <a:gd name="connsiteX16" fmla="*/ 313987 w 322649"/>
                <a:gd name="connsiteY16" fmla="*/ 13837 h 20130"/>
                <a:gd name="connsiteX17" fmla="*/ 316152 w 322649"/>
                <a:gd name="connsiteY17" fmla="*/ 12574 h 20130"/>
                <a:gd name="connsiteX18" fmla="*/ 316152 w 322649"/>
                <a:gd name="connsiteY18" fmla="*/ 12574 h 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649" h="20130">
                  <a:moveTo>
                    <a:pt x="316152" y="12574"/>
                  </a:moveTo>
                  <a:cubicBezTo>
                    <a:pt x="316874" y="12213"/>
                    <a:pt x="317596" y="12032"/>
                    <a:pt x="318318" y="11672"/>
                  </a:cubicBezTo>
                  <a:cubicBezTo>
                    <a:pt x="318499" y="11672"/>
                    <a:pt x="318679" y="11491"/>
                    <a:pt x="318859" y="11491"/>
                  </a:cubicBezTo>
                  <a:cubicBezTo>
                    <a:pt x="319401" y="11311"/>
                    <a:pt x="319942" y="10950"/>
                    <a:pt x="320484" y="10769"/>
                  </a:cubicBezTo>
                  <a:cubicBezTo>
                    <a:pt x="321206" y="10408"/>
                    <a:pt x="321928" y="10047"/>
                    <a:pt x="322650" y="9506"/>
                  </a:cubicBezTo>
                  <a:cubicBezTo>
                    <a:pt x="321747" y="8964"/>
                    <a:pt x="320845" y="8423"/>
                    <a:pt x="319942" y="7882"/>
                  </a:cubicBezTo>
                  <a:cubicBezTo>
                    <a:pt x="319581" y="7701"/>
                    <a:pt x="319220" y="7521"/>
                    <a:pt x="318859" y="7340"/>
                  </a:cubicBezTo>
                  <a:cubicBezTo>
                    <a:pt x="318499" y="7160"/>
                    <a:pt x="318138" y="6979"/>
                    <a:pt x="317596" y="6799"/>
                  </a:cubicBezTo>
                  <a:cubicBezTo>
                    <a:pt x="316513" y="6257"/>
                    <a:pt x="315431" y="5716"/>
                    <a:pt x="314348" y="5355"/>
                  </a:cubicBezTo>
                  <a:cubicBezTo>
                    <a:pt x="299368" y="-781"/>
                    <a:pt x="284209" y="-59"/>
                    <a:pt x="269590" y="121"/>
                  </a:cubicBezTo>
                  <a:cubicBezTo>
                    <a:pt x="186031" y="1204"/>
                    <a:pt x="102472" y="3911"/>
                    <a:pt x="18732" y="1565"/>
                  </a:cubicBezTo>
                  <a:cubicBezTo>
                    <a:pt x="16927" y="1565"/>
                    <a:pt x="15122" y="1385"/>
                    <a:pt x="13318" y="1565"/>
                  </a:cubicBezTo>
                  <a:cubicBezTo>
                    <a:pt x="8264" y="2106"/>
                    <a:pt x="1226" y="663"/>
                    <a:pt x="143" y="7521"/>
                  </a:cubicBezTo>
                  <a:cubicBezTo>
                    <a:pt x="-1120" y="14740"/>
                    <a:pt x="6279" y="15281"/>
                    <a:pt x="10971" y="16183"/>
                  </a:cubicBezTo>
                  <a:cubicBezTo>
                    <a:pt x="25770" y="19251"/>
                    <a:pt x="40930" y="19613"/>
                    <a:pt x="56090" y="19974"/>
                  </a:cubicBezTo>
                  <a:cubicBezTo>
                    <a:pt x="132611" y="21237"/>
                    <a:pt x="208951" y="14379"/>
                    <a:pt x="285472" y="17627"/>
                  </a:cubicBezTo>
                  <a:cubicBezTo>
                    <a:pt x="295037" y="17988"/>
                    <a:pt x="304422" y="17266"/>
                    <a:pt x="313987" y="13837"/>
                  </a:cubicBezTo>
                  <a:cubicBezTo>
                    <a:pt x="314528" y="13115"/>
                    <a:pt x="315250" y="12935"/>
                    <a:pt x="316152" y="12574"/>
                  </a:cubicBezTo>
                  <a:cubicBezTo>
                    <a:pt x="315972" y="12574"/>
                    <a:pt x="315972" y="12574"/>
                    <a:pt x="316152" y="12574"/>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7" name="Freeform 216">
              <a:extLst>
                <a:ext uri="{FF2B5EF4-FFF2-40B4-BE49-F238E27FC236}">
                  <a16:creationId xmlns:a16="http://schemas.microsoft.com/office/drawing/2014/main" id="{CB9D79B5-9879-A242-9FA2-4886B28B844B}"/>
                </a:ext>
              </a:extLst>
            </p:cNvPr>
            <p:cNvSpPr/>
            <p:nvPr/>
          </p:nvSpPr>
          <p:spPr>
            <a:xfrm>
              <a:off x="3894220" y="5724805"/>
              <a:ext cx="259701" cy="16545"/>
            </a:xfrm>
            <a:custGeom>
              <a:avLst/>
              <a:gdLst>
                <a:gd name="connsiteX0" fmla="*/ 0 w 259701"/>
                <a:gd name="connsiteY0" fmla="*/ 6136 h 16545"/>
                <a:gd name="connsiteX1" fmla="*/ 259702 w 259701"/>
                <a:gd name="connsiteY1" fmla="*/ 7038 h 16545"/>
                <a:gd name="connsiteX2" fmla="*/ 243279 w 259701"/>
                <a:gd name="connsiteY2" fmla="*/ 180 h 16545"/>
                <a:gd name="connsiteX3" fmla="*/ 0 w 259701"/>
                <a:gd name="connsiteY3" fmla="*/ 0 h 16545"/>
                <a:gd name="connsiteX4" fmla="*/ 0 w 259701"/>
                <a:gd name="connsiteY4" fmla="*/ 6136 h 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01" h="16545">
                  <a:moveTo>
                    <a:pt x="0" y="6136"/>
                  </a:moveTo>
                  <a:cubicBezTo>
                    <a:pt x="37178" y="19491"/>
                    <a:pt x="224148" y="20213"/>
                    <a:pt x="259702" y="7038"/>
                  </a:cubicBezTo>
                  <a:cubicBezTo>
                    <a:pt x="255912" y="902"/>
                    <a:pt x="249234" y="180"/>
                    <a:pt x="243279" y="180"/>
                  </a:cubicBezTo>
                  <a:cubicBezTo>
                    <a:pt x="162246" y="0"/>
                    <a:pt x="81033" y="0"/>
                    <a:pt x="0" y="0"/>
                  </a:cubicBezTo>
                  <a:cubicBezTo>
                    <a:pt x="180" y="2166"/>
                    <a:pt x="0" y="4151"/>
                    <a:pt x="0" y="61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8" name="Freeform 217">
              <a:extLst>
                <a:ext uri="{FF2B5EF4-FFF2-40B4-BE49-F238E27FC236}">
                  <a16:creationId xmlns:a16="http://schemas.microsoft.com/office/drawing/2014/main" id="{E3810DE3-C0DE-3841-8D4D-B27A75DC3B0C}"/>
                </a:ext>
              </a:extLst>
            </p:cNvPr>
            <p:cNvSpPr/>
            <p:nvPr/>
          </p:nvSpPr>
          <p:spPr>
            <a:xfrm>
              <a:off x="3435092" y="5403086"/>
              <a:ext cx="135178" cy="16187"/>
            </a:xfrm>
            <a:custGeom>
              <a:avLst/>
              <a:gdLst>
                <a:gd name="connsiteX0" fmla="*/ 3 w 135178"/>
                <a:gd name="connsiteY0" fmla="*/ 8056 h 16187"/>
                <a:gd name="connsiteX1" fmla="*/ 11734 w 135178"/>
                <a:gd name="connsiteY1" fmla="*/ 16178 h 16187"/>
                <a:gd name="connsiteX2" fmla="*/ 12095 w 135178"/>
                <a:gd name="connsiteY2" fmla="*/ 16178 h 16187"/>
                <a:gd name="connsiteX3" fmla="*/ 88436 w 135178"/>
                <a:gd name="connsiteY3" fmla="*/ 13651 h 16187"/>
                <a:gd name="connsiteX4" fmla="*/ 135178 w 135178"/>
                <a:gd name="connsiteY4" fmla="*/ 3184 h 16187"/>
                <a:gd name="connsiteX5" fmla="*/ 13359 w 135178"/>
                <a:gd name="connsiteY5" fmla="*/ 837 h 16187"/>
                <a:gd name="connsiteX6" fmla="*/ 12095 w 135178"/>
                <a:gd name="connsiteY6" fmla="*/ 837 h 16187"/>
                <a:gd name="connsiteX7" fmla="*/ 3 w 135178"/>
                <a:gd name="connsiteY7" fmla="*/ 8056 h 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78" h="16187">
                  <a:moveTo>
                    <a:pt x="3" y="8056"/>
                  </a:moveTo>
                  <a:cubicBezTo>
                    <a:pt x="3" y="14192"/>
                    <a:pt x="6140" y="16358"/>
                    <a:pt x="11734" y="16178"/>
                  </a:cubicBezTo>
                  <a:cubicBezTo>
                    <a:pt x="11915" y="16178"/>
                    <a:pt x="11915" y="16178"/>
                    <a:pt x="12095" y="16178"/>
                  </a:cubicBezTo>
                  <a:cubicBezTo>
                    <a:pt x="37542" y="15636"/>
                    <a:pt x="62989" y="15636"/>
                    <a:pt x="88436" y="13651"/>
                  </a:cubicBezTo>
                  <a:cubicBezTo>
                    <a:pt x="102873" y="12568"/>
                    <a:pt x="118575" y="15275"/>
                    <a:pt x="135178" y="3184"/>
                  </a:cubicBezTo>
                  <a:cubicBezTo>
                    <a:pt x="91865" y="296"/>
                    <a:pt x="52521" y="-967"/>
                    <a:pt x="13359" y="837"/>
                  </a:cubicBezTo>
                  <a:cubicBezTo>
                    <a:pt x="12998" y="837"/>
                    <a:pt x="12456" y="837"/>
                    <a:pt x="12095" y="837"/>
                  </a:cubicBezTo>
                  <a:cubicBezTo>
                    <a:pt x="6681" y="1018"/>
                    <a:pt x="-177" y="837"/>
                    <a:pt x="3" y="805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9" name="Freeform 218">
              <a:extLst>
                <a:ext uri="{FF2B5EF4-FFF2-40B4-BE49-F238E27FC236}">
                  <a16:creationId xmlns:a16="http://schemas.microsoft.com/office/drawing/2014/main" id="{DB8A4C72-D4B8-F64A-8CD4-0B368680A7B8}"/>
                </a:ext>
              </a:extLst>
            </p:cNvPr>
            <p:cNvSpPr/>
            <p:nvPr/>
          </p:nvSpPr>
          <p:spPr>
            <a:xfrm>
              <a:off x="3509840" y="5653201"/>
              <a:ext cx="40756" cy="126288"/>
            </a:xfrm>
            <a:custGeom>
              <a:avLst/>
              <a:gdLst>
                <a:gd name="connsiteX0" fmla="*/ 24876 w 40756"/>
                <a:gd name="connsiteY0" fmla="*/ 5190 h 126288"/>
                <a:gd name="connsiteX1" fmla="*/ 152 w 40756"/>
                <a:gd name="connsiteY1" fmla="*/ 86764 h 126288"/>
                <a:gd name="connsiteX2" fmla="*/ 12965 w 40756"/>
                <a:gd name="connsiteY2" fmla="*/ 126288 h 126288"/>
                <a:gd name="connsiteX3" fmla="*/ 12965 w 40756"/>
                <a:gd name="connsiteY3" fmla="*/ 83155 h 126288"/>
                <a:gd name="connsiteX4" fmla="*/ 38051 w 40756"/>
                <a:gd name="connsiteY4" fmla="*/ 14214 h 126288"/>
                <a:gd name="connsiteX5" fmla="*/ 38232 w 40756"/>
                <a:gd name="connsiteY5" fmla="*/ 2303 h 126288"/>
                <a:gd name="connsiteX6" fmla="*/ 24876 w 40756"/>
                <a:gd name="connsiteY6" fmla="*/ 5190 h 1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56" h="126288">
                  <a:moveTo>
                    <a:pt x="24876" y="5190"/>
                  </a:moveTo>
                  <a:cubicBezTo>
                    <a:pt x="5385" y="29013"/>
                    <a:pt x="-1112" y="57167"/>
                    <a:pt x="152" y="86764"/>
                  </a:cubicBezTo>
                  <a:cubicBezTo>
                    <a:pt x="693" y="99217"/>
                    <a:pt x="1415" y="113114"/>
                    <a:pt x="12965" y="126288"/>
                  </a:cubicBezTo>
                  <a:cubicBezTo>
                    <a:pt x="17297" y="109324"/>
                    <a:pt x="11341" y="96510"/>
                    <a:pt x="12965" y="83155"/>
                  </a:cubicBezTo>
                  <a:cubicBezTo>
                    <a:pt x="15853" y="58069"/>
                    <a:pt x="23613" y="34969"/>
                    <a:pt x="38051" y="14214"/>
                  </a:cubicBezTo>
                  <a:cubicBezTo>
                    <a:pt x="40758" y="10424"/>
                    <a:pt x="42382" y="6093"/>
                    <a:pt x="38232" y="2303"/>
                  </a:cubicBezTo>
                  <a:cubicBezTo>
                    <a:pt x="32998" y="-2389"/>
                    <a:pt x="28486" y="859"/>
                    <a:pt x="24876" y="519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0" name="Freeform 219">
              <a:extLst>
                <a:ext uri="{FF2B5EF4-FFF2-40B4-BE49-F238E27FC236}">
                  <a16:creationId xmlns:a16="http://schemas.microsoft.com/office/drawing/2014/main" id="{C7022667-E53B-444C-8A13-80DC1F39ACC8}"/>
                </a:ext>
              </a:extLst>
            </p:cNvPr>
            <p:cNvSpPr/>
            <p:nvPr/>
          </p:nvSpPr>
          <p:spPr>
            <a:xfrm>
              <a:off x="4011167" y="5527459"/>
              <a:ext cx="74355" cy="17420"/>
            </a:xfrm>
            <a:custGeom>
              <a:avLst/>
              <a:gdLst>
                <a:gd name="connsiteX0" fmla="*/ 9565 w 74355"/>
                <a:gd name="connsiteY0" fmla="*/ 15970 h 17420"/>
                <a:gd name="connsiteX1" fmla="*/ 74355 w 74355"/>
                <a:gd name="connsiteY1" fmla="*/ 12180 h 17420"/>
                <a:gd name="connsiteX2" fmla="*/ 11550 w 74355"/>
                <a:gd name="connsiteY2" fmla="*/ 269 h 17420"/>
                <a:gd name="connsiteX3" fmla="*/ 0 w 74355"/>
                <a:gd name="connsiteY3" fmla="*/ 8210 h 17420"/>
                <a:gd name="connsiteX4" fmla="*/ 9565 w 74355"/>
                <a:gd name="connsiteY4" fmla="*/ 15970 h 1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5" h="17420">
                  <a:moveTo>
                    <a:pt x="9565" y="15970"/>
                  </a:moveTo>
                  <a:cubicBezTo>
                    <a:pt x="31222" y="17414"/>
                    <a:pt x="52879" y="19580"/>
                    <a:pt x="74355" y="12180"/>
                  </a:cubicBezTo>
                  <a:cubicBezTo>
                    <a:pt x="53961" y="4600"/>
                    <a:pt x="33388" y="-1355"/>
                    <a:pt x="11550" y="269"/>
                  </a:cubicBezTo>
                  <a:cubicBezTo>
                    <a:pt x="6136" y="630"/>
                    <a:pt x="0" y="1532"/>
                    <a:pt x="0" y="8210"/>
                  </a:cubicBezTo>
                  <a:cubicBezTo>
                    <a:pt x="180" y="13083"/>
                    <a:pt x="5053" y="15609"/>
                    <a:pt x="9565" y="159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1" name="Freeform 220">
              <a:extLst>
                <a:ext uri="{FF2B5EF4-FFF2-40B4-BE49-F238E27FC236}">
                  <a16:creationId xmlns:a16="http://schemas.microsoft.com/office/drawing/2014/main" id="{E9E3EE96-97A6-164B-BC00-DC4BEFA89336}"/>
                </a:ext>
              </a:extLst>
            </p:cNvPr>
            <p:cNvSpPr/>
            <p:nvPr/>
          </p:nvSpPr>
          <p:spPr>
            <a:xfrm>
              <a:off x="3842785" y="5399758"/>
              <a:ext cx="57210" cy="12610"/>
            </a:xfrm>
            <a:custGeom>
              <a:avLst/>
              <a:gdLst>
                <a:gd name="connsiteX0" fmla="*/ 57210 w 57210"/>
                <a:gd name="connsiteY0" fmla="*/ 3624 h 12610"/>
                <a:gd name="connsiteX1" fmla="*/ 0 w 57210"/>
                <a:gd name="connsiteY1" fmla="*/ 3984 h 12610"/>
                <a:gd name="connsiteX2" fmla="*/ 57210 w 57210"/>
                <a:gd name="connsiteY2" fmla="*/ 3624 h 12610"/>
              </a:gdLst>
              <a:ahLst/>
              <a:cxnLst>
                <a:cxn ang="0">
                  <a:pos x="connsiteX0" y="connsiteY0"/>
                </a:cxn>
                <a:cxn ang="0">
                  <a:pos x="connsiteX1" y="connsiteY1"/>
                </a:cxn>
                <a:cxn ang="0">
                  <a:pos x="connsiteX2" y="connsiteY2"/>
                </a:cxn>
              </a:cxnLst>
              <a:rect l="l" t="t" r="r" b="b"/>
              <a:pathLst>
                <a:path w="57210" h="12610">
                  <a:moveTo>
                    <a:pt x="57210" y="3624"/>
                  </a:moveTo>
                  <a:cubicBezTo>
                    <a:pt x="38260" y="2180"/>
                    <a:pt x="19491" y="-3956"/>
                    <a:pt x="0" y="3984"/>
                  </a:cubicBezTo>
                  <a:cubicBezTo>
                    <a:pt x="19130" y="16076"/>
                    <a:pt x="38260" y="14994"/>
                    <a:pt x="57210" y="3624"/>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222" name="Graphic 72">
            <a:extLst>
              <a:ext uri="{FF2B5EF4-FFF2-40B4-BE49-F238E27FC236}">
                <a16:creationId xmlns:a16="http://schemas.microsoft.com/office/drawing/2014/main" id="{F7562152-6A38-C54B-805D-487672EE0894}"/>
              </a:ext>
            </a:extLst>
          </p:cNvPr>
          <p:cNvGrpSpPr/>
          <p:nvPr/>
        </p:nvGrpSpPr>
        <p:grpSpPr>
          <a:xfrm>
            <a:off x="2164049" y="4533470"/>
            <a:ext cx="353212" cy="527593"/>
            <a:chOff x="2649438" y="2791642"/>
            <a:chExt cx="415449" cy="620557"/>
          </a:xfrm>
          <a:solidFill>
            <a:srgbClr val="000000"/>
          </a:solidFill>
        </p:grpSpPr>
        <p:sp>
          <p:nvSpPr>
            <p:cNvPr id="223" name="Freeform 222">
              <a:extLst>
                <a:ext uri="{FF2B5EF4-FFF2-40B4-BE49-F238E27FC236}">
                  <a16:creationId xmlns:a16="http://schemas.microsoft.com/office/drawing/2014/main" id="{CAC11C01-2C63-A44B-80C5-F435EF1D3F3D}"/>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9F450C1-B785-2440-8AC1-7E686BA15E0E}"/>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3D2F8158-7ABF-5941-AE27-1B2B4DC7CD0E}"/>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102718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1F99E270-9EEF-B240-AE19-0838FB2E1BBB}"/>
              </a:ext>
            </a:extLst>
          </p:cNvPr>
          <p:cNvSpPr/>
          <p:nvPr/>
        </p:nvSpPr>
        <p:spPr>
          <a:xfrm rot="10800000">
            <a:off x="-2" y="2069701"/>
            <a:ext cx="7559675" cy="11259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pic>
        <p:nvPicPr>
          <p:cNvPr id="5" name="Picture Placeholder 4">
            <a:extLst>
              <a:ext uri="{FF2B5EF4-FFF2-40B4-BE49-F238E27FC236}">
                <a16:creationId xmlns:a16="http://schemas.microsoft.com/office/drawing/2014/main" id="{FE625707-FE18-964C-8266-498BE6BEF076}"/>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2171556"/>
            <a:ext cx="4089087" cy="465765"/>
          </a:xfrm>
        </p:spPr>
        <p:txBody>
          <a:bodyPr/>
          <a:lstStyle/>
          <a:p>
            <a:r>
              <a:rPr lang="en-IE" dirty="0"/>
              <a:t>Nous </a:t>
            </a:r>
            <a:r>
              <a:rPr lang="en-IE" dirty="0" err="1"/>
              <a:t>Viellions</a:t>
            </a:r>
            <a:r>
              <a:rPr lang="en-IE" dirty="0"/>
              <a:t> Ensemble - we will grow old together</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3672375"/>
            <a:ext cx="6666609" cy="5248127"/>
          </a:xfrm>
        </p:spPr>
        <p:txBody>
          <a:bodyPr/>
          <a:lstStyle/>
          <a:p>
            <a:r>
              <a:rPr lang="en-GB" sz="1200" b="1" dirty="0"/>
              <a:t>ABOUT </a:t>
            </a:r>
            <a:endParaRPr lang="en-IE" sz="1200" dirty="0"/>
          </a:p>
          <a:p>
            <a:r>
              <a:rPr lang="en-GB" b="1" dirty="0"/>
              <a:t> </a:t>
            </a:r>
            <a:endParaRPr lang="en-IE" dirty="0"/>
          </a:p>
          <a:p>
            <a:r>
              <a:rPr lang="en-GB" dirty="0"/>
              <a:t>“Nous </a:t>
            </a:r>
            <a:r>
              <a:rPr lang="en-GB" dirty="0" err="1"/>
              <a:t>vieillirons</a:t>
            </a:r>
            <a:r>
              <a:rPr lang="en-GB" dirty="0"/>
              <a:t> ensemble” or in English, “We will grow old together” is based in France. </a:t>
            </a:r>
            <a:endParaRPr lang="en-IE" dirty="0"/>
          </a:p>
          <a:p>
            <a:r>
              <a:rPr lang="en-GB" dirty="0"/>
              <a:t>This project exists for older people who still live at home. It also benefits care professionals and artists. The aim of the project is to reduce the isolation of older people by connecting them with artists and care professionals. </a:t>
            </a:r>
            <a:endParaRPr lang="en-IE" dirty="0"/>
          </a:p>
          <a:p>
            <a:r>
              <a:rPr lang="en-GB" dirty="0"/>
              <a:t>Older people living alone are taught digital skills they need to find activities happening locally, and artists lead both the older people and the care professionals in artistic activities to improve their own artistic skills. Artists visit the homes of older people alongside care professionals. This builds more positive associations between care staff and adults who need care, and gives the care staff and the older adults a joint activity to do. This strengthens the relationship. </a:t>
            </a:r>
            <a:endParaRPr lang="en-IE" dirty="0"/>
          </a:p>
          <a:p>
            <a:r>
              <a:rPr lang="en-GB" dirty="0"/>
              <a:t> </a:t>
            </a:r>
            <a:endParaRPr lang="en-IE" dirty="0"/>
          </a:p>
          <a:p>
            <a:r>
              <a:rPr lang="en-GB" dirty="0"/>
              <a:t>For more information go to </a:t>
            </a:r>
          </a:p>
          <a:p>
            <a:r>
              <a:rPr lang="en-GB" u="sng" dirty="0">
                <a:solidFill>
                  <a:srgbClr val="FFC652"/>
                </a:solidFill>
                <a:hlinkClick r:id="rId3">
                  <a:extLst>
                    <a:ext uri="{A12FA001-AC4F-418D-AE19-62706E023703}">
                      <ahyp:hlinkClr xmlns:ahyp="http://schemas.microsoft.com/office/drawing/2018/hyperlinkcolor" val="tx"/>
                    </a:ext>
                  </a:extLst>
                </a:hlinkClick>
              </a:rPr>
              <a:t>https://culture-sante-aquitaine.com/le-laboratoire/nos-projets/nous-vieillirons-ensemble/</a:t>
            </a:r>
            <a:r>
              <a:rPr lang="en-GB" u="sng" dirty="0">
                <a:solidFill>
                  <a:srgbClr val="FFC652"/>
                </a:solidFill>
              </a:rPr>
              <a:t>  </a:t>
            </a:r>
            <a:endParaRPr lang="en-IE" dirty="0">
              <a:solidFill>
                <a:srgbClr val="FFC652"/>
              </a:solidFill>
            </a:endParaRPr>
          </a:p>
          <a:p>
            <a:endParaRPr lang="en-IE" dirty="0">
              <a:solidFill>
                <a:srgbClr val="FFC652"/>
              </a:solidFill>
            </a:endParaRPr>
          </a:p>
          <a:p>
            <a:r>
              <a:rPr lang="en-GB" u="sng" dirty="0">
                <a:solidFill>
                  <a:srgbClr val="FFC652"/>
                </a:solidFill>
                <a:hlinkClick r:id="rId4">
                  <a:extLst>
                    <a:ext uri="{A12FA001-AC4F-418D-AE19-62706E023703}">
                      <ahyp:hlinkClr xmlns:ahyp="http://schemas.microsoft.com/office/drawing/2018/hyperlinkcolor" val="tx"/>
                    </a:ext>
                  </a:extLst>
                </a:hlinkClick>
              </a:rPr>
              <a:t>https://culture-sante-aquitaine.com/wp-content/uploads/ColloqueArtSante-Programme.pdf</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This project supports social inclusion because it brings the creative world into people’s homes. This project allows relationships between older people and professionals in care. </a:t>
            </a:r>
            <a:r>
              <a:rPr lang="en-IE" dirty="0"/>
              <a:t> </a:t>
            </a:r>
            <a:r>
              <a:rPr lang="en-GB" dirty="0"/>
              <a:t>This project helps older people and the people who work with them to connect over common creative interests. This provides new human moments between older adults and health professionals. </a:t>
            </a:r>
            <a:endParaRPr lang="en-IE" dirty="0"/>
          </a:p>
          <a:p>
            <a:r>
              <a:rPr lang="en-GB" dirty="0"/>
              <a:t>It helps older adults learn how to access activities outside their homes too.</a:t>
            </a:r>
            <a:endParaRPr lang="en-IE" dirty="0"/>
          </a:p>
          <a:p>
            <a:r>
              <a:rPr lang="en-US" sz="1200" b="1" dirty="0"/>
              <a:t> </a:t>
            </a:r>
            <a:endParaRPr lang="en-IE" sz="1200" b="1" dirty="0"/>
          </a:p>
          <a:p>
            <a:r>
              <a:rPr lang="en-US" sz="1200" b="1" dirty="0"/>
              <a:t>SUPPORTING ADULT LEARNING</a:t>
            </a:r>
            <a:endParaRPr lang="en-IE" sz="1200" dirty="0"/>
          </a:p>
          <a:p>
            <a:r>
              <a:rPr lang="en-GB" dirty="0"/>
              <a:t>This project helped older adults gain digital skills. Through an app, people were able to </a:t>
            </a:r>
            <a:r>
              <a:rPr lang="en-GB" dirty="0" err="1"/>
              <a:t>to</a:t>
            </a:r>
            <a:r>
              <a:rPr lang="en-GB" dirty="0"/>
              <a:t> discover what was going on in the city around them. </a:t>
            </a:r>
            <a:endParaRPr lang="en-IE" dirty="0"/>
          </a:p>
          <a:p>
            <a:r>
              <a:rPr lang="en-US" b="1" i="1" dirty="0"/>
              <a:t> </a:t>
            </a:r>
            <a:endParaRPr lang="en-IE" dirty="0"/>
          </a:p>
          <a:p>
            <a:r>
              <a:rPr lang="en-US" sz="1200" b="1" dirty="0"/>
              <a:t>SUPPORTING GETTING ACTIVE TO KEEP WELL</a:t>
            </a:r>
            <a:endParaRPr lang="en-IE" sz="1200" dirty="0"/>
          </a:p>
          <a:p>
            <a:r>
              <a:rPr lang="en-GB" dirty="0"/>
              <a:t>People were able to discover artistic activities to enjoy, which encourages them to become active in the world outside of their homes. They can build social links through the workshops. </a:t>
            </a:r>
            <a:endParaRPr lang="en-IE" dirty="0"/>
          </a:p>
          <a:p>
            <a:endParaRPr lang="en-GB" sz="1200" b="1" dirty="0"/>
          </a:p>
          <a:p>
            <a:r>
              <a:rPr lang="en-GB" sz="1200" b="1" dirty="0"/>
              <a:t>HOW IS THE ORGANISATION FUNDED?</a:t>
            </a:r>
            <a:endParaRPr lang="en-IE" sz="1200" dirty="0"/>
          </a:p>
          <a:p>
            <a:r>
              <a:rPr lang="en-US" dirty="0"/>
              <a:t>Funding comes from a variety of sources, including </a:t>
            </a:r>
            <a:r>
              <a:rPr lang="en-US" dirty="0" err="1"/>
              <a:t>Départment</a:t>
            </a:r>
            <a:r>
              <a:rPr lang="en-US" dirty="0"/>
              <a:t> des </a:t>
            </a:r>
            <a:r>
              <a:rPr lang="en-US" dirty="0" err="1"/>
              <a:t>Landes</a:t>
            </a:r>
            <a:r>
              <a:rPr lang="en-US" dirty="0"/>
              <a:t>, </a:t>
            </a:r>
            <a:r>
              <a:rPr lang="en-US" dirty="0" err="1"/>
              <a:t>Région</a:t>
            </a:r>
            <a:r>
              <a:rPr lang="en-US" dirty="0"/>
              <a:t> Nouvelle-Aquitaine, AGR2R La </a:t>
            </a:r>
            <a:r>
              <a:rPr lang="en-US" dirty="0" err="1"/>
              <a:t>Mondiale</a:t>
            </a:r>
            <a:r>
              <a:rPr lang="en-US" dirty="0"/>
              <a:t>, </a:t>
            </a:r>
            <a:r>
              <a:rPr lang="en-US" dirty="0" err="1"/>
              <a:t>Agence</a:t>
            </a:r>
            <a:r>
              <a:rPr lang="en-US" dirty="0"/>
              <a:t> </a:t>
            </a:r>
            <a:r>
              <a:rPr lang="en-US" dirty="0" err="1"/>
              <a:t>Régionale</a:t>
            </a:r>
            <a:r>
              <a:rPr lang="en-US" dirty="0"/>
              <a:t> de Santé, and DRAC.</a:t>
            </a:r>
            <a:endParaRPr lang="en-IE" dirty="0"/>
          </a:p>
          <a:p>
            <a:endParaRPr lang="en-IE" dirty="0"/>
          </a:p>
          <a:p>
            <a:r>
              <a:rPr lang="en-US" sz="1200" b="1" dirty="0"/>
              <a:t>OPPORTUNITIES FOR REPLICATION</a:t>
            </a:r>
            <a:endParaRPr lang="en-IE" sz="1200" dirty="0"/>
          </a:p>
          <a:p>
            <a:r>
              <a:rPr lang="en-GB" dirty="0"/>
              <a:t>The project can be reproduced in other countries if there are public policies which connect culture and well-being.  Local authorities can obtain financial aid and support from these policies to act together. If the same French system exists in other countries for the elderly, this project could be useful for them! </a:t>
            </a:r>
          </a:p>
          <a:p>
            <a:endParaRPr lang="en-GB" dirty="0"/>
          </a:p>
          <a:p>
            <a:endParaRPr lang="en-GB" dirty="0"/>
          </a:p>
          <a:p>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294375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In Good Age </a:t>
            </a:r>
            <a:endParaRPr lang="en-US"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ABOUT </a:t>
            </a:r>
            <a:endParaRPr lang="en-IE" sz="1200" dirty="0"/>
          </a:p>
          <a:p>
            <a:r>
              <a:rPr lang="en-GB" dirty="0"/>
              <a:t>In Good Age is based in Andalusia, Spain. It is part of the Project "Promotion of active aging through digital solutions" Led by the Andalusian Regional Government's Health and Family Department. They provide social prescribing support to encourage active and healthy aging. They work both directly with older adults and with organisations supporting older adults. </a:t>
            </a:r>
            <a:endParaRPr lang="en-IE" dirty="0"/>
          </a:p>
          <a:p>
            <a:r>
              <a:rPr lang="en-GB" dirty="0"/>
              <a:t> </a:t>
            </a:r>
            <a:endParaRPr lang="en-IE" dirty="0"/>
          </a:p>
          <a:p>
            <a:r>
              <a:rPr lang="en-GB" dirty="0"/>
              <a:t>From January 1st to December 31st, 2020, the platform </a:t>
            </a:r>
            <a:r>
              <a:rPr lang="en-GB" dirty="0" err="1"/>
              <a:t>www.enbuenaedad.es</a:t>
            </a:r>
            <a:r>
              <a:rPr lang="en-GB" dirty="0"/>
              <a:t> has received 133,786 visits from 45,007 unique users.</a:t>
            </a:r>
            <a:endParaRPr lang="en-IE" dirty="0"/>
          </a:p>
          <a:p>
            <a:endParaRPr lang="en-GB" dirty="0"/>
          </a:p>
          <a:p>
            <a:r>
              <a:rPr lang="en-GB" dirty="0"/>
              <a:t>There is information on how to explore the web platform here: </a:t>
            </a:r>
            <a:r>
              <a:rPr lang="en-GB" u="sng" dirty="0">
                <a:solidFill>
                  <a:srgbClr val="FFC652"/>
                </a:solidFill>
                <a:hlinkClick r:id="rId2">
                  <a:extLst>
                    <a:ext uri="{A12FA001-AC4F-418D-AE19-62706E023703}">
                      <ahyp:hlinkClr xmlns:ahyp="http://schemas.microsoft.com/office/drawing/2018/hyperlinkcolor" val="tx"/>
                    </a:ext>
                  </a:extLst>
                </a:hlinkClick>
              </a:rPr>
              <a:t>https://www.youtube.com/watch?v=cabSlu4UB_g</a:t>
            </a:r>
            <a:r>
              <a:rPr lang="en-GB" dirty="0">
                <a:solidFill>
                  <a:srgbClr val="FFC652"/>
                </a:solidFill>
              </a:rPr>
              <a:t> </a:t>
            </a:r>
            <a:endParaRPr lang="en-IE" dirty="0">
              <a:solidFill>
                <a:srgbClr val="FFC652"/>
              </a:solidFill>
            </a:endParaRPr>
          </a:p>
          <a:p>
            <a:r>
              <a:rPr lang="en-GB" dirty="0"/>
              <a:t> </a:t>
            </a:r>
            <a:endParaRPr lang="en-IE" dirty="0"/>
          </a:p>
          <a:p>
            <a:r>
              <a:rPr lang="en-GB" b="1" dirty="0"/>
              <a:t> </a:t>
            </a:r>
            <a:endParaRPr lang="en-IE" dirty="0"/>
          </a:p>
          <a:p>
            <a:pPr algn="l"/>
            <a:r>
              <a:rPr lang="en-GB" sz="1200" b="1" dirty="0"/>
              <a:t>SUPPORTING SOCIAL INCLUSION </a:t>
            </a:r>
          </a:p>
          <a:p>
            <a:pPr algn="l"/>
            <a:r>
              <a:rPr lang="en-GB" sz="1200" b="1" dirty="0"/>
              <a:t>AND CONNECTION</a:t>
            </a:r>
            <a:endParaRPr lang="en-IE" sz="1200" dirty="0"/>
          </a:p>
          <a:p>
            <a:r>
              <a:rPr lang="en-GB" dirty="0"/>
              <a:t>Firstly, it encourages older adults' learning in the use of digital tools, which allows them to access a new dimension in which they can communicate with other people.</a:t>
            </a:r>
            <a:r>
              <a:rPr lang="en-IE" dirty="0"/>
              <a:t>  </a:t>
            </a:r>
            <a:r>
              <a:rPr lang="en-GB" dirty="0"/>
              <a:t>Secondly, it disseminates and promotes joint activities, both face-to-face and online, which allows establishing and strengthening links among different people and groups.</a:t>
            </a:r>
            <a:endParaRPr lang="en-IE" dirty="0"/>
          </a:p>
          <a:p>
            <a:r>
              <a:rPr lang="en-US" sz="1200" b="1" dirty="0"/>
              <a:t> </a:t>
            </a:r>
            <a:endParaRPr lang="en-IE" sz="1200" b="1" dirty="0"/>
          </a:p>
          <a:p>
            <a:r>
              <a:rPr lang="en-US" sz="1200" b="1" dirty="0"/>
              <a:t>SUPPORTING HEALTH, WELLBEING &amp; NUTRITION</a:t>
            </a:r>
            <a:endParaRPr lang="en-IE" sz="1200" dirty="0"/>
          </a:p>
          <a:p>
            <a:r>
              <a:rPr lang="en-GB" dirty="0"/>
              <a:t>The promotion of health and well-being is carried out through different means in the various sections of the platform. The platform shares evidence based resources on physical activity, emotional well-being or health care. Nutrition is widely treated on the platform through videos, tutorials and traditional recipes of the Mediterranean diet.</a:t>
            </a:r>
            <a:endParaRPr lang="en-IE" dirty="0"/>
          </a:p>
          <a:p>
            <a:r>
              <a:rPr lang="en-US" b="1" i="1" dirty="0"/>
              <a:t> </a:t>
            </a:r>
            <a:endParaRPr lang="en-IE" dirty="0"/>
          </a:p>
          <a:p>
            <a:r>
              <a:rPr lang="en-US" sz="1200" b="1" dirty="0"/>
              <a:t>SUPPORTING GETTING ACTIVE TO KEEP WELL</a:t>
            </a:r>
            <a:endParaRPr lang="en-IE" sz="1200" dirty="0"/>
          </a:p>
          <a:p>
            <a:r>
              <a:rPr lang="en-GB" i="1" dirty="0"/>
              <a:t>In Good Age</a:t>
            </a:r>
            <a:r>
              <a:rPr lang="en-GB" dirty="0"/>
              <a:t> provides apps that help you stay in shape, to a wide catalogue of hiking routes and the possibility of organizing groups of people to traverse them. It also provides information on in-person activities that promote physical exercise and the holding of various types of workshops throughout Andalusia.</a:t>
            </a:r>
          </a:p>
          <a:p>
            <a:r>
              <a:rPr lang="en-GB" sz="1200" b="1" dirty="0"/>
              <a:t>HOW IS THE ORGANISATION FUNDED?</a:t>
            </a:r>
            <a:endParaRPr lang="en-IE" sz="1200" dirty="0"/>
          </a:p>
          <a:p>
            <a:r>
              <a:rPr lang="en-GB" dirty="0"/>
              <a:t>The project is funded by the Andalusian Government and the European Regional Development Fund (Operational Program 2014 - 2020).</a:t>
            </a:r>
          </a:p>
          <a:p>
            <a:endParaRPr lang="en-IE" dirty="0"/>
          </a:p>
          <a:p>
            <a:r>
              <a:rPr lang="en-US" sz="1200" b="1" dirty="0"/>
              <a:t>HOW DOES THE REFERRAL PROCESS WORK?</a:t>
            </a:r>
            <a:endParaRPr lang="en-IE" sz="1200" dirty="0"/>
          </a:p>
          <a:p>
            <a:r>
              <a:rPr lang="en-GB" dirty="0"/>
              <a:t>People who wish can freely access the platform. For activities like taking online courses available on it, only a simple registration process is required. In the case of activities of any kind organized by other entities, the contact is provided on the platform, but the management of requests corresponds, in these cases, to those other entities.</a:t>
            </a:r>
          </a:p>
          <a:p>
            <a:endParaRPr lang="en-IE" dirty="0"/>
          </a:p>
          <a:p>
            <a:r>
              <a:rPr lang="en-US" sz="1200" b="1" dirty="0"/>
              <a:t>OPPORTUNITIES FOR REPLICATION</a:t>
            </a:r>
            <a:endParaRPr lang="en-IE" sz="1200" dirty="0"/>
          </a:p>
          <a:p>
            <a:r>
              <a:rPr lang="en-US" dirty="0"/>
              <a:t>Other regions can replicate this project by creating a platform with information on healthy aging and the </a:t>
            </a:r>
            <a:r>
              <a:rPr lang="en-US" dirty="0" err="1"/>
              <a:t>programmes</a:t>
            </a:r>
            <a:r>
              <a:rPr lang="en-US" dirty="0"/>
              <a:t> available for it in the area. </a:t>
            </a:r>
            <a:endParaRPr lang="en-IE" dirty="0"/>
          </a:p>
          <a:p>
            <a:r>
              <a:rPr lang="en-US" dirty="0"/>
              <a:t> </a:t>
            </a:r>
            <a:endParaRPr lang="en-IE" dirty="0"/>
          </a:p>
          <a:p>
            <a:r>
              <a:rPr lang="en-GB" sz="1200" b="1" dirty="0"/>
              <a:t>MYTHS &amp; FALSE BELIEFS</a:t>
            </a:r>
            <a:endParaRPr lang="en-IE" sz="1200" dirty="0"/>
          </a:p>
          <a:p>
            <a:r>
              <a:rPr lang="en-GB" b="1" i="1" dirty="0"/>
              <a:t> </a:t>
            </a:r>
            <a:endParaRPr lang="en-IE" dirty="0"/>
          </a:p>
          <a:p>
            <a:r>
              <a:rPr lang="en-GB" sz="1200" b="1" dirty="0"/>
              <a:t>MYTH</a:t>
            </a:r>
            <a:r>
              <a:rPr lang="en-GB" dirty="0"/>
              <a:t> People who retire have already done enough in life. Taking care of their grandchildren and strolling is enough.</a:t>
            </a:r>
            <a:endParaRPr lang="en-IE" dirty="0"/>
          </a:p>
          <a:p>
            <a:r>
              <a:rPr lang="en-GB" dirty="0"/>
              <a:t> </a:t>
            </a:r>
            <a:endParaRPr lang="en-IE" dirty="0"/>
          </a:p>
          <a:p>
            <a:r>
              <a:rPr lang="en-GB" sz="1200" b="1" dirty="0"/>
              <a:t>TRUTH</a:t>
            </a:r>
            <a:r>
              <a:rPr lang="en-GB" b="1" i="1" dirty="0"/>
              <a:t> </a:t>
            </a:r>
            <a:r>
              <a:rPr lang="en-GB" dirty="0"/>
              <a:t>The improvement of our health systems and living conditions has increased life expectancy to levels unimaginable 50 years ago. Retirees can carry out a multitude of activities and maintain an intense social life. </a:t>
            </a:r>
            <a:endParaRPr lang="en-IE" dirty="0"/>
          </a:p>
          <a:p>
            <a:r>
              <a:rPr lang="en-GB" dirty="0"/>
              <a:t> </a:t>
            </a:r>
            <a:endParaRPr lang="en-IE" dirty="0"/>
          </a:p>
          <a:p>
            <a:r>
              <a:rPr lang="en-GB" sz="1200" b="1" dirty="0"/>
              <a:t>MYTH</a:t>
            </a:r>
            <a:r>
              <a:rPr lang="en-GB" b="1" i="1" dirty="0"/>
              <a:t> </a:t>
            </a:r>
            <a:r>
              <a:rPr lang="en-GB" dirty="0"/>
              <a:t>It’s embarrassing to participate in activities for retired people.</a:t>
            </a:r>
            <a:endParaRPr lang="en-IE" dirty="0"/>
          </a:p>
          <a:p>
            <a:r>
              <a:rPr lang="en-GB" b="1" i="1" dirty="0"/>
              <a:t> </a:t>
            </a:r>
            <a:endParaRPr lang="en-IE" dirty="0"/>
          </a:p>
          <a:p>
            <a:r>
              <a:rPr lang="en-GB" sz="1200" b="1" dirty="0"/>
              <a:t>TRUTH</a:t>
            </a:r>
            <a:r>
              <a:rPr lang="en-GB" b="1" dirty="0"/>
              <a:t> </a:t>
            </a:r>
            <a:r>
              <a:rPr lang="en-GB" dirty="0"/>
              <a:t>Many of these activities are by no means exclusive for retirees, not even for those over 55. Most of them allow to share spaces and </a:t>
            </a:r>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27</a:t>
            </a:fld>
            <a:endParaRPr lang="en-US" dirty="0"/>
          </a:p>
        </p:txBody>
      </p:sp>
      <p:pic>
        <p:nvPicPr>
          <p:cNvPr id="10" name="Picture 9">
            <a:extLst>
              <a:ext uri="{FF2B5EF4-FFF2-40B4-BE49-F238E27FC236}">
                <a16:creationId xmlns:a16="http://schemas.microsoft.com/office/drawing/2014/main" id="{DC014401-C0F8-8E43-A7F3-6126DD89B7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871" y="140770"/>
            <a:ext cx="1046535" cy="992679"/>
          </a:xfrm>
          <a:prstGeom prst="rect">
            <a:avLst/>
          </a:prstGeom>
          <a:noFill/>
        </p:spPr>
      </p:pic>
      <p:pic>
        <p:nvPicPr>
          <p:cNvPr id="5" name="Picture Placeholder 4">
            <a:extLst>
              <a:ext uri="{FF2B5EF4-FFF2-40B4-BE49-F238E27FC236}">
                <a16:creationId xmlns:a16="http://schemas.microsoft.com/office/drawing/2014/main" id="{B145AE28-ABA2-9448-8D63-DDDD8D419A27}"/>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Open classrooms for seniors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436771"/>
          </a:xfrm>
        </p:spPr>
        <p:txBody>
          <a:bodyPr/>
          <a:lstStyle/>
          <a:p>
            <a:r>
              <a:rPr lang="en-GB" sz="1200" b="1" dirty="0"/>
              <a:t>ABOUT </a:t>
            </a:r>
            <a:endParaRPr lang="en-IE" sz="1200" dirty="0"/>
          </a:p>
          <a:p>
            <a:r>
              <a:rPr lang="en-GB" dirty="0"/>
              <a:t>Open Classroom for Seniors is based in </a:t>
            </a:r>
            <a:r>
              <a:rPr lang="es-ES" dirty="0"/>
              <a:t>Pablo de </a:t>
            </a:r>
            <a:r>
              <a:rPr lang="es-ES" dirty="0" err="1"/>
              <a:t>Olavide</a:t>
            </a:r>
            <a:r>
              <a:rPr lang="es-ES" dirty="0"/>
              <a:t> </a:t>
            </a:r>
            <a:r>
              <a:rPr lang="es-ES" dirty="0" err="1"/>
              <a:t>University</a:t>
            </a:r>
            <a:r>
              <a:rPr lang="es-ES" dirty="0"/>
              <a:t> – </a:t>
            </a:r>
            <a:r>
              <a:rPr lang="es-ES" dirty="0" err="1"/>
              <a:t>Seville</a:t>
            </a:r>
            <a:r>
              <a:rPr lang="es-ES" dirty="0"/>
              <a:t>.</a:t>
            </a:r>
            <a:r>
              <a:rPr lang="en-IE" dirty="0"/>
              <a:t>  </a:t>
            </a:r>
            <a:r>
              <a:rPr lang="en-GB" dirty="0"/>
              <a:t>It is a university program for older adults, with scientific, cultural and social training that seeks to improve the quality of life of those people and promote their participation as social promoters. More than 10,000 people have passed through its classrooms since 2003.</a:t>
            </a:r>
            <a:r>
              <a:rPr lang="en-IE" dirty="0"/>
              <a:t>  </a:t>
            </a:r>
            <a:r>
              <a:rPr lang="en-GB" dirty="0"/>
              <a:t>22 Municipalities of the Province of Seville participate in the training program. The training program combines academic sessions in each participating municipality, academic sessions at the University and socio-cultural activities.</a:t>
            </a:r>
          </a:p>
          <a:p>
            <a:endParaRPr lang="en-IE" dirty="0"/>
          </a:p>
          <a:p>
            <a:r>
              <a:rPr lang="en-GB" dirty="0"/>
              <a:t>For more information go to</a:t>
            </a:r>
          </a:p>
          <a:p>
            <a:r>
              <a:rPr lang="en-GB" dirty="0"/>
              <a:t> </a:t>
            </a:r>
            <a:r>
              <a:rPr lang="es-ES" u="sng" dirty="0">
                <a:solidFill>
                  <a:srgbClr val="FFC652"/>
                </a:solidFill>
                <a:hlinkClick r:id="rId2">
                  <a:extLst>
                    <a:ext uri="{A12FA001-AC4F-418D-AE19-62706E023703}">
                      <ahyp:hlinkClr xmlns:ahyp="http://schemas.microsoft.com/office/drawing/2018/hyperlinkcolor" val="tx"/>
                    </a:ext>
                  </a:extLst>
                </a:hlinkClick>
              </a:rPr>
              <a:t>https://www.upo.es/aula-mayores</a:t>
            </a:r>
            <a:endParaRPr lang="en-IE" dirty="0">
              <a:solidFill>
                <a:srgbClr val="FFC652"/>
              </a:solidFill>
            </a:endParaRPr>
          </a:p>
          <a:p>
            <a:pPr algn="l"/>
            <a:endParaRPr lang="en-GB" sz="1200" b="1" dirty="0"/>
          </a:p>
          <a:p>
            <a:pPr algn="l"/>
            <a:r>
              <a:rPr lang="en-GB" sz="1200" b="1" dirty="0"/>
              <a:t>SUPPORTING SOCIAL INCLUSION </a:t>
            </a:r>
          </a:p>
          <a:p>
            <a:pPr algn="l"/>
            <a:r>
              <a:rPr lang="en-GB" sz="1200" b="1" dirty="0"/>
              <a:t>AND CONNECTION</a:t>
            </a:r>
            <a:endParaRPr lang="en-IE" sz="1200" dirty="0"/>
          </a:p>
          <a:p>
            <a:r>
              <a:rPr lang="en-GB" dirty="0"/>
              <a:t>The people who participate in this programme become part of a group of people united by common interests, who work on them together and share their results. </a:t>
            </a:r>
            <a:endParaRPr lang="en-IE" dirty="0"/>
          </a:p>
          <a:p>
            <a:r>
              <a:rPr lang="en-GB" dirty="0"/>
              <a:t>The contents of the training focuses on specific aspects of local municipalities, with the aim that the students become revitalising agents of the rural world.</a:t>
            </a:r>
            <a:endParaRPr lang="en-IE" dirty="0"/>
          </a:p>
          <a:p>
            <a:r>
              <a:rPr lang="en-US" sz="1200" b="1" dirty="0"/>
              <a:t> </a:t>
            </a:r>
            <a:endParaRPr lang="en-IE" sz="1200" b="1" dirty="0"/>
          </a:p>
          <a:p>
            <a:r>
              <a:rPr lang="en-US" sz="1200" b="1" dirty="0"/>
              <a:t>SUPPORTING ADULT LEARNING</a:t>
            </a:r>
          </a:p>
          <a:p>
            <a:r>
              <a:rPr lang="en-GB" dirty="0"/>
              <a:t>"Learning is living. Never stop learning." This quotation, the Program's slogan, is key to this. Participating in it keeps older adults physically active while the acquisition of knowledge allows their minds to remain agile. In this way, the participants realize that their learning process in life continues, they feel they are fulfilled.</a:t>
            </a:r>
            <a:endParaRPr lang="en-IE" dirty="0"/>
          </a:p>
          <a:p>
            <a:endParaRPr lang="en-US" sz="1100" dirty="0"/>
          </a:p>
          <a:p>
            <a:endParaRPr lang="en-US" b="1" i="1" dirty="0"/>
          </a:p>
          <a:p>
            <a:endParaRPr lang="en-US" b="1" i="1" dirty="0"/>
          </a:p>
          <a:p>
            <a:r>
              <a:rPr lang="en-US" b="1" i="1" dirty="0"/>
              <a:t> </a:t>
            </a:r>
          </a:p>
          <a:p>
            <a:endParaRPr lang="en-US" b="1" i="1" dirty="0"/>
          </a:p>
          <a:p>
            <a:endParaRPr lang="en-US" b="1" i="1" dirty="0"/>
          </a:p>
          <a:p>
            <a:endParaRPr lang="en-US" b="1" i="1" dirty="0"/>
          </a:p>
          <a:p>
            <a:endParaRPr lang="en-US" b="1" i="1" dirty="0"/>
          </a:p>
          <a:p>
            <a:endParaRPr lang="en-IE" dirty="0"/>
          </a:p>
          <a:p>
            <a:r>
              <a:rPr lang="en-US" sz="1200" b="1" dirty="0"/>
              <a:t>SUPPORTING GETTING </a:t>
            </a:r>
          </a:p>
          <a:p>
            <a:r>
              <a:rPr lang="en-US" sz="1200" b="1" dirty="0"/>
              <a:t>ACTIVE TO KEEP WELL</a:t>
            </a:r>
            <a:endParaRPr lang="en-IE" sz="1200" dirty="0"/>
          </a:p>
          <a:p>
            <a:r>
              <a:rPr lang="en-GB" dirty="0"/>
              <a:t>Attendance to classes and complementary activities keep participants active in body and mind! </a:t>
            </a:r>
            <a:endParaRPr lang="en-IE" dirty="0"/>
          </a:p>
          <a:p>
            <a:endParaRPr lang="en-GB" sz="1200" b="1" dirty="0"/>
          </a:p>
          <a:p>
            <a:r>
              <a:rPr lang="en-GB" sz="1200" b="1" dirty="0"/>
              <a:t>HOW IS THE ORGANISATION FUNDED?</a:t>
            </a:r>
            <a:endParaRPr lang="en-IE" sz="1200" dirty="0"/>
          </a:p>
          <a:p>
            <a:r>
              <a:rPr lang="en-GB" dirty="0"/>
              <a:t>Through the Pablo de </a:t>
            </a:r>
            <a:r>
              <a:rPr lang="en-GB" dirty="0" err="1"/>
              <a:t>Olavide</a:t>
            </a:r>
            <a:r>
              <a:rPr lang="en-GB" dirty="0"/>
              <a:t> University (Seville), with the collaboration of the </a:t>
            </a:r>
            <a:r>
              <a:rPr lang="en-GB" dirty="0" err="1"/>
              <a:t>Diputacion</a:t>
            </a:r>
            <a:r>
              <a:rPr lang="en-GB" dirty="0"/>
              <a:t> de </a:t>
            </a:r>
            <a:r>
              <a:rPr lang="en-GB" dirty="0" err="1"/>
              <a:t>Sevilla</a:t>
            </a:r>
            <a:r>
              <a:rPr lang="en-GB" dirty="0"/>
              <a:t>, “La </a:t>
            </a:r>
            <a:r>
              <a:rPr lang="en-GB" dirty="0" err="1"/>
              <a:t>Caixa</a:t>
            </a:r>
            <a:r>
              <a:rPr lang="en-GB" dirty="0"/>
              <a:t>" Social Work and the Department of Equality, Social Policies and Conciliation of the Government of Andalusia.</a:t>
            </a:r>
            <a:endParaRPr lang="en-IE" dirty="0"/>
          </a:p>
          <a:p>
            <a:endParaRPr lang="en-IE" dirty="0"/>
          </a:p>
          <a:p>
            <a:r>
              <a:rPr lang="en-US" sz="1200" b="1" dirty="0"/>
              <a:t>HOW DOES THE REFERRAL PROCESS WORK?</a:t>
            </a:r>
            <a:endParaRPr lang="en-IE" sz="1200" dirty="0"/>
          </a:p>
          <a:p>
            <a:r>
              <a:rPr lang="en-GB" dirty="0"/>
              <a:t>Interested people over 50 must pre-register at their Town Hall. Subsequently, the registrations will be formalized online. To help in the process, there are Local Coordinators in the towns that participate in the Program.</a:t>
            </a:r>
            <a:endParaRPr lang="en-IE" dirty="0"/>
          </a:p>
          <a:p>
            <a:endParaRPr lang="en-IE" dirty="0"/>
          </a:p>
          <a:p>
            <a:r>
              <a:rPr lang="en-US" sz="1200" b="1" dirty="0"/>
              <a:t>OPPORTUNITIES FOR REPLICATION</a:t>
            </a:r>
            <a:endParaRPr lang="en-IE" sz="1200" dirty="0"/>
          </a:p>
          <a:p>
            <a:r>
              <a:rPr lang="en-GB" dirty="0"/>
              <a:t>Any entity dedicated to teaching can launch initiatives of this type, although it is true that it is important to have the support of associations, administrations or, as in the good practice presented, the social work of a banking entity.</a:t>
            </a:r>
            <a:endParaRPr lang="en-IE" dirty="0"/>
          </a:p>
          <a:p>
            <a:endParaRPr lang="en-GB" sz="1200" b="1" dirty="0"/>
          </a:p>
          <a:p>
            <a:r>
              <a:rPr lang="en-GB" sz="1200" b="1" dirty="0"/>
              <a:t>MYTHS &amp; FALSE BELIEFS</a:t>
            </a:r>
            <a:endParaRPr lang="en-IE" sz="1200" dirty="0"/>
          </a:p>
          <a:p>
            <a:r>
              <a:rPr lang="en-GB" b="1" dirty="0"/>
              <a:t>Myth. 1</a:t>
            </a:r>
            <a:r>
              <a:rPr lang="en-GB" dirty="0"/>
              <a:t>: </a:t>
            </a:r>
          </a:p>
          <a:p>
            <a:r>
              <a:rPr lang="en-GB" dirty="0"/>
              <a:t>I am too old to go to class.</a:t>
            </a:r>
            <a:r>
              <a:rPr lang="en-IE" dirty="0"/>
              <a:t>  </a:t>
            </a:r>
            <a:r>
              <a:rPr lang="en-GB" dirty="0"/>
              <a:t>The motto of the Open Classroom for Seniors answers by itself: "Learning is living. Never stop learning." Keep learning will make you set new goals, make you feel fulfilled, useful.</a:t>
            </a:r>
            <a:r>
              <a:rPr lang="en-IE" dirty="0"/>
              <a:t>  </a:t>
            </a:r>
            <a:r>
              <a:rPr lang="en-GB" dirty="0"/>
              <a:t>It will also affect your physical and mental well-being.</a:t>
            </a:r>
          </a:p>
          <a:p>
            <a:endParaRPr lang="en-IE" dirty="0"/>
          </a:p>
          <a:p>
            <a:r>
              <a:rPr lang="en-GB" b="1" dirty="0"/>
              <a:t>Myth. 2</a:t>
            </a:r>
            <a:r>
              <a:rPr lang="en-GB" dirty="0"/>
              <a:t>: </a:t>
            </a:r>
          </a:p>
          <a:p>
            <a:r>
              <a:rPr lang="en-GB" dirty="0"/>
              <a:t>I do not have a level of studies to be able to access.</a:t>
            </a:r>
            <a:r>
              <a:rPr lang="en-IE" dirty="0"/>
              <a:t>  </a:t>
            </a:r>
            <a:r>
              <a:rPr lang="en-GB" dirty="0"/>
              <a:t>For initial access, only a series of basic skills are required, without the need for a prior qualification. As you progress through the Curriculum, you will increase your training and will be able to access more training content.</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28</a:t>
            </a:fld>
            <a:endParaRPr lang="en-US" dirty="0"/>
          </a:p>
        </p:txBody>
      </p:sp>
      <p:pic>
        <p:nvPicPr>
          <p:cNvPr id="6" name="Picture Placeholder 5">
            <a:extLst>
              <a:ext uri="{FF2B5EF4-FFF2-40B4-BE49-F238E27FC236}">
                <a16:creationId xmlns:a16="http://schemas.microsoft.com/office/drawing/2014/main" id="{74DD713C-26D5-AA48-A623-070A8CB1EED3}"/>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8273" y="422790"/>
            <a:ext cx="2511402" cy="1653390"/>
          </a:xfrm>
        </p:spPr>
      </p:pic>
      <p:pic>
        <p:nvPicPr>
          <p:cNvPr id="4" name="Picture 3">
            <a:extLst>
              <a:ext uri="{FF2B5EF4-FFF2-40B4-BE49-F238E27FC236}">
                <a16:creationId xmlns:a16="http://schemas.microsoft.com/office/drawing/2014/main" id="{C265F15E-6A25-A440-A76C-677FB62375E2}"/>
              </a:ext>
            </a:extLst>
          </p:cNvPr>
          <p:cNvPicPr>
            <a:picLocks noChangeAspect="1"/>
          </p:cNvPicPr>
          <p:nvPr/>
        </p:nvPicPr>
        <p:blipFill>
          <a:blip r:embed="rId4"/>
          <a:stretch>
            <a:fillRect/>
          </a:stretch>
        </p:blipFill>
        <p:spPr>
          <a:xfrm>
            <a:off x="440871" y="308659"/>
            <a:ext cx="1605516" cy="707808"/>
          </a:xfrm>
          <a:prstGeom prst="rect">
            <a:avLst/>
          </a:prstGeom>
        </p:spPr>
      </p:pic>
      <p:grpSp>
        <p:nvGrpSpPr>
          <p:cNvPr id="18" name="Group 17">
            <a:extLst>
              <a:ext uri="{FF2B5EF4-FFF2-40B4-BE49-F238E27FC236}">
                <a16:creationId xmlns:a16="http://schemas.microsoft.com/office/drawing/2014/main" id="{2290F2B3-16D7-D74C-9C41-F53C18E57273}"/>
              </a:ext>
            </a:extLst>
          </p:cNvPr>
          <p:cNvGrpSpPr/>
          <p:nvPr/>
        </p:nvGrpSpPr>
        <p:grpSpPr>
          <a:xfrm>
            <a:off x="6509540" y="1762404"/>
            <a:ext cx="940579" cy="832733"/>
            <a:chOff x="3932429" y="3269513"/>
            <a:chExt cx="940579" cy="832733"/>
          </a:xfrm>
        </p:grpSpPr>
        <p:sp>
          <p:nvSpPr>
            <p:cNvPr id="19" name="Freeform 18">
              <a:extLst>
                <a:ext uri="{FF2B5EF4-FFF2-40B4-BE49-F238E27FC236}">
                  <a16:creationId xmlns:a16="http://schemas.microsoft.com/office/drawing/2014/main" id="{0BDB6D2C-3B97-304F-9362-ACB00CAE1840}"/>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7C5BBD7B-D7FF-084D-85AC-3E9D9DBEC195}"/>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2575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Mens</a:t>
            </a:r>
            <a:r>
              <a:rPr lang="en-IE" dirty="0"/>
              <a:t> Shed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700917"/>
          </a:xfrm>
        </p:spPr>
        <p:txBody>
          <a:bodyPr/>
          <a:lstStyle/>
          <a:p>
            <a:r>
              <a:rPr lang="en-GB" sz="1200" b="1" dirty="0"/>
              <a:t>ABOUT </a:t>
            </a:r>
            <a:endParaRPr lang="en-IE" sz="1200" dirty="0"/>
          </a:p>
          <a:p>
            <a:r>
              <a:rPr lang="en-GB" dirty="0"/>
              <a:t>Men’s Sheds are based in Ireland.</a:t>
            </a:r>
            <a:br>
              <a:rPr lang="en-GB" dirty="0"/>
            </a:br>
            <a:r>
              <a:rPr lang="en-GB" dirty="0"/>
              <a:t>A ‘men’s shed’ is a community based project, where men can come together to learn, share skills and make long-lasting friendships. All sheds are independent and self-autonomous, and the range of activities carried out by sheds differ from the next. Most sheds engage in activities such as woodwork, gardening, carpentry and community work. However, there are more special interests sheds that focus on things like music, fishing and restoration work.</a:t>
            </a:r>
            <a:endParaRPr lang="en-IE" dirty="0"/>
          </a:p>
          <a:p>
            <a:r>
              <a:rPr lang="en-GB" dirty="0"/>
              <a:t> </a:t>
            </a:r>
            <a:endParaRPr lang="en-IE" dirty="0"/>
          </a:p>
          <a:p>
            <a:pPr algn="l"/>
            <a:r>
              <a:rPr lang="en-GB" dirty="0"/>
              <a:t>For more information go to:</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https://menssheds.ie/</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Men’s sheds are more than just woodwork or gardening, they are places where men can find meaning and purpose, where a friend is always there. In a men’s shed we always say the greatest tool we have is the kettle, because there’s nothing more powerful than a cup of tea and a chat.</a:t>
            </a:r>
            <a:endParaRPr lang="en-IE" dirty="0"/>
          </a:p>
          <a:p>
            <a:r>
              <a:rPr lang="en-US" sz="1200" b="1" dirty="0"/>
              <a:t> </a:t>
            </a:r>
            <a:endParaRPr lang="en-IE" sz="1200" b="1" dirty="0"/>
          </a:p>
          <a:p>
            <a:r>
              <a:rPr lang="en-US" sz="1200" b="1" dirty="0"/>
              <a:t>SUPPORTING HEALTH, WELLBEING &amp; NUTRITION</a:t>
            </a:r>
            <a:endParaRPr lang="en-IE" sz="1200" dirty="0"/>
          </a:p>
          <a:p>
            <a:r>
              <a:rPr lang="en-GB" dirty="0"/>
              <a:t>Men’s sheds contribute to positive mental health by providing a welcoming space to make friends and talk, reducing social isolation and loneliness. Over 90% of shedders believe the shed has improved their wellbeing.</a:t>
            </a:r>
            <a:endParaRPr lang="en-IE" dirty="0"/>
          </a:p>
          <a:p>
            <a:r>
              <a:rPr lang="en-US" b="1" i="1" dirty="0"/>
              <a:t> </a:t>
            </a:r>
            <a:endParaRPr lang="en-IE" dirty="0"/>
          </a:p>
          <a:p>
            <a:r>
              <a:rPr lang="en-US" sz="1200" b="1" dirty="0"/>
              <a:t>SUPPORTING GETTING ACTIVE TO KEEP WELL</a:t>
            </a:r>
            <a:endParaRPr lang="en-IE" sz="1200" dirty="0"/>
          </a:p>
          <a:p>
            <a:r>
              <a:rPr lang="en-GB" dirty="0"/>
              <a:t>There are many different types of activities that go on in men’s sheds, some are more physically demanding than others. Woodwork, carpentry and gardening are a few examples.</a:t>
            </a:r>
          </a:p>
          <a:p>
            <a:endParaRPr lang="en-IE" dirty="0"/>
          </a:p>
          <a:p>
            <a:endParaRPr lang="en-IE" dirty="0"/>
          </a:p>
          <a:p>
            <a:endParaRPr lang="en-IE" dirty="0"/>
          </a:p>
          <a:p>
            <a:endParaRPr lang="en-IE" dirty="0"/>
          </a:p>
          <a:p>
            <a:endParaRPr lang="en-IE" dirty="0"/>
          </a:p>
          <a:p>
            <a:r>
              <a:rPr lang="en-US" sz="1200" b="1" dirty="0"/>
              <a:t>SUPPORTING ADULT LEARNING</a:t>
            </a:r>
            <a:endParaRPr lang="en-IE" sz="1200" dirty="0"/>
          </a:p>
          <a:p>
            <a:r>
              <a:rPr lang="en-GB" dirty="0"/>
              <a:t>There are opportunities to learn new skills at men’s sheds. These vary depending on the individual shed.</a:t>
            </a:r>
            <a:endParaRPr lang="en-IE" dirty="0"/>
          </a:p>
          <a:p>
            <a:endParaRPr lang="en-GB" sz="1200" b="1" dirty="0"/>
          </a:p>
          <a:p>
            <a:r>
              <a:rPr lang="en-GB" sz="1200" b="1" dirty="0"/>
              <a:t>HOW IS THE ORGANISATION FUNDED?</a:t>
            </a:r>
            <a:endParaRPr lang="en-IE" sz="1200" dirty="0"/>
          </a:p>
          <a:p>
            <a:r>
              <a:rPr lang="en-GB" dirty="0"/>
              <a:t>In Ireland the men’s shed is a registered charity. Some sheds are funded with a yearly subscription model, whilst others get involved in fundraising activities to fund their sheds.</a:t>
            </a:r>
          </a:p>
          <a:p>
            <a:endParaRPr lang="en-IE" dirty="0"/>
          </a:p>
          <a:p>
            <a:r>
              <a:rPr lang="en-US" sz="1200" b="1" dirty="0"/>
              <a:t>HOW DOES THE REFERRAL PROCESS WORK?</a:t>
            </a:r>
            <a:endParaRPr lang="en-IE" sz="1200" dirty="0"/>
          </a:p>
          <a:p>
            <a:r>
              <a:rPr lang="en-GB" dirty="0"/>
              <a:t>In Ireland, the local Social Prescribing Coordinator makes the introduction. They work with the participant to attend the first meeting or two until the participant is confident enough to go alone. </a:t>
            </a:r>
            <a:endParaRPr lang="en-IE" dirty="0"/>
          </a:p>
          <a:p>
            <a:endParaRPr lang="en-IE" dirty="0"/>
          </a:p>
          <a:p>
            <a:r>
              <a:rPr lang="en-US" sz="1200" b="1" dirty="0"/>
              <a:t>OPPORTUNITIES FOR REPLICATION</a:t>
            </a:r>
            <a:endParaRPr lang="en-IE" sz="1200" dirty="0"/>
          </a:p>
          <a:p>
            <a:r>
              <a:rPr lang="en-GB" dirty="0"/>
              <a:t>The Irish Men’s Sheds website explains how to start a men’s shed. There is a 5 step process, which can be replicated in other countries. The steps are: - 1. Hold an information meeting 2. Form a working group 3. Find suitable premises 4. Consider insurance 5. Planning and registering. For a more detailed explanation, visit: </a:t>
            </a:r>
            <a:r>
              <a:rPr lang="en-GB" u="sng" dirty="0">
                <a:solidFill>
                  <a:srgbClr val="FFC652"/>
                </a:solidFill>
                <a:hlinkClick r:id="rId3">
                  <a:extLst>
                    <a:ext uri="{A12FA001-AC4F-418D-AE19-62706E023703}">
                      <ahyp:hlinkClr xmlns:ahyp="http://schemas.microsoft.com/office/drawing/2018/hyperlinkcolor" val="tx"/>
                    </a:ext>
                  </a:extLst>
                </a:hlinkClick>
              </a:rPr>
              <a:t>https://menssheds.ie/setting-up-a-shed/</a:t>
            </a:r>
            <a:r>
              <a:rPr lang="en-GB" dirty="0">
                <a:solidFill>
                  <a:srgbClr val="FFC652"/>
                </a:solidFill>
              </a:rPr>
              <a:t> </a:t>
            </a:r>
            <a:endParaRPr lang="en-IE" dirty="0">
              <a:solidFill>
                <a:srgbClr val="FFC652"/>
              </a:solidFill>
            </a:endParaRPr>
          </a:p>
          <a:p>
            <a:endParaRPr lang="en-GB" sz="1200" b="1" dirty="0"/>
          </a:p>
          <a:p>
            <a:r>
              <a:rPr lang="en-GB" sz="1200" b="1" dirty="0"/>
              <a:t>MYTHS &amp; FALSE BELIEFS</a:t>
            </a:r>
            <a:endParaRPr lang="en-IE" sz="1200" dirty="0"/>
          </a:p>
          <a:p>
            <a:r>
              <a:rPr lang="en-GB" b="1" dirty="0"/>
              <a:t>Myth 1</a:t>
            </a:r>
            <a:r>
              <a:rPr lang="en-GB" dirty="0"/>
              <a:t> </a:t>
            </a:r>
          </a:p>
          <a:p>
            <a:r>
              <a:rPr lang="en-GB" dirty="0"/>
              <a:t>“I’m too old.” or “I’m too young to join a shed.” </a:t>
            </a:r>
            <a:br>
              <a:rPr lang="en-GB" dirty="0"/>
            </a:br>
            <a:r>
              <a:rPr lang="en-GB" dirty="0"/>
              <a:t>The only age requirement is that you must be an adult. </a:t>
            </a:r>
            <a:br>
              <a:rPr lang="en-GB" dirty="0"/>
            </a:br>
            <a:endParaRPr lang="en-IE" dirty="0"/>
          </a:p>
          <a:p>
            <a:r>
              <a:rPr lang="en-GB" b="1" dirty="0"/>
              <a:t>Myth 2</a:t>
            </a:r>
            <a:endParaRPr lang="en-IE" dirty="0"/>
          </a:p>
          <a:p>
            <a:r>
              <a:rPr lang="en-GB" dirty="0"/>
              <a:t>“I have the wrong background to join a shed “  Men’s Sheds are open to all men regardless of background. </a:t>
            </a:r>
            <a:br>
              <a:rPr lang="en-GB" dirty="0"/>
            </a:br>
            <a:br>
              <a:rPr lang="en-GB" dirty="0"/>
            </a:br>
            <a:r>
              <a:rPr lang="en-GB" b="1" dirty="0"/>
              <a:t>Myth 3</a:t>
            </a:r>
          </a:p>
          <a:p>
            <a:r>
              <a:rPr lang="en-GB" dirty="0"/>
              <a:t>“I can’t join a shed because I have a disability” Men’s Sheds are open to all men regardless of ability.</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29</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51BB9961-D07C-4E4F-ACCD-550450E0ACF2}"/>
              </a:ext>
            </a:extLst>
          </p:cNvPr>
          <p:cNvPicPr/>
          <p:nvPr/>
        </p:nvPicPr>
        <p:blipFill>
          <a:blip r:embed="rId4" cstate="screen">
            <a:extLst>
              <a:ext uri="{28A0092B-C50C-407E-A947-70E740481C1C}">
                <a14:useLocalDpi xmlns:a14="http://schemas.microsoft.com/office/drawing/2010/main"/>
              </a:ext>
            </a:extLst>
          </a:blip>
          <a:stretch>
            <a:fillRect/>
          </a:stretch>
        </p:blipFill>
        <p:spPr>
          <a:xfrm>
            <a:off x="440871" y="177048"/>
            <a:ext cx="1477421" cy="959441"/>
          </a:xfrm>
          <a:prstGeom prst="rect">
            <a:avLst/>
          </a:prstGeom>
        </p:spPr>
      </p:pic>
      <p:pic>
        <p:nvPicPr>
          <p:cNvPr id="5" name="Picture Placeholder 4">
            <a:extLst>
              <a:ext uri="{FF2B5EF4-FFF2-40B4-BE49-F238E27FC236}">
                <a16:creationId xmlns:a16="http://schemas.microsoft.com/office/drawing/2014/main" id="{A75C9088-5831-6C45-BE8B-026B5CAC49FD}"/>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8" name="Group 17">
            <a:extLst>
              <a:ext uri="{FF2B5EF4-FFF2-40B4-BE49-F238E27FC236}">
                <a16:creationId xmlns:a16="http://schemas.microsoft.com/office/drawing/2014/main" id="{648BF7A3-B574-F042-82FC-E8F32DF4A026}"/>
              </a:ext>
            </a:extLst>
          </p:cNvPr>
          <p:cNvGrpSpPr/>
          <p:nvPr/>
        </p:nvGrpSpPr>
        <p:grpSpPr>
          <a:xfrm>
            <a:off x="6509540" y="1762404"/>
            <a:ext cx="940579" cy="832733"/>
            <a:chOff x="3932429" y="3269513"/>
            <a:chExt cx="940579" cy="832733"/>
          </a:xfrm>
        </p:grpSpPr>
        <p:sp>
          <p:nvSpPr>
            <p:cNvPr id="19" name="Freeform 18">
              <a:extLst>
                <a:ext uri="{FF2B5EF4-FFF2-40B4-BE49-F238E27FC236}">
                  <a16:creationId xmlns:a16="http://schemas.microsoft.com/office/drawing/2014/main" id="{B338438F-7820-5A43-8FF6-A394AF82F424}"/>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4A001224-C3A3-8B46-B940-2CDA7075236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3523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03D0D706-0582-5B47-9BA1-DD4E88D7D104}"/>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18" name="Text Placeholder 17">
            <a:extLst>
              <a:ext uri="{FF2B5EF4-FFF2-40B4-BE49-F238E27FC236}">
                <a16:creationId xmlns:a16="http://schemas.microsoft.com/office/drawing/2014/main" id="{AA30FA6C-6077-9345-B9FC-2DB596E222B1}"/>
              </a:ext>
            </a:extLst>
          </p:cNvPr>
          <p:cNvSpPr>
            <a:spLocks noGrp="1"/>
          </p:cNvSpPr>
          <p:nvPr>
            <p:ph type="body" sz="quarter" idx="43"/>
          </p:nvPr>
        </p:nvSpPr>
        <p:spPr>
          <a:xfrm>
            <a:off x="615375" y="1496639"/>
            <a:ext cx="6328923" cy="7094477"/>
          </a:xfrm>
        </p:spPr>
        <p:txBody>
          <a:bodyPr numCol="2"/>
          <a:lstStyle/>
          <a:p>
            <a:r>
              <a:rPr lang="en-US" sz="1600" b="1" dirty="0"/>
              <a:t>What is Social Prescribing?</a:t>
            </a:r>
          </a:p>
          <a:p>
            <a:r>
              <a:rPr lang="en-US" dirty="0"/>
              <a:t>Social prescribing is a non-medical prescription aimed at improving and protecting an individual’s health and wellbeing. It is about engaging with individuals, understanding their needs and then linking them with groups, social activities and supports within the local community.</a:t>
            </a:r>
          </a:p>
          <a:p>
            <a:r>
              <a:rPr lang="en-US" dirty="0"/>
              <a:t> </a:t>
            </a:r>
          </a:p>
          <a:p>
            <a:r>
              <a:rPr lang="en-US" dirty="0"/>
              <a:t>Social prescribing is particularly helpful for people who feel they need support to mind their health and wellbeing and for people who feel isolated, stressed and anxious.  It is also for people without these challenges who would like to become more engaged in the community. </a:t>
            </a:r>
            <a:r>
              <a:rPr lang="en-US" baseline="30000" dirty="0"/>
              <a:t>1</a:t>
            </a:r>
          </a:p>
          <a:p>
            <a:endParaRPr lang="en-US" dirty="0"/>
          </a:p>
          <a:p>
            <a:endParaRPr lang="en-US" dirty="0"/>
          </a:p>
          <a:p>
            <a:endParaRPr lang="en-US" dirty="0"/>
          </a:p>
          <a:p>
            <a:pPr algn="l"/>
            <a:r>
              <a:rPr lang="en-US" sz="1600" b="1" dirty="0"/>
              <a:t>Compendium of Social </a:t>
            </a:r>
          </a:p>
          <a:p>
            <a:pPr algn="l"/>
            <a:r>
              <a:rPr lang="en-US" sz="1600" b="1" dirty="0"/>
              <a:t>Prescribing Examples</a:t>
            </a:r>
          </a:p>
          <a:p>
            <a:endParaRPr lang="en-US" sz="1400" b="1" dirty="0"/>
          </a:p>
          <a:p>
            <a:r>
              <a:rPr lang="en-US" sz="1100" b="1" dirty="0"/>
              <a:t>Case studies from Europe and </a:t>
            </a:r>
          </a:p>
          <a:p>
            <a:r>
              <a:rPr lang="en-US" sz="1100" b="1" dirty="0"/>
              <a:t>how to replicate them</a:t>
            </a:r>
          </a:p>
          <a:p>
            <a:r>
              <a:rPr lang="en-US" dirty="0"/>
              <a:t> </a:t>
            </a:r>
          </a:p>
          <a:p>
            <a:r>
              <a:rPr lang="en-US" dirty="0"/>
              <a:t>The Compendium of Social Prescribing Examples is a collection of 35 European case studies.   It presents a variety of different examples of the types of projects, groups and activities which have tremendous potential in the sphere of social prescribing and/or are already having an impact on the health and wellbeing of those involved in them. </a:t>
            </a:r>
          </a:p>
          <a:p>
            <a:r>
              <a:rPr lang="en-US" dirty="0"/>
              <a:t> </a:t>
            </a:r>
          </a:p>
          <a:p>
            <a:r>
              <a:rPr lang="en-US" dirty="0"/>
              <a:t>This compendium is for </a:t>
            </a:r>
            <a:r>
              <a:rPr lang="en-US" dirty="0" err="1"/>
              <a:t>organisations</a:t>
            </a:r>
            <a:r>
              <a:rPr lang="en-US" dirty="0"/>
              <a:t> and people involved in providing community care. For example community-based health care groups and charities . It is also for those involved in funding community care </a:t>
            </a:r>
            <a:r>
              <a:rPr lang="en-US" dirty="0" err="1"/>
              <a:t>projects.It</a:t>
            </a:r>
            <a:r>
              <a:rPr lang="en-US" dirty="0"/>
              <a:t> is intended to provide real-life examples of the wide and diverse range of groups and activities. The Compendium guides implementation on how to replicate the social prescribing example in other locations within Europe and the rest of the world</a:t>
            </a:r>
          </a:p>
          <a:p>
            <a:r>
              <a:rPr lang="en-US" dirty="0"/>
              <a:t> </a:t>
            </a:r>
          </a:p>
          <a:p>
            <a:r>
              <a:rPr lang="en-US" sz="1600" b="1" dirty="0"/>
              <a:t>We all have different needs</a:t>
            </a:r>
          </a:p>
          <a:p>
            <a:r>
              <a:rPr lang="en-US" b="1" dirty="0"/>
              <a:t>Social prescribing examples can be as varied and diverse as each individual person. </a:t>
            </a:r>
            <a:r>
              <a:rPr lang="en-US" b="1" baseline="30000" dirty="0"/>
              <a:t>2</a:t>
            </a:r>
          </a:p>
          <a:p>
            <a:r>
              <a:rPr lang="en-US" dirty="0"/>
              <a:t> </a:t>
            </a:r>
          </a:p>
          <a:p>
            <a:r>
              <a:rPr lang="en-US" dirty="0"/>
              <a:t>Although there have been many positive examples of social prescribing, it isn’t a one-size-fits-all solution. There are examples where previously depressed people have reported an alleviation of symptoms because they have become socially connected through a project or activity.</a:t>
            </a:r>
            <a:r>
              <a:rPr lang="en-US" baseline="30000" dirty="0"/>
              <a:t>3</a:t>
            </a:r>
            <a:r>
              <a:rPr lang="en-US" dirty="0"/>
              <a:t> </a:t>
            </a:r>
          </a:p>
          <a:p>
            <a:endParaRPr lang="en-US" dirty="0"/>
          </a:p>
          <a:p>
            <a:r>
              <a:rPr lang="en-US" dirty="0"/>
              <a:t> Not everyone will have the same experience though, and social prescribing should not be a substitute for medical advice.  Within the sphere of social prescribing, there is a huge variation of the types of groups and activities that people are being socially prescribed to.  </a:t>
            </a:r>
          </a:p>
          <a:p>
            <a:r>
              <a:rPr lang="en-US" dirty="0"/>
              <a:t> </a:t>
            </a:r>
          </a:p>
          <a:p>
            <a:r>
              <a:rPr lang="en-US" dirty="0"/>
              <a:t>From large multinationals like the Men’s Shed movement to local reading groups with niche genres, this compendium presents various examples from around Europe and guidance on how to replicate them </a:t>
            </a:r>
          </a:p>
        </p:txBody>
      </p:sp>
      <p:sp>
        <p:nvSpPr>
          <p:cNvPr id="16" name="Text Placeholder 15">
            <a:extLst>
              <a:ext uri="{FF2B5EF4-FFF2-40B4-BE49-F238E27FC236}">
                <a16:creationId xmlns:a16="http://schemas.microsoft.com/office/drawing/2014/main" id="{F3F1D35A-0FEC-9B4F-8815-F66F0FF2400A}"/>
              </a:ext>
            </a:extLst>
          </p:cNvPr>
          <p:cNvSpPr>
            <a:spLocks noGrp="1"/>
          </p:cNvSpPr>
          <p:nvPr>
            <p:ph type="body" sz="quarter" idx="30"/>
          </p:nvPr>
        </p:nvSpPr>
        <p:spPr/>
        <p:txBody>
          <a:bodyPr/>
          <a:lstStyle/>
          <a:p>
            <a:r>
              <a:rPr lang="en-US" dirty="0"/>
              <a:t>INTRODUCTION</a:t>
            </a:r>
            <a:endParaRPr lang="en-IE" dirty="0"/>
          </a:p>
        </p:txBody>
      </p:sp>
      <p:sp>
        <p:nvSpPr>
          <p:cNvPr id="22" name="Rectangle 21">
            <a:extLst>
              <a:ext uri="{FF2B5EF4-FFF2-40B4-BE49-F238E27FC236}">
                <a16:creationId xmlns:a16="http://schemas.microsoft.com/office/drawing/2014/main" id="{D3F21E48-663A-1241-A4EC-A268B12BA77E}"/>
              </a:ext>
            </a:extLst>
          </p:cNvPr>
          <p:cNvSpPr/>
          <p:nvPr/>
        </p:nvSpPr>
        <p:spPr>
          <a:xfrm>
            <a:off x="615375" y="8985643"/>
            <a:ext cx="5715299" cy="461665"/>
          </a:xfrm>
          <a:prstGeom prst="rect">
            <a:avLst/>
          </a:prstGeom>
        </p:spPr>
        <p:txBody>
          <a:bodyPr wrap="square">
            <a:spAutoFit/>
          </a:bodyPr>
          <a:lstStyle/>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1	Roscommon Well Connected Brochure 21.12.21 </a:t>
            </a:r>
            <a:endParaRPr lang="en-IE" sz="800" dirty="0">
              <a:latin typeface="Calibri" panose="020F0502020204030204" pitchFamily="34" charset="0"/>
              <a:ea typeface="Calibri" panose="020F0502020204030204" pitchFamily="34" charset="0"/>
              <a:cs typeface="Times New Roman" panose="02020603050405020304" pitchFamily="18" charset="0"/>
            </a:endParaRPr>
          </a:p>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2	Quote from the pilot test feedback of this compendium Jan 2022 </a:t>
            </a:r>
            <a:endParaRPr lang="en-IE" sz="800" dirty="0">
              <a:latin typeface="Calibri" panose="020F0502020204030204" pitchFamily="34" charset="0"/>
              <a:ea typeface="Calibri" panose="020F0502020204030204" pitchFamily="34" charset="0"/>
              <a:cs typeface="Times New Roman" panose="02020603050405020304" pitchFamily="18" charset="0"/>
            </a:endParaRPr>
          </a:p>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3	Conversation with A. Owens. Social prescribing link worker. Nov 2021. </a:t>
            </a:r>
            <a:endParaRPr lang="en-IE"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descr="Text, logo&#10;&#10;Description automatically generated">
            <a:extLst>
              <a:ext uri="{FF2B5EF4-FFF2-40B4-BE49-F238E27FC236}">
                <a16:creationId xmlns:a16="http://schemas.microsoft.com/office/drawing/2014/main" id="{4207C05A-DD56-3140-8FD6-35ED66452E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1468" y="6039611"/>
            <a:ext cx="2772830" cy="1704207"/>
          </a:xfrm>
          <a:prstGeom prst="rect">
            <a:avLst/>
          </a:prstGeom>
        </p:spPr>
      </p:pic>
    </p:spTree>
    <p:extLst>
      <p:ext uri="{BB962C8B-B14F-4D97-AF65-F5344CB8AC3E}">
        <p14:creationId xmlns:p14="http://schemas.microsoft.com/office/powerpoint/2010/main" val="5567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Change of View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113855"/>
          </a:xfrm>
        </p:spPr>
        <p:txBody>
          <a:bodyPr/>
          <a:lstStyle/>
          <a:p>
            <a:r>
              <a:rPr lang="en-GB" sz="1200" b="1" dirty="0"/>
              <a:t>ABOUT </a:t>
            </a:r>
            <a:endParaRPr lang="en-IE" sz="1200" dirty="0"/>
          </a:p>
          <a:p>
            <a:r>
              <a:rPr lang="en-GB" dirty="0"/>
              <a:t>“Change of View” is based across Europe. The project is a game board intended to be used by professionals in working supportively and educationally with vulnerable populations.  The game challenges vulnerable people’s internalised biases, and negative self-beliefs.</a:t>
            </a:r>
          </a:p>
          <a:p>
            <a:endParaRPr lang="en-IE" dirty="0"/>
          </a:p>
          <a:p>
            <a:r>
              <a:rPr lang="en-GB" dirty="0"/>
              <a:t>The game was developed by a number of European partners, and anyone can find it on web.  Through playing the game, users get more knowledge about their own points of view and the points of view of others. The game is empowering and allows users to direct their own learning process. </a:t>
            </a:r>
            <a:r>
              <a:rPr lang="en-IE" dirty="0"/>
              <a:t> </a:t>
            </a:r>
            <a:r>
              <a:rPr lang="en-GB" dirty="0"/>
              <a:t>This social prescribing example was created for the educators and professionals working with vulnerable populations. </a:t>
            </a:r>
          </a:p>
          <a:p>
            <a:endParaRPr lang="en-IE" dirty="0"/>
          </a:p>
          <a:p>
            <a:r>
              <a:rPr lang="en-GB" dirty="0"/>
              <a:t>For more information go to</a:t>
            </a:r>
          </a:p>
          <a:p>
            <a:r>
              <a:rPr lang="en-GB" dirty="0">
                <a:solidFill>
                  <a:srgbClr val="FFC652"/>
                </a:solidFill>
              </a:rPr>
              <a:t> </a:t>
            </a:r>
            <a:r>
              <a:rPr lang="en-GB" u="sng" dirty="0">
                <a:solidFill>
                  <a:srgbClr val="FFC652"/>
                </a:solidFill>
                <a:hlinkClick r:id="rId2">
                  <a:extLst>
                    <a:ext uri="{A12FA001-AC4F-418D-AE19-62706E023703}">
                      <ahyp:hlinkClr xmlns:ahyp="http://schemas.microsoft.com/office/drawing/2018/hyperlinkcolor" val="tx"/>
                    </a:ext>
                  </a:extLst>
                </a:hlinkClick>
              </a:rPr>
              <a:t>https://change-of-view.eu/</a:t>
            </a:r>
            <a:r>
              <a:rPr lang="en-GB" u="sng" dirty="0">
                <a:solidFill>
                  <a:srgbClr val="FFC652"/>
                </a:solidFill>
              </a:rPr>
              <a:t> </a:t>
            </a:r>
            <a:endParaRPr lang="en-IE" dirty="0">
              <a:solidFill>
                <a:srgbClr val="FFC652"/>
              </a:solidFill>
            </a:endParaRPr>
          </a:p>
          <a:p>
            <a:r>
              <a:rPr lang="en-GB" u="sng" dirty="0">
                <a:solidFill>
                  <a:srgbClr val="FFC652"/>
                </a:solidFill>
                <a:hlinkClick r:id="rId3">
                  <a:extLst>
                    <a:ext uri="{A12FA001-AC4F-418D-AE19-62706E023703}">
                      <ahyp:hlinkClr xmlns:ahyp="http://schemas.microsoft.com/office/drawing/2018/hyperlinkcolor" val="tx"/>
                    </a:ext>
                  </a:extLst>
                </a:hlinkClick>
              </a:rPr>
              <a:t>https://culture-sante-aquitaine.com/le-laboratoire/nos-projets/change-of-view/</a:t>
            </a:r>
            <a:endParaRPr lang="en-IE" dirty="0">
              <a:solidFill>
                <a:srgbClr val="FFC652"/>
              </a:solidFill>
            </a:endParaRPr>
          </a:p>
          <a:p>
            <a:r>
              <a:rPr lang="en-GB" dirty="0">
                <a:solidFill>
                  <a:srgbClr val="FFC652"/>
                </a:solidFill>
              </a:rPr>
              <a:t> </a:t>
            </a:r>
            <a:r>
              <a:rPr lang="en-GB" u="sng" dirty="0">
                <a:solidFill>
                  <a:srgbClr val="FFC652"/>
                </a:solidFill>
                <a:hlinkClick r:id="rId4">
                  <a:extLst>
                    <a:ext uri="{A12FA001-AC4F-418D-AE19-62706E023703}">
                      <ahyp:hlinkClr xmlns:ahyp="http://schemas.microsoft.com/office/drawing/2018/hyperlinkcolor" val="tx"/>
                    </a:ext>
                  </a:extLst>
                </a:hlinkClick>
              </a:rPr>
              <a:t>https://www.facebook.com/ChangeOfView.Erasmus/</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This project allows vulnerable people to play games together online. The game facilitates inclusion  because by using this game, vulnerable people gain self-esteem and social skills. Through the game, these people gain the skills and confidence to be more active in society. </a:t>
            </a:r>
            <a:endParaRPr lang="en-IE" dirty="0"/>
          </a:p>
          <a:p>
            <a:r>
              <a:rPr lang="en-US" sz="1200" b="1" dirty="0"/>
              <a:t> </a:t>
            </a:r>
            <a:endParaRPr lang="en-IE" sz="1200" b="1" dirty="0"/>
          </a:p>
          <a:p>
            <a:r>
              <a:rPr lang="en-US" sz="1200" b="1" dirty="0"/>
              <a:t>SUPPORTING ADULT LEARNING</a:t>
            </a:r>
            <a:endParaRPr lang="en-IE" sz="1200" dirty="0"/>
          </a:p>
          <a:p>
            <a:r>
              <a:rPr lang="en-US" dirty="0"/>
              <a:t>The game allows vulnerable adults to understand more about their own minds, and their own beliefs. As a digital game, it also helps develop digital skills. </a:t>
            </a:r>
            <a:endParaRPr lang="en-IE" dirty="0"/>
          </a:p>
          <a:p>
            <a:r>
              <a:rPr lang="en-US" b="1" i="1" dirty="0"/>
              <a:t> </a:t>
            </a:r>
            <a:endParaRPr lang="en-GB" sz="1200" b="1" dirty="0"/>
          </a:p>
          <a:p>
            <a:r>
              <a:rPr lang="en-GB" sz="1200" b="1" dirty="0"/>
              <a:t>HOW IS THE ORGANISATION FUNDED?</a:t>
            </a:r>
            <a:endParaRPr lang="en-IE" sz="1200" dirty="0"/>
          </a:p>
          <a:p>
            <a:r>
              <a:rPr lang="en-US" dirty="0"/>
              <a:t>This organization is funded by ERASMUS+ and the French Red-Cross. </a:t>
            </a:r>
            <a:endParaRPr lang="en-IE" dirty="0"/>
          </a:p>
          <a:p>
            <a:endParaRPr lang="en-IE" dirty="0"/>
          </a:p>
          <a:p>
            <a:r>
              <a:rPr lang="en-US" sz="1200" b="1" dirty="0"/>
              <a:t>HOW DOES THE REFERRAL PROCESS WORK?</a:t>
            </a:r>
            <a:endParaRPr lang="en-IE" sz="1200" dirty="0"/>
          </a:p>
          <a:p>
            <a:r>
              <a:rPr lang="en-IE" dirty="0"/>
              <a:t>The game is available for free online for any professionals to use with vulnerable populations they support. </a:t>
            </a:r>
          </a:p>
          <a:p>
            <a:endParaRPr lang="en-IE" dirty="0"/>
          </a:p>
          <a:p>
            <a:r>
              <a:rPr lang="en-US" sz="1200" b="1" dirty="0"/>
              <a:t>OPPORTUNITIES FOR REPLICATION</a:t>
            </a:r>
            <a:endParaRPr lang="en-IE" sz="1200" dirty="0"/>
          </a:p>
          <a:p>
            <a:r>
              <a:rPr lang="en-GB" dirty="0"/>
              <a:t>This project was born from a cooperation between several European countries. Together, new tools can be invented! </a:t>
            </a:r>
            <a:endParaRPr lang="en-IE" dirty="0"/>
          </a:p>
          <a:p>
            <a:endParaRPr lang="en-GB" sz="1200" b="1" dirty="0"/>
          </a:p>
          <a:p>
            <a:r>
              <a:rPr lang="en-GB" sz="1200" b="1" dirty="0"/>
              <a:t>MYTHS &amp; FALSE BELIEFS</a:t>
            </a:r>
            <a:endParaRPr lang="en-IE" sz="1200" dirty="0"/>
          </a:p>
          <a:p>
            <a:r>
              <a:rPr lang="en-GB" dirty="0"/>
              <a:t>-</a:t>
            </a:r>
            <a:r>
              <a:rPr lang="en-GB" i="1" dirty="0"/>
              <a:t> “This is a social prescription for adults only”</a:t>
            </a:r>
            <a:endParaRPr lang="en-IE" dirty="0"/>
          </a:p>
          <a:p>
            <a:r>
              <a:rPr lang="en-GB" dirty="0"/>
              <a:t> </a:t>
            </a:r>
            <a:endParaRPr lang="en-IE" dirty="0"/>
          </a:p>
          <a:p>
            <a:r>
              <a:rPr lang="en-GB" dirty="0"/>
              <a:t>It’s false – the game is appropriate for all ages. Children too, can benefit from improved self esteem. </a:t>
            </a: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30</a:t>
            </a:fld>
            <a:endParaRPr lang="en-US" dirty="0"/>
          </a:p>
        </p:txBody>
      </p:sp>
      <p:pic>
        <p:nvPicPr>
          <p:cNvPr id="5" name="Picture Placeholder 4">
            <a:extLst>
              <a:ext uri="{FF2B5EF4-FFF2-40B4-BE49-F238E27FC236}">
                <a16:creationId xmlns:a16="http://schemas.microsoft.com/office/drawing/2014/main" id="{2C929C2A-68C5-AE4B-AA42-134A19CD2A6C}"/>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735B4DB3-FF9E-4046-88BC-FAFB0866615E}"/>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0811CA4F-2147-524E-B0FA-CEF0EAD04FB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86FCB197-DA17-974F-B84F-4BB3478E2181}"/>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DDB026E9-DD0F-C947-8EE5-FCEF0C8901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400" y="113268"/>
            <a:ext cx="1586731" cy="974979"/>
          </a:xfrm>
          <a:prstGeom prst="rect">
            <a:avLst/>
          </a:prstGeom>
        </p:spPr>
      </p:pic>
      <p:sp>
        <p:nvSpPr>
          <p:cNvPr id="11" name="Rectangle 10">
            <a:extLst>
              <a:ext uri="{FF2B5EF4-FFF2-40B4-BE49-F238E27FC236}">
                <a16:creationId xmlns:a16="http://schemas.microsoft.com/office/drawing/2014/main" id="{B9BD86DD-61B6-6A4E-B673-85DBA4DA6721}"/>
              </a:ext>
            </a:extLst>
          </p:cNvPr>
          <p:cNvSpPr/>
          <p:nvPr/>
        </p:nvSpPr>
        <p:spPr>
          <a:xfrm>
            <a:off x="1498600" y="7860779"/>
            <a:ext cx="5608880"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CREATING SELF CONFIDENCE AND STRENGTHENING SOCIAL SKILLS FOR VULNERABLE YOUTH. </a:t>
            </a:r>
          </a:p>
        </p:txBody>
      </p:sp>
    </p:spTree>
    <p:extLst>
      <p:ext uri="{BB962C8B-B14F-4D97-AF65-F5344CB8AC3E}">
        <p14:creationId xmlns:p14="http://schemas.microsoft.com/office/powerpoint/2010/main" val="410173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CONNECT YOUR CITY</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69500"/>
            <a:ext cx="6666609" cy="7231855"/>
          </a:xfrm>
        </p:spPr>
        <p:txBody>
          <a:bodyPr/>
          <a:lstStyle/>
          <a:p>
            <a:r>
              <a:rPr lang="en-GB" sz="1200" b="1" dirty="0"/>
              <a:t>ABOUT </a:t>
            </a:r>
            <a:endParaRPr lang="en-IE" sz="1200" dirty="0"/>
          </a:p>
          <a:p>
            <a:r>
              <a:rPr lang="en-IE" dirty="0"/>
              <a:t>CONNECT YOUR CITY is based in Athens, Greece. It is the first integrated Youth Centre in the country, providing an open meeting place for young people aged 16 to 30. These people have the opportunity to use their free time creatively, to develop their skills - through educational programs - and finally to have the opportunity to enter the labour market, through of the Job Club. CONNECT YOUR CITY strives to offer the new generation an interactive communication and action platform.</a:t>
            </a:r>
          </a:p>
          <a:p>
            <a:endParaRPr lang="en-IE" dirty="0"/>
          </a:p>
          <a:p>
            <a:pPr algn="l" fontAlgn="base"/>
            <a:r>
              <a:rPr lang="en-IE" dirty="0"/>
              <a:t>For more information go to </a:t>
            </a:r>
            <a:r>
              <a:rPr lang="en-IE" u="sng" dirty="0">
                <a:solidFill>
                  <a:srgbClr val="FFC652"/>
                </a:solidFill>
                <a:hlinkClick r:id="rId2">
                  <a:extLst>
                    <a:ext uri="{A12FA001-AC4F-418D-AE19-62706E023703}">
                      <ahyp:hlinkClr xmlns:ahyp="http://schemas.microsoft.com/office/drawing/2018/hyperlinkcolor" val="tx"/>
                    </a:ext>
                  </a:extLst>
                </a:hlinkClick>
              </a:rPr>
              <a:t>http://www.connectathens.gr</a:t>
            </a:r>
            <a:r>
              <a:rPr lang="en-IE" dirty="0">
                <a:solidFill>
                  <a:srgbClr val="FFC652"/>
                </a:solidFill>
              </a:rPr>
              <a:t> </a:t>
            </a:r>
            <a:endParaRPr lang="en-IE" dirty="0"/>
          </a:p>
          <a:p>
            <a:r>
              <a:rPr lang="en-GB" dirty="0"/>
              <a:t> </a:t>
            </a:r>
            <a:endParaRPr lang="en-IE" dirty="0"/>
          </a:p>
          <a:p>
            <a:pPr algn="l"/>
            <a:r>
              <a:rPr lang="en-GB" sz="1200" b="1" dirty="0"/>
              <a:t>SUPPORTING SOCIAL INCLUSION </a:t>
            </a:r>
          </a:p>
          <a:p>
            <a:pPr algn="l"/>
            <a:r>
              <a:rPr lang="en-GB" sz="1200" b="1" dirty="0"/>
              <a:t>AND CONNECTION</a:t>
            </a:r>
            <a:endParaRPr lang="en-IE" sz="1200" dirty="0"/>
          </a:p>
          <a:p>
            <a:pPr fontAlgn="base"/>
            <a:r>
              <a:rPr lang="en-IE" dirty="0"/>
              <a:t>The aim of CONNECT YOUR CITY is to empower young people, and N.E.E.T.s (Not in Education, Employment, or Training) in general, through sports, arts, trainings, volunteering, entertaining activities and active citizenship motivation.  It focuses on connecting young people with potential employers and strengthening their first efforts and steps in the business world, as young entrepreneurs. ​</a:t>
            </a:r>
          </a:p>
          <a:p>
            <a:pPr fontAlgn="base"/>
            <a:endParaRPr lang="en-IE" dirty="0"/>
          </a:p>
          <a:p>
            <a:r>
              <a:rPr lang="en-IE" dirty="0"/>
              <a:t>Wanting to give young people a voice, it set up Local Youth Councils where young people discuss their issues and make policy proposals. ​  CONNECT YOUR CITY is self-operated by young members and volunteers of the organization. This gives a chance for these young people to be meaningfully active in their community.  </a:t>
            </a:r>
          </a:p>
          <a:p>
            <a:endParaRPr lang="en-IE" dirty="0"/>
          </a:p>
          <a:p>
            <a:pPr fontAlgn="base"/>
            <a:r>
              <a:rPr lang="en-IE" dirty="0"/>
              <a:t>CONNECT YOUR CITY members developed a volunteering service in order to offer some services that the municipalities cannot manage to provide to the community. These volunteers take actions such as </a:t>
            </a:r>
            <a:r>
              <a:rPr lang="en-IE" dirty="0" err="1"/>
              <a:t>neighborhood</a:t>
            </a:r>
            <a:r>
              <a:rPr lang="en-IE" dirty="0"/>
              <a:t> and beach cleanings and assisting vulnerable members of the community, such as refugees, elderly people, people with, children with health problems, etc.)</a:t>
            </a:r>
          </a:p>
          <a:p>
            <a:r>
              <a:rPr lang="en-US" sz="1200" b="1" dirty="0"/>
              <a:t> </a:t>
            </a:r>
            <a:r>
              <a:rPr lang="en-US" b="1" i="1" dirty="0"/>
              <a:t> </a:t>
            </a:r>
          </a:p>
          <a:p>
            <a:endParaRPr lang="en-US" b="1" i="1" dirty="0"/>
          </a:p>
          <a:p>
            <a:endParaRPr lang="en-IE" dirty="0"/>
          </a:p>
          <a:p>
            <a:r>
              <a:rPr lang="en-US" sz="1200" b="1" dirty="0"/>
              <a:t>SUPPORTING GETTING </a:t>
            </a:r>
          </a:p>
          <a:p>
            <a:r>
              <a:rPr lang="en-US" sz="1200" b="1" dirty="0"/>
              <a:t>ACTIVE TO KEEP WELL</a:t>
            </a:r>
            <a:endParaRPr lang="en-IE" sz="1200" dirty="0"/>
          </a:p>
          <a:p>
            <a:pPr fontAlgn="base"/>
            <a:r>
              <a:rPr lang="en-IE" dirty="0"/>
              <a:t>CONNECT YOUR CITY organizes various sports activities, aiming at spiritual and physical empowerment. It cultivates values such as team spirit, equality, respect and fair play. CONNECT YOUR CITY is active as the volunteering team of the Hellenic Olympic Committee.</a:t>
            </a:r>
          </a:p>
          <a:p>
            <a:endParaRPr lang="en-IE" dirty="0"/>
          </a:p>
          <a:p>
            <a:r>
              <a:rPr lang="en-IE" sz="1200" b="1" dirty="0"/>
              <a:t>SUPPORTING ADULT LEARNING</a:t>
            </a:r>
            <a:endParaRPr lang="en-IE" sz="1200" dirty="0"/>
          </a:p>
          <a:p>
            <a:pPr fontAlgn="base"/>
            <a:r>
              <a:rPr lang="en-IE" dirty="0"/>
              <a:t>CONNECT YOUR CITY through the Academy aims to enhance the soft skills of young people by educating them in order to obtain the appropriate training for their smooth integration into working life and the labour market. </a:t>
            </a:r>
          </a:p>
          <a:p>
            <a:endParaRPr lang="en-GB" sz="1200" b="1" dirty="0"/>
          </a:p>
          <a:p>
            <a:r>
              <a:rPr lang="en-GB" sz="1200" b="1" dirty="0"/>
              <a:t>HOW IS THE ORGANISATION FUNDED?</a:t>
            </a:r>
            <a:endParaRPr lang="en-IE" sz="1200" dirty="0"/>
          </a:p>
          <a:p>
            <a:r>
              <a:rPr lang="en-IE" dirty="0"/>
              <a:t>Funding is provided by IASIS NGO.</a:t>
            </a:r>
          </a:p>
          <a:p>
            <a:endParaRPr lang="en-IE" dirty="0"/>
          </a:p>
          <a:p>
            <a:r>
              <a:rPr lang="en-US" sz="1200" b="1" dirty="0"/>
              <a:t>HOW DOES THE REFERRAL PROCESS WORK?</a:t>
            </a:r>
            <a:endParaRPr lang="en-IE" sz="1200" dirty="0"/>
          </a:p>
          <a:p>
            <a:r>
              <a:rPr lang="en-IE" dirty="0"/>
              <a:t>No referral needed! This is a youth led organisation, and any young people who believe in its aims are welcome to join.</a:t>
            </a:r>
          </a:p>
          <a:p>
            <a:endParaRPr lang="en-IE" dirty="0"/>
          </a:p>
          <a:p>
            <a:r>
              <a:rPr lang="en-US" sz="1200" b="1" dirty="0"/>
              <a:t>OPPORTUNITIES FOR REPLICATION</a:t>
            </a:r>
            <a:endParaRPr lang="en-IE" sz="1200" dirty="0"/>
          </a:p>
          <a:p>
            <a:r>
              <a:rPr lang="en-IE" dirty="0"/>
              <a:t>CONNECT YOUR CITY can be replicated anywhere there is a youth centre willing to work with local communities and other organisations to do volunteering actions.</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31</a:t>
            </a:fld>
            <a:endParaRPr lang="en-US" dirty="0"/>
          </a:p>
        </p:txBody>
      </p:sp>
      <p:pic>
        <p:nvPicPr>
          <p:cNvPr id="7" name="Picture 6">
            <a:extLst>
              <a:ext uri="{FF2B5EF4-FFF2-40B4-BE49-F238E27FC236}">
                <a16:creationId xmlns:a16="http://schemas.microsoft.com/office/drawing/2014/main" id="{C64D989B-D106-CD43-BE48-F8E44F076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448" y="311916"/>
            <a:ext cx="1809498" cy="686019"/>
          </a:xfrm>
          <a:prstGeom prst="rect">
            <a:avLst/>
          </a:prstGeom>
        </p:spPr>
      </p:pic>
      <p:pic>
        <p:nvPicPr>
          <p:cNvPr id="13" name="Picture Placeholder 12">
            <a:extLst>
              <a:ext uri="{FF2B5EF4-FFF2-40B4-BE49-F238E27FC236}">
                <a16:creationId xmlns:a16="http://schemas.microsoft.com/office/drawing/2014/main" id="{F314494C-7165-E046-912E-EFAD0694EC69}"/>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a:stretch/>
        </p:blipFill>
        <p:spPr>
          <a:xfrm>
            <a:off x="5048273" y="422790"/>
            <a:ext cx="2511402" cy="1653390"/>
          </a:xfrm>
        </p:spPr>
      </p:pic>
      <p:grpSp>
        <p:nvGrpSpPr>
          <p:cNvPr id="23" name="Group 22">
            <a:extLst>
              <a:ext uri="{FF2B5EF4-FFF2-40B4-BE49-F238E27FC236}">
                <a16:creationId xmlns:a16="http://schemas.microsoft.com/office/drawing/2014/main" id="{7CF9C178-F526-AB46-B70D-781BD2B43ED0}"/>
              </a:ext>
            </a:extLst>
          </p:cNvPr>
          <p:cNvGrpSpPr/>
          <p:nvPr/>
        </p:nvGrpSpPr>
        <p:grpSpPr>
          <a:xfrm>
            <a:off x="6509540" y="1762404"/>
            <a:ext cx="940579" cy="832733"/>
            <a:chOff x="3932429" y="3269513"/>
            <a:chExt cx="940579" cy="832733"/>
          </a:xfrm>
        </p:grpSpPr>
        <p:sp>
          <p:nvSpPr>
            <p:cNvPr id="27" name="Freeform 26">
              <a:extLst>
                <a:ext uri="{FF2B5EF4-FFF2-40B4-BE49-F238E27FC236}">
                  <a16:creationId xmlns:a16="http://schemas.microsoft.com/office/drawing/2014/main" id="{3932C3A2-72C3-C14B-9071-66626B548C7F}"/>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8" name="Rectangle 27">
              <a:extLst>
                <a:ext uri="{FF2B5EF4-FFF2-40B4-BE49-F238E27FC236}">
                  <a16:creationId xmlns:a16="http://schemas.microsoft.com/office/drawing/2014/main" id="{4340221B-0F98-0E42-981D-1F8CC22724E2}"/>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1" name="Rectangle 10">
            <a:extLst>
              <a:ext uri="{FF2B5EF4-FFF2-40B4-BE49-F238E27FC236}">
                <a16:creationId xmlns:a16="http://schemas.microsoft.com/office/drawing/2014/main" id="{983EA385-68ED-8B4C-9511-B11C8BCEABD6}"/>
              </a:ext>
            </a:extLst>
          </p:cNvPr>
          <p:cNvSpPr/>
          <p:nvPr/>
        </p:nvSpPr>
        <p:spPr>
          <a:xfrm>
            <a:off x="4013200" y="7860779"/>
            <a:ext cx="30942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FOR YOUNG PEOPLE, BY YOUNG PEOPLE, FOR THE GOOD OF THE COMMUNITY. </a:t>
            </a:r>
          </a:p>
        </p:txBody>
      </p:sp>
    </p:spTree>
    <p:extLst>
      <p:ext uri="{BB962C8B-B14F-4D97-AF65-F5344CB8AC3E}">
        <p14:creationId xmlns:p14="http://schemas.microsoft.com/office/powerpoint/2010/main" val="107454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1164812"/>
            <a:ext cx="4225722" cy="859209"/>
          </a:xfrm>
        </p:spPr>
        <p:txBody>
          <a:bodyPr/>
          <a:lstStyle/>
          <a:p>
            <a:r>
              <a:rPr lang="en-IE" dirty="0"/>
              <a:t>CINTER- Intergenerational Reference Centre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09895"/>
          </a:xfrm>
        </p:spPr>
        <p:txBody>
          <a:bodyPr/>
          <a:lstStyle/>
          <a:p>
            <a:r>
              <a:rPr lang="en-GB" sz="1200" b="1" dirty="0"/>
              <a:t>ABOUT </a:t>
            </a:r>
            <a:endParaRPr lang="en-IE" sz="1200" dirty="0"/>
          </a:p>
          <a:p>
            <a:r>
              <a:rPr lang="en-GB" dirty="0"/>
              <a:t>CINTER Intergenerational Reference Centre is based in </a:t>
            </a:r>
            <a:r>
              <a:rPr lang="en-GB" dirty="0" err="1"/>
              <a:t>Albolote</a:t>
            </a:r>
            <a:r>
              <a:rPr lang="en-GB" dirty="0"/>
              <a:t> (Granada) – Spain. The Centre works to promote intergenerational connections, creating opportunities for children and adults 50+ to work common goals in a mutually beneficial way, where space, time, thought and a culture are shared among different generations.</a:t>
            </a:r>
            <a:r>
              <a:rPr lang="en-IE" dirty="0"/>
              <a:t> </a:t>
            </a:r>
            <a:r>
              <a:rPr lang="en-GB" dirty="0"/>
              <a:t>This Chair has created a specific space for intergenerational issues that was unprecedented in Spanish universities.</a:t>
            </a:r>
            <a:r>
              <a:rPr lang="en-IE" dirty="0"/>
              <a:t> </a:t>
            </a:r>
            <a:r>
              <a:rPr lang="en-GB" dirty="0"/>
              <a:t>40 older people are participating in the CINTER. </a:t>
            </a:r>
          </a:p>
          <a:p>
            <a:endParaRPr lang="en-GB" dirty="0"/>
          </a:p>
          <a:p>
            <a:pPr algn="l"/>
            <a:r>
              <a:rPr lang="en-GB" dirty="0"/>
              <a:t>For more information go to </a:t>
            </a:r>
            <a:r>
              <a:rPr lang="en-GB" u="sng" dirty="0">
                <a:solidFill>
                  <a:srgbClr val="FFC652"/>
                </a:solidFill>
                <a:hlinkClick r:id="rId2">
                  <a:extLst>
                    <a:ext uri="{A12FA001-AC4F-418D-AE19-62706E023703}">
                      <ahyp:hlinkClr xmlns:ahyp="http://schemas.microsoft.com/office/drawing/2018/hyperlinkcolor" val="tx"/>
                    </a:ext>
                  </a:extLst>
                </a:hlinkClick>
              </a:rPr>
              <a:t>https://www.centrointergeneracionaldereferencia.com/</a:t>
            </a:r>
            <a:endParaRPr lang="en-GB" u="sng" dirty="0">
              <a:solidFill>
                <a:srgbClr val="FFC652"/>
              </a:solidFill>
            </a:endParaRPr>
          </a:p>
          <a:p>
            <a:r>
              <a:rPr lang="en-GB" dirty="0">
                <a:solidFill>
                  <a:srgbClr val="FFC652"/>
                </a:solidFill>
              </a:rPr>
              <a:t> </a:t>
            </a:r>
            <a:endParaRPr lang="en-IE" dirty="0">
              <a:solidFill>
                <a:srgbClr val="FFC652"/>
              </a:solidFill>
            </a:endParaRPr>
          </a:p>
          <a:p>
            <a:pPr algn="l"/>
            <a:r>
              <a:rPr lang="en-GB" sz="1200" b="1" dirty="0"/>
              <a:t>SUPPORTING SOCIAL INCLUSION </a:t>
            </a:r>
          </a:p>
          <a:p>
            <a:pPr algn="l"/>
            <a:r>
              <a:rPr lang="en-GB" sz="1200" b="1" dirty="0"/>
              <a:t>AND CONNECTION</a:t>
            </a:r>
            <a:endParaRPr lang="en-IE" sz="1200" dirty="0"/>
          </a:p>
          <a:p>
            <a:r>
              <a:rPr lang="en-GB" dirty="0"/>
              <a:t>CINTER has been proven to help older people once again feel useful, necessary, a source of knowledge and capable of teaching others.</a:t>
            </a:r>
            <a:r>
              <a:rPr lang="en-IE" dirty="0"/>
              <a:t>  </a:t>
            </a:r>
            <a:r>
              <a:rPr lang="en-GB" dirty="0"/>
              <a:t>CINTER encourages adults and children in joint activities, sharing not only spaces but also experiences, life lessons, feelings, etc. It has been empirically proven that CINTER increases how involved older adults are in the activities they carry out, and it decreases apathetic or demotivating behaviours.</a:t>
            </a:r>
          </a:p>
          <a:p>
            <a:r>
              <a:rPr lang="en-GB" dirty="0"/>
              <a:t>In addition to the specific and common activities that encourage the learning of older people (games, technology, etc.), older people learn that they can continue to learn from children. It opens their minds like they could not imagine.</a:t>
            </a:r>
            <a:endParaRPr lang="en-IE" dirty="0"/>
          </a:p>
          <a:p>
            <a:r>
              <a:rPr lang="en-US" sz="1200" b="1" dirty="0"/>
              <a:t> </a:t>
            </a:r>
            <a:endParaRPr lang="en-IE" sz="1200" b="1" dirty="0"/>
          </a:p>
          <a:p>
            <a:r>
              <a:rPr lang="en-US" sz="1200" b="1" dirty="0"/>
              <a:t>SUPPORTING HEALTH, WELLBEING &amp; NUTRITION</a:t>
            </a:r>
            <a:endParaRPr lang="en-IE" sz="1200" dirty="0"/>
          </a:p>
          <a:p>
            <a:r>
              <a:rPr lang="en-GB" dirty="0"/>
              <a:t>CINTER is proven to stabilize older adults’ cognitive level, and increase their happiness and satisfaction, progressively decreasing the need for medication. It also increases their self-esteem, feeling satisfied and fulfilled people, so the improvement of their happiness and quality of life is also worked on.</a:t>
            </a:r>
          </a:p>
          <a:p>
            <a:endParaRPr lang="en-GB" dirty="0"/>
          </a:p>
          <a:p>
            <a:endParaRPr lang="en-IE" dirty="0"/>
          </a:p>
          <a:p>
            <a:r>
              <a:rPr lang="en-US" b="1" i="1" dirty="0"/>
              <a:t> </a:t>
            </a:r>
            <a:endParaRPr lang="en-IE" dirty="0"/>
          </a:p>
          <a:p>
            <a:r>
              <a:rPr lang="en-US" sz="1200" b="1" dirty="0"/>
              <a:t>SUPPORTING GETTING </a:t>
            </a:r>
          </a:p>
          <a:p>
            <a:r>
              <a:rPr lang="en-US" sz="1200" b="1" dirty="0"/>
              <a:t>ACTIVE TO KEEP WELL</a:t>
            </a:r>
            <a:endParaRPr lang="en-IE" sz="1200" dirty="0"/>
          </a:p>
          <a:p>
            <a:r>
              <a:rPr lang="en-GB" dirty="0"/>
              <a:t>There is a whole program of activities of various kinds, both indoors and outdoors, that encourage physical activity.</a:t>
            </a:r>
            <a:endParaRPr lang="en-IE" dirty="0"/>
          </a:p>
          <a:p>
            <a:endParaRPr lang="en-GB" sz="1200" b="1" dirty="0"/>
          </a:p>
          <a:p>
            <a:r>
              <a:rPr lang="en-GB" sz="1200" b="1" dirty="0"/>
              <a:t>HOW IS THE ORGANISATION FUNDED?</a:t>
            </a:r>
            <a:endParaRPr lang="en-IE" sz="1200" dirty="0"/>
          </a:p>
          <a:p>
            <a:r>
              <a:rPr lang="en-GB" dirty="0"/>
              <a:t>For older people, 25% of the financing is private (older adults and / or their families) and 75% public (Government of Andalusia). For children, their places are public, but from 0 -3 years old, families must co-finance according to their income.</a:t>
            </a:r>
            <a:endParaRPr lang="en-IE" dirty="0"/>
          </a:p>
          <a:p>
            <a:endParaRPr lang="en-IE" dirty="0"/>
          </a:p>
          <a:p>
            <a:r>
              <a:rPr lang="en-US" sz="1200" b="1" dirty="0"/>
              <a:t>HOW DOES THE REFERRAL PROCESS WORK?</a:t>
            </a:r>
            <a:endParaRPr lang="en-IE" sz="1200" dirty="0"/>
          </a:p>
          <a:p>
            <a:r>
              <a:rPr lang="en-GB" dirty="0"/>
              <a:t>Older adults are referred by Community Social Services. Participation in the intergenerational program is voluntary.</a:t>
            </a:r>
            <a:endParaRPr lang="en-IE" dirty="0"/>
          </a:p>
          <a:p>
            <a:endParaRPr lang="en-IE" dirty="0"/>
          </a:p>
          <a:p>
            <a:r>
              <a:rPr lang="en-US" sz="1200" b="1" dirty="0"/>
              <a:t>OPPORTUNITIES FOR REPLICATION</a:t>
            </a:r>
            <a:endParaRPr lang="en-IE" sz="1200" dirty="0"/>
          </a:p>
          <a:p>
            <a:r>
              <a:rPr lang="en-GB" dirty="0"/>
              <a:t>There are residences and day centres for older adults and nursery schools everywhere throughout Europe. The key is that they decide to start up little by little and jointly programs of intergenerational activities.</a:t>
            </a:r>
            <a:endParaRPr lang="en-IE" dirty="0"/>
          </a:p>
          <a:p>
            <a:endParaRPr lang="en-GB" sz="1200" b="1" dirty="0"/>
          </a:p>
          <a:p>
            <a:r>
              <a:rPr lang="en-GB" sz="1200" b="1" dirty="0"/>
              <a:t>MYTHS &amp; FALSE BELIEFS</a:t>
            </a:r>
            <a:endParaRPr lang="en-IE" sz="1200" dirty="0"/>
          </a:p>
          <a:p>
            <a:r>
              <a:rPr lang="en-GB" b="1" dirty="0"/>
              <a:t>Myth. 1</a:t>
            </a:r>
            <a:r>
              <a:rPr lang="en-GB" dirty="0"/>
              <a:t>: </a:t>
            </a:r>
          </a:p>
          <a:p>
            <a:r>
              <a:rPr lang="en-GB" i="1" dirty="0"/>
              <a:t>Activities are boring and burdensome for older adults</a:t>
            </a:r>
            <a:r>
              <a:rPr lang="en-GB" dirty="0"/>
              <a:t>.</a:t>
            </a:r>
            <a:endParaRPr lang="en-IE" dirty="0"/>
          </a:p>
          <a:p>
            <a:r>
              <a:rPr lang="en-GB" dirty="0"/>
              <a:t>If the design and scheduling of activities is correct, this is not so. To do this, first of all, the needs and motivations of the elderly and young people or children must be known and determine where intergenerational learning bears the better results.</a:t>
            </a:r>
          </a:p>
          <a:p>
            <a:endParaRPr lang="en-IE" dirty="0"/>
          </a:p>
          <a:p>
            <a:r>
              <a:rPr lang="en-GB" b="1" dirty="0"/>
              <a:t>Myth. 2</a:t>
            </a:r>
            <a:r>
              <a:rPr lang="en-GB" dirty="0"/>
              <a:t>: </a:t>
            </a:r>
          </a:p>
          <a:p>
            <a:r>
              <a:rPr lang="en-GB" i="1" dirty="0"/>
              <a:t>A nursery school is not a place for activities with older adults, nor a residence for children</a:t>
            </a:r>
            <a:r>
              <a:rPr lang="en-GB" dirty="0"/>
              <a:t>.</a:t>
            </a:r>
            <a:endParaRPr lang="en-IE" dirty="0"/>
          </a:p>
          <a:p>
            <a:r>
              <a:rPr lang="en-GB" dirty="0"/>
              <a:t>The activities are always voluntary and are carried out in prepared and attractive spaces for both adults and children. These are pleasant spaces even for the most reluctant people.</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32</a:t>
            </a:fld>
            <a:endParaRPr lang="en-US" dirty="0"/>
          </a:p>
        </p:txBody>
      </p:sp>
      <p:pic>
        <p:nvPicPr>
          <p:cNvPr id="5" name="Picture Placeholder 4">
            <a:extLst>
              <a:ext uri="{FF2B5EF4-FFF2-40B4-BE49-F238E27FC236}">
                <a16:creationId xmlns:a16="http://schemas.microsoft.com/office/drawing/2014/main" id="{13519159-C96C-464E-B6C9-05C277FFEF2B}"/>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0" name="Imagen 4"/>
          <p:cNvPicPr/>
          <p:nvPr/>
        </p:nvPicPr>
        <p:blipFill rotWithShape="1">
          <a:blip r:embed="rId4" cstate="screen">
            <a:extLst>
              <a:ext uri="{28A0092B-C50C-407E-A947-70E740481C1C}">
                <a14:useLocalDpi xmlns:a14="http://schemas.microsoft.com/office/drawing/2010/main"/>
              </a:ext>
            </a:extLst>
          </a:blip>
          <a:srcRect/>
          <a:stretch/>
        </p:blipFill>
        <p:spPr bwMode="auto">
          <a:xfrm>
            <a:off x="609599" y="391471"/>
            <a:ext cx="1700425" cy="472965"/>
          </a:xfrm>
          <a:prstGeom prst="rect">
            <a:avLst/>
          </a:prstGeom>
          <a:noFill/>
          <a:ln>
            <a:noFill/>
          </a:ln>
        </p:spPr>
      </p:pic>
    </p:spTree>
    <p:extLst>
      <p:ext uri="{BB962C8B-B14F-4D97-AF65-F5344CB8AC3E}">
        <p14:creationId xmlns:p14="http://schemas.microsoft.com/office/powerpoint/2010/main" val="399293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Roscommon Women's Network</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744476"/>
          </a:xfrm>
        </p:spPr>
        <p:txBody>
          <a:bodyPr/>
          <a:lstStyle/>
          <a:p>
            <a:r>
              <a:rPr lang="en-GB" sz="1200" b="1" dirty="0"/>
              <a:t>ABOUT </a:t>
            </a:r>
            <a:endParaRPr lang="en-IE" sz="1200" dirty="0"/>
          </a:p>
          <a:p>
            <a:r>
              <a:rPr lang="en-GB" dirty="0"/>
              <a:t>Roscommon Women’s Network (RWN) is based in Roscommon, Ireland. They are a local community project and charity dedicated to supporting women and families throughout county Roscommon, especially the most marginalised. They connect and engage with not just women but every member of the community experiencing disadvantage through the Resource centre, Outreach and Predevelopment work. They are part of the National Collective of Community Based Women’s Networks. </a:t>
            </a:r>
          </a:p>
          <a:p>
            <a:endParaRPr lang="en-IE" dirty="0"/>
          </a:p>
          <a:p>
            <a:pPr algn="l"/>
            <a:r>
              <a:rPr lang="en-GB" dirty="0"/>
              <a:t>For more information go to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https://rwn.ie/</a:t>
            </a:r>
            <a:r>
              <a:rPr lang="en-GB" b="1" dirty="0">
                <a:solidFill>
                  <a:srgbClr val="FFC652"/>
                </a:solidFill>
              </a:rPr>
              <a:t> </a:t>
            </a:r>
          </a:p>
          <a:p>
            <a:endParaRPr lang="en-IE" dirty="0"/>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The Network is led by the members so they look at what is needed and come up with a plan around those needs. The network run a charity shop, which also tackles loneliness and isolation, providing a space for participation, rehabilitation, learning new skills and progressing into training, education and employment. This gives women the opportunity to connect with others and be part of something worthwhile.</a:t>
            </a:r>
            <a:endParaRPr lang="en-IE" dirty="0"/>
          </a:p>
          <a:p>
            <a:r>
              <a:rPr lang="en-US" sz="1200" b="1" dirty="0"/>
              <a:t> </a:t>
            </a:r>
            <a:endParaRPr lang="en-IE" sz="1200" b="1" dirty="0"/>
          </a:p>
          <a:p>
            <a:r>
              <a:rPr lang="en-US" sz="1200" b="1" dirty="0"/>
              <a:t>SUPPORTING HEALTH, WELLBEING &amp; NUTRITION</a:t>
            </a:r>
            <a:endParaRPr lang="en-IE" sz="1200" dirty="0"/>
          </a:p>
          <a:p>
            <a:r>
              <a:rPr lang="en-GB" dirty="0"/>
              <a:t>RWN has also been running the very popular ‘A Healthier Greener You’ course in conjunction with GRETB and Roscommon County Council. This course includes cookery, shopping tips, and more. It touches on nutrition.</a:t>
            </a:r>
          </a:p>
          <a:p>
            <a:endParaRPr lang="en-IE" dirty="0"/>
          </a:p>
          <a:p>
            <a:r>
              <a:rPr lang="en-US" b="1" i="1" dirty="0"/>
              <a:t> </a:t>
            </a:r>
            <a:endParaRPr lang="en-IE" dirty="0"/>
          </a:p>
          <a:p>
            <a:r>
              <a:rPr lang="en-US" sz="1200" b="1" dirty="0"/>
              <a:t>SUPPORTING ADULT LEARNING </a:t>
            </a:r>
          </a:p>
          <a:p>
            <a:r>
              <a:rPr lang="en-GB" dirty="0"/>
              <a:t>The Roscommon Women’s Network host a number of courses and workshops. The full-time courses include: Healthcare, Computers, Retail and more. Part-time courses include: Digital skills, </a:t>
            </a:r>
            <a:r>
              <a:rPr lang="en-GB" dirty="0" err="1"/>
              <a:t>AgFood</a:t>
            </a:r>
            <a:r>
              <a:rPr lang="en-GB" dirty="0"/>
              <a:t>, Textile skills.</a:t>
            </a:r>
            <a:endParaRPr lang="en-IE" dirty="0"/>
          </a:p>
          <a:p>
            <a:endParaRPr lang="en-GB" sz="1200" b="1" dirty="0"/>
          </a:p>
          <a:p>
            <a:r>
              <a:rPr lang="en-GB" sz="1200" b="1" dirty="0"/>
              <a:t>HOW IS THE ORGANISATION FUNDED?</a:t>
            </a:r>
            <a:endParaRPr lang="en-IE" sz="1200" dirty="0"/>
          </a:p>
          <a:p>
            <a:r>
              <a:rPr lang="en-GB" dirty="0"/>
              <a:t>The Project Co-ordinator and part-time development worker are funded through the National Collective of Community Based Networks (NCCWN). The Network is a registered charity and they also run a charity shop where the proceeds go back into the network. The National Collective of Women’s Networks is funded by the Department of Justice and Equality.</a:t>
            </a:r>
          </a:p>
          <a:p>
            <a:r>
              <a:rPr lang="en-GB" dirty="0"/>
              <a:t>	</a:t>
            </a:r>
            <a:endParaRPr lang="en-IE" dirty="0"/>
          </a:p>
          <a:p>
            <a:r>
              <a:rPr lang="en-US" sz="1200" b="1" dirty="0"/>
              <a:t>HOW DOES THE REFERRAL PROCESS WORK?</a:t>
            </a:r>
            <a:endParaRPr lang="en-IE" sz="1200" dirty="0"/>
          </a:p>
          <a:p>
            <a:r>
              <a:rPr lang="en-GB" dirty="0"/>
              <a:t>The Roscommon Women’s Network maintain a walk-in, </a:t>
            </a:r>
            <a:r>
              <a:rPr lang="en-GB" dirty="0" err="1"/>
              <a:t>nonreferral</a:t>
            </a:r>
            <a:r>
              <a:rPr lang="en-GB" dirty="0"/>
              <a:t> drop-in/information centre in the heart of Castlerea.</a:t>
            </a:r>
          </a:p>
          <a:p>
            <a:endParaRPr lang="en-IE" dirty="0"/>
          </a:p>
          <a:p>
            <a:r>
              <a:rPr lang="en-US" sz="1200" b="1" dirty="0"/>
              <a:t>OPPORTUNITIES FOR REPLICATION</a:t>
            </a:r>
            <a:endParaRPr lang="en-IE" sz="1200" dirty="0"/>
          </a:p>
          <a:p>
            <a:r>
              <a:rPr lang="en-GB" dirty="0"/>
              <a:t>There is a lot of information on the National Collective of Women’s Networks, which would give other countries an insight as to what the organisation is about </a:t>
            </a:r>
            <a:r>
              <a:rPr lang="en-GB" u="sng" dirty="0">
                <a:solidFill>
                  <a:srgbClr val="FFC652"/>
                </a:solidFill>
                <a:hlinkClick r:id="rId3">
                  <a:extLst>
                    <a:ext uri="{A12FA001-AC4F-418D-AE19-62706E023703}">
                      <ahyp:hlinkClr xmlns:ahyp="http://schemas.microsoft.com/office/drawing/2018/hyperlinkcolor" val="tx"/>
                    </a:ext>
                  </a:extLst>
                </a:hlinkClick>
              </a:rPr>
              <a:t>https://nccwn.org/</a:t>
            </a:r>
            <a:endParaRPr lang="en-GB" u="sng" dirty="0">
              <a:solidFill>
                <a:srgbClr val="FFC652"/>
              </a:solidFill>
            </a:endParaRPr>
          </a:p>
          <a:p>
            <a:endParaRPr lang="en-GB" sz="1200" b="1" dirty="0"/>
          </a:p>
          <a:p>
            <a:r>
              <a:rPr lang="en-GB" sz="1200" b="1" dirty="0"/>
              <a:t>MYTHS &amp; FALSE BELIEFS</a:t>
            </a:r>
            <a:endParaRPr lang="en-IE" sz="1200" dirty="0"/>
          </a:p>
          <a:p>
            <a:r>
              <a:rPr lang="en-GB" dirty="0"/>
              <a:t>‘English is not my first language so I can’t join’ The Roscommon Women’s Network celebrates cultural diversity and inclusion. RWN have connected with members of many cultures living in the county including, Romanian, Polish, African, Slovakian, Irish, Portuguese, Lithuanian, people from the UK, Brazil, Irish Travelling Community, Syria, Germany, Pakistan, Russia, Croatia, to name a few.</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33</a:t>
            </a:fld>
            <a:endParaRPr lang="en-US" dirty="0"/>
          </a:p>
        </p:txBody>
      </p:sp>
      <p:pic>
        <p:nvPicPr>
          <p:cNvPr id="11" name="Picture 10" descr="Logo&#10;&#10;Description automatically generated">
            <a:extLst>
              <a:ext uri="{FF2B5EF4-FFF2-40B4-BE49-F238E27FC236}">
                <a16:creationId xmlns:a16="http://schemas.microsoft.com/office/drawing/2014/main" id="{E8330A99-3B67-C649-9B25-3D6A770271AA}"/>
              </a:ext>
            </a:extLst>
          </p:cNvPr>
          <p:cNvPicPr/>
          <p:nvPr/>
        </p:nvPicPr>
        <p:blipFill>
          <a:blip r:embed="rId4" cstate="screen">
            <a:extLst>
              <a:ext uri="{28A0092B-C50C-407E-A947-70E740481C1C}">
                <a14:useLocalDpi xmlns:a14="http://schemas.microsoft.com/office/drawing/2010/main"/>
              </a:ext>
            </a:extLst>
          </a:blip>
          <a:stretch>
            <a:fillRect/>
          </a:stretch>
        </p:blipFill>
        <p:spPr>
          <a:xfrm>
            <a:off x="543960" y="354104"/>
            <a:ext cx="1652131" cy="616917"/>
          </a:xfrm>
          <a:prstGeom prst="rect">
            <a:avLst/>
          </a:prstGeom>
        </p:spPr>
      </p:pic>
      <p:pic>
        <p:nvPicPr>
          <p:cNvPr id="5" name="Picture Placeholder 4">
            <a:extLst>
              <a:ext uri="{FF2B5EF4-FFF2-40B4-BE49-F238E27FC236}">
                <a16:creationId xmlns:a16="http://schemas.microsoft.com/office/drawing/2014/main" id="{D7B04DC2-6C73-AB4E-A2B6-4CDE9ADE0963}"/>
              </a:ext>
            </a:extLst>
          </p:cNvPr>
          <p:cNvPicPr>
            <a:picLocks noGrp="1" noChangeAspect="1"/>
          </p:cNvPicPr>
          <p:nvPr>
            <p:ph type="pic" sz="quarter" idx="34"/>
          </p:nvPr>
        </p:nvPicPr>
        <p:blipFill rotWithShape="1">
          <a:blip r:embed="rId5" cstate="screen">
            <a:extLst>
              <a:ext uri="{28A0092B-C50C-407E-A947-70E740481C1C}">
                <a14:useLocalDpi xmlns:a14="http://schemas.microsoft.com/office/drawing/2010/main"/>
              </a:ext>
            </a:extLst>
          </a:blip>
          <a:srcRect/>
          <a:stretch/>
        </p:blipFill>
        <p:spPr>
          <a:xfrm>
            <a:off x="5048273" y="422790"/>
            <a:ext cx="2511402" cy="1653390"/>
          </a:xfrm>
        </p:spPr>
      </p:pic>
      <p:grpSp>
        <p:nvGrpSpPr>
          <p:cNvPr id="18" name="Group 17">
            <a:extLst>
              <a:ext uri="{FF2B5EF4-FFF2-40B4-BE49-F238E27FC236}">
                <a16:creationId xmlns:a16="http://schemas.microsoft.com/office/drawing/2014/main" id="{C4A895D8-7949-FA4A-972C-87A8AB07831D}"/>
              </a:ext>
            </a:extLst>
          </p:cNvPr>
          <p:cNvGrpSpPr/>
          <p:nvPr/>
        </p:nvGrpSpPr>
        <p:grpSpPr>
          <a:xfrm>
            <a:off x="6509540" y="1762404"/>
            <a:ext cx="940579" cy="832733"/>
            <a:chOff x="3932429" y="3269513"/>
            <a:chExt cx="940579" cy="832733"/>
          </a:xfrm>
        </p:grpSpPr>
        <p:sp>
          <p:nvSpPr>
            <p:cNvPr id="19" name="Freeform 18">
              <a:extLst>
                <a:ext uri="{FF2B5EF4-FFF2-40B4-BE49-F238E27FC236}">
                  <a16:creationId xmlns:a16="http://schemas.microsoft.com/office/drawing/2014/main" id="{EDF8FF00-0E0A-3945-9D22-77E121199460}"/>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DA7293B9-2DEC-5A4F-B5C0-57921DCD4362}"/>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12477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442BF-7A53-F247-8FCC-E220CE6E6D5F}"/>
              </a:ext>
            </a:extLst>
          </p:cNvPr>
          <p:cNvSpPr>
            <a:spLocks noGrp="1"/>
          </p:cNvSpPr>
          <p:nvPr>
            <p:ph type="body" sz="quarter" idx="45"/>
          </p:nvPr>
        </p:nvSpPr>
        <p:spPr/>
        <p:txBody>
          <a:bodyPr/>
          <a:lstStyle/>
          <a:p>
            <a:r>
              <a:rPr lang="en-US" dirty="0"/>
              <a:t>05</a:t>
            </a:r>
          </a:p>
        </p:txBody>
      </p:sp>
      <p:sp>
        <p:nvSpPr>
          <p:cNvPr id="3" name="Text Placeholder 2">
            <a:extLst>
              <a:ext uri="{FF2B5EF4-FFF2-40B4-BE49-F238E27FC236}">
                <a16:creationId xmlns:a16="http://schemas.microsoft.com/office/drawing/2014/main" id="{E6CF7E10-544B-0743-B946-57D4982D96AB}"/>
              </a:ext>
            </a:extLst>
          </p:cNvPr>
          <p:cNvSpPr>
            <a:spLocks noGrp="1"/>
          </p:cNvSpPr>
          <p:nvPr>
            <p:ph type="body" sz="quarter" idx="46"/>
          </p:nvPr>
        </p:nvSpPr>
        <p:spPr/>
        <p:txBody>
          <a:bodyPr/>
          <a:lstStyle/>
          <a:p>
            <a:r>
              <a:rPr lang="en-IE" sz="3200" dirty="0"/>
              <a:t>SOCIAL PRESCRIBING</a:t>
            </a:r>
            <a:endParaRPr lang="en-US" dirty="0"/>
          </a:p>
        </p:txBody>
      </p:sp>
      <p:sp>
        <p:nvSpPr>
          <p:cNvPr id="4" name="Text Placeholder 3">
            <a:extLst>
              <a:ext uri="{FF2B5EF4-FFF2-40B4-BE49-F238E27FC236}">
                <a16:creationId xmlns:a16="http://schemas.microsoft.com/office/drawing/2014/main" id="{45FF9C21-7765-4C40-83A0-894FAB3FCD24}"/>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26</a:t>
            </a:r>
            <a:endParaRPr lang="en-US" dirty="0"/>
          </a:p>
        </p:txBody>
      </p:sp>
      <p:sp>
        <p:nvSpPr>
          <p:cNvPr id="5" name="Text Placeholder 4">
            <a:extLst>
              <a:ext uri="{FF2B5EF4-FFF2-40B4-BE49-F238E27FC236}">
                <a16:creationId xmlns:a16="http://schemas.microsoft.com/office/drawing/2014/main" id="{B5A4CF66-C895-FB4B-B157-958D13ED878F}"/>
              </a:ext>
            </a:extLst>
          </p:cNvPr>
          <p:cNvSpPr>
            <a:spLocks noGrp="1"/>
          </p:cNvSpPr>
          <p:nvPr>
            <p:ph type="body" sz="quarter" idx="12"/>
          </p:nvPr>
        </p:nvSpPr>
        <p:spPr/>
        <p:txBody>
          <a:bodyPr/>
          <a:lstStyle/>
          <a:p>
            <a:r>
              <a:rPr lang="en-IE" dirty="0"/>
              <a:t>Spring Social Prescribing Project</a:t>
            </a:r>
            <a:endParaRPr lang="en-IE" dirty="0">
              <a:solidFill>
                <a:srgbClr val="000000"/>
              </a:solidFill>
            </a:endParaRPr>
          </a:p>
        </p:txBody>
      </p:sp>
      <p:sp>
        <p:nvSpPr>
          <p:cNvPr id="6" name="Text Placeholder 5">
            <a:extLst>
              <a:ext uri="{FF2B5EF4-FFF2-40B4-BE49-F238E27FC236}">
                <a16:creationId xmlns:a16="http://schemas.microsoft.com/office/drawing/2014/main" id="{639F9664-A7C5-764A-B729-3510F9F3B06B}"/>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27</a:t>
            </a:r>
            <a:endParaRPr lang="en-US" dirty="0"/>
          </a:p>
        </p:txBody>
      </p:sp>
      <p:sp>
        <p:nvSpPr>
          <p:cNvPr id="7" name="Text Placeholder 6">
            <a:extLst>
              <a:ext uri="{FF2B5EF4-FFF2-40B4-BE49-F238E27FC236}">
                <a16:creationId xmlns:a16="http://schemas.microsoft.com/office/drawing/2014/main" id="{4F85E948-858A-054F-B83E-8DB85CDB6A11}"/>
              </a:ext>
            </a:extLst>
          </p:cNvPr>
          <p:cNvSpPr>
            <a:spLocks noGrp="1"/>
          </p:cNvSpPr>
          <p:nvPr>
            <p:ph type="body" sz="quarter" idx="14"/>
          </p:nvPr>
        </p:nvSpPr>
        <p:spPr/>
        <p:txBody>
          <a:bodyPr/>
          <a:lstStyle/>
          <a:p>
            <a:r>
              <a:rPr lang="en-IE" dirty="0"/>
              <a:t>Connected Community Care Hub</a:t>
            </a:r>
            <a:endParaRPr lang="en-IE" dirty="0">
              <a:solidFill>
                <a:srgbClr val="000000"/>
              </a:solidFill>
            </a:endParaRPr>
          </a:p>
        </p:txBody>
      </p:sp>
      <p:sp>
        <p:nvSpPr>
          <p:cNvPr id="8" name="Text Placeholder 7">
            <a:extLst>
              <a:ext uri="{FF2B5EF4-FFF2-40B4-BE49-F238E27FC236}">
                <a16:creationId xmlns:a16="http://schemas.microsoft.com/office/drawing/2014/main" id="{592E9472-E832-AD46-AABA-FE8190C1A35B}"/>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28</a:t>
            </a:r>
            <a:endParaRPr lang="en-US" dirty="0"/>
          </a:p>
        </p:txBody>
      </p:sp>
      <p:sp>
        <p:nvSpPr>
          <p:cNvPr id="9" name="Text Placeholder 8">
            <a:extLst>
              <a:ext uri="{FF2B5EF4-FFF2-40B4-BE49-F238E27FC236}">
                <a16:creationId xmlns:a16="http://schemas.microsoft.com/office/drawing/2014/main" id="{CDCC094E-8BA0-274E-A269-3480A6C40D0E}"/>
              </a:ext>
            </a:extLst>
          </p:cNvPr>
          <p:cNvSpPr>
            <a:spLocks noGrp="1"/>
          </p:cNvSpPr>
          <p:nvPr>
            <p:ph type="body" sz="quarter" idx="48"/>
          </p:nvPr>
        </p:nvSpPr>
        <p:spPr/>
        <p:txBody>
          <a:bodyPr/>
          <a:lstStyle/>
          <a:p>
            <a:r>
              <a:rPr lang="en-IE" dirty="0"/>
              <a:t>CLARE CIC</a:t>
            </a:r>
            <a:endParaRPr lang="en-IE" dirty="0">
              <a:solidFill>
                <a:srgbClr val="000000"/>
              </a:solidFill>
            </a:endParaRPr>
          </a:p>
        </p:txBody>
      </p:sp>
      <p:sp>
        <p:nvSpPr>
          <p:cNvPr id="10" name="Text Placeholder 9">
            <a:extLst>
              <a:ext uri="{FF2B5EF4-FFF2-40B4-BE49-F238E27FC236}">
                <a16:creationId xmlns:a16="http://schemas.microsoft.com/office/drawing/2014/main" id="{44F1F0FD-17AD-FC4F-B7FA-FE55FAB9039E}"/>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29</a:t>
            </a:r>
            <a:endParaRPr lang="en-US" dirty="0"/>
          </a:p>
        </p:txBody>
      </p:sp>
      <p:sp>
        <p:nvSpPr>
          <p:cNvPr id="11" name="Text Placeholder 10">
            <a:extLst>
              <a:ext uri="{FF2B5EF4-FFF2-40B4-BE49-F238E27FC236}">
                <a16:creationId xmlns:a16="http://schemas.microsoft.com/office/drawing/2014/main" id="{6DF47330-50A3-5E44-A465-A9919240D72E}"/>
              </a:ext>
            </a:extLst>
          </p:cNvPr>
          <p:cNvSpPr>
            <a:spLocks noGrp="1"/>
          </p:cNvSpPr>
          <p:nvPr>
            <p:ph type="body" sz="quarter" idx="50"/>
          </p:nvPr>
        </p:nvSpPr>
        <p:spPr/>
        <p:txBody>
          <a:bodyPr/>
          <a:lstStyle/>
          <a:p>
            <a:r>
              <a:rPr lang="en-IE" dirty="0"/>
              <a:t>Radius Floating Support</a:t>
            </a:r>
            <a:endParaRPr lang="en-IE" dirty="0">
              <a:solidFill>
                <a:srgbClr val="000000"/>
              </a:solidFill>
            </a:endParaRPr>
          </a:p>
        </p:txBody>
      </p:sp>
      <p:sp>
        <p:nvSpPr>
          <p:cNvPr id="12" name="Text Placeholder 11">
            <a:extLst>
              <a:ext uri="{FF2B5EF4-FFF2-40B4-BE49-F238E27FC236}">
                <a16:creationId xmlns:a16="http://schemas.microsoft.com/office/drawing/2014/main" id="{253ED14C-C1C8-B446-87F6-1C5D0E048294}"/>
              </a:ext>
            </a:extLst>
          </p:cNvPr>
          <p:cNvSpPr>
            <a:spLocks noGrp="1"/>
          </p:cNvSpPr>
          <p:nvPr>
            <p:ph type="body" sz="quarter" idx="51"/>
          </p:nvPr>
        </p:nvSpPr>
        <p:spPr/>
        <p:txBody>
          <a:bodyPr/>
          <a:lstStyle/>
          <a:p>
            <a:r>
              <a:rPr lang="en-US" dirty="0">
                <a:hlinkClick r:id="rId6" action="ppaction://hlinksldjump">
                  <a:extLst>
                    <a:ext uri="{A12FA001-AC4F-418D-AE19-62706E023703}">
                      <ahyp:hlinkClr xmlns:ahyp="http://schemas.microsoft.com/office/drawing/2018/hyperlinkcolor" val="tx"/>
                    </a:ext>
                  </a:extLst>
                </a:hlinkClick>
              </a:rPr>
              <a:t>30</a:t>
            </a:r>
            <a:endParaRPr lang="en-US" dirty="0"/>
          </a:p>
        </p:txBody>
      </p:sp>
      <p:sp>
        <p:nvSpPr>
          <p:cNvPr id="13" name="Text Placeholder 12">
            <a:extLst>
              <a:ext uri="{FF2B5EF4-FFF2-40B4-BE49-F238E27FC236}">
                <a16:creationId xmlns:a16="http://schemas.microsoft.com/office/drawing/2014/main" id="{5B7D0743-22F5-DF45-A786-8BF6EC16338C}"/>
              </a:ext>
            </a:extLst>
          </p:cNvPr>
          <p:cNvSpPr>
            <a:spLocks noGrp="1"/>
          </p:cNvSpPr>
          <p:nvPr>
            <p:ph type="body" sz="quarter" idx="52"/>
          </p:nvPr>
        </p:nvSpPr>
        <p:spPr/>
        <p:txBody>
          <a:bodyPr/>
          <a:lstStyle/>
          <a:p>
            <a:r>
              <a:rPr lang="en-IE" dirty="0"/>
              <a:t>Community Family Support Project</a:t>
            </a:r>
            <a:endParaRPr lang="en-IE" dirty="0">
              <a:solidFill>
                <a:srgbClr val="000000"/>
              </a:solidFill>
            </a:endParaRPr>
          </a:p>
        </p:txBody>
      </p:sp>
      <p:sp>
        <p:nvSpPr>
          <p:cNvPr id="14" name="Text Placeholder 13">
            <a:extLst>
              <a:ext uri="{FF2B5EF4-FFF2-40B4-BE49-F238E27FC236}">
                <a16:creationId xmlns:a16="http://schemas.microsoft.com/office/drawing/2014/main" id="{EE72524B-BC80-BA47-8FA8-A9D88C20D282}"/>
              </a:ext>
            </a:extLst>
          </p:cNvPr>
          <p:cNvSpPr>
            <a:spLocks noGrp="1"/>
          </p:cNvSpPr>
          <p:nvPr>
            <p:ph type="body" sz="quarter" idx="53"/>
          </p:nvPr>
        </p:nvSpPr>
        <p:spPr/>
        <p:txBody>
          <a:bodyPr/>
          <a:lstStyle/>
          <a:p>
            <a:r>
              <a:rPr lang="en-US" dirty="0">
                <a:hlinkClick r:id="rId7" action="ppaction://hlinksldjump">
                  <a:extLst>
                    <a:ext uri="{A12FA001-AC4F-418D-AE19-62706E023703}">
                      <ahyp:hlinkClr xmlns:ahyp="http://schemas.microsoft.com/office/drawing/2018/hyperlinkcolor" val="tx"/>
                    </a:ext>
                  </a:extLst>
                </a:hlinkClick>
              </a:rPr>
              <a:t>31</a:t>
            </a:r>
            <a:endParaRPr lang="en-US" dirty="0"/>
          </a:p>
        </p:txBody>
      </p:sp>
      <p:sp>
        <p:nvSpPr>
          <p:cNvPr id="15" name="Text Placeholder 14">
            <a:extLst>
              <a:ext uri="{FF2B5EF4-FFF2-40B4-BE49-F238E27FC236}">
                <a16:creationId xmlns:a16="http://schemas.microsoft.com/office/drawing/2014/main" id="{227050E9-2528-5C40-8BD3-95A89E7362E9}"/>
              </a:ext>
            </a:extLst>
          </p:cNvPr>
          <p:cNvSpPr>
            <a:spLocks noGrp="1"/>
          </p:cNvSpPr>
          <p:nvPr>
            <p:ph type="body" sz="quarter" idx="54"/>
          </p:nvPr>
        </p:nvSpPr>
        <p:spPr/>
        <p:txBody>
          <a:bodyPr/>
          <a:lstStyle/>
          <a:p>
            <a:pPr fontAlgn="b"/>
            <a:r>
              <a:rPr lang="en-IE" dirty="0"/>
              <a:t> </a:t>
            </a:r>
          </a:p>
          <a:p>
            <a:pPr fontAlgn="b"/>
            <a:r>
              <a:rPr lang="en-IE" dirty="0"/>
              <a:t>Re </a:t>
            </a:r>
            <a:r>
              <a:rPr lang="en-IE" dirty="0" err="1"/>
              <a:t>sante</a:t>
            </a:r>
            <a:r>
              <a:rPr lang="en-IE" dirty="0"/>
              <a:t> </a:t>
            </a:r>
            <a:r>
              <a:rPr lang="en-IE" dirty="0" err="1"/>
              <a:t>vous</a:t>
            </a:r>
            <a:endParaRPr lang="en-IE" dirty="0"/>
          </a:p>
          <a:p>
            <a:endParaRPr lang="en-US" dirty="0"/>
          </a:p>
        </p:txBody>
      </p:sp>
      <p:sp>
        <p:nvSpPr>
          <p:cNvPr id="16" name="Text Placeholder 15">
            <a:extLst>
              <a:ext uri="{FF2B5EF4-FFF2-40B4-BE49-F238E27FC236}">
                <a16:creationId xmlns:a16="http://schemas.microsoft.com/office/drawing/2014/main" id="{F16F8092-2664-5B4B-BB4D-356D1DEA7718}"/>
              </a:ext>
            </a:extLst>
          </p:cNvPr>
          <p:cNvSpPr>
            <a:spLocks noGrp="1"/>
          </p:cNvSpPr>
          <p:nvPr>
            <p:ph type="body" sz="quarter" idx="55"/>
          </p:nvPr>
        </p:nvSpPr>
        <p:spPr>
          <a:xfrm>
            <a:off x="2550783" y="6837513"/>
            <a:ext cx="648000" cy="348400"/>
          </a:xfrm>
        </p:spPr>
        <p:txBody>
          <a:bodyPr/>
          <a:lstStyle/>
          <a:p>
            <a:r>
              <a:rPr lang="en-US" dirty="0">
                <a:hlinkClick r:id="rId8" action="ppaction://hlinksldjump">
                  <a:extLst>
                    <a:ext uri="{A12FA001-AC4F-418D-AE19-62706E023703}">
                      <ahyp:hlinkClr xmlns:ahyp="http://schemas.microsoft.com/office/drawing/2018/hyperlinkcolor" val="tx"/>
                    </a:ext>
                  </a:extLst>
                </a:hlinkClick>
              </a:rPr>
              <a:t>32</a:t>
            </a:r>
            <a:endParaRPr lang="en-US" dirty="0"/>
          </a:p>
        </p:txBody>
      </p:sp>
      <p:sp>
        <p:nvSpPr>
          <p:cNvPr id="17" name="Text Placeholder 16">
            <a:extLst>
              <a:ext uri="{FF2B5EF4-FFF2-40B4-BE49-F238E27FC236}">
                <a16:creationId xmlns:a16="http://schemas.microsoft.com/office/drawing/2014/main" id="{D0DF6BED-4CD7-C341-9D0A-8F07AE65AACE}"/>
              </a:ext>
            </a:extLst>
          </p:cNvPr>
          <p:cNvSpPr>
            <a:spLocks noGrp="1"/>
          </p:cNvSpPr>
          <p:nvPr>
            <p:ph type="body" sz="quarter" idx="56"/>
          </p:nvPr>
        </p:nvSpPr>
        <p:spPr>
          <a:xfrm>
            <a:off x="3266620" y="6837513"/>
            <a:ext cx="4105024" cy="348400"/>
          </a:xfrm>
        </p:spPr>
        <p:txBody>
          <a:bodyPr/>
          <a:lstStyle/>
          <a:p>
            <a:r>
              <a:rPr lang="en-IE" dirty="0" err="1"/>
              <a:t>Fundacion</a:t>
            </a:r>
            <a:r>
              <a:rPr lang="en-IE" dirty="0"/>
              <a:t> TAS-social prescription for people with disabilities through collaboration</a:t>
            </a:r>
            <a:endParaRPr lang="en-IE" dirty="0">
              <a:solidFill>
                <a:srgbClr val="000000"/>
              </a:solidFill>
            </a:endParaRPr>
          </a:p>
        </p:txBody>
      </p:sp>
      <p:sp>
        <p:nvSpPr>
          <p:cNvPr id="24" name="Slide Number Placeholder 23">
            <a:extLst>
              <a:ext uri="{FF2B5EF4-FFF2-40B4-BE49-F238E27FC236}">
                <a16:creationId xmlns:a16="http://schemas.microsoft.com/office/drawing/2014/main" id="{50C18D92-44A7-DD46-B03E-55E1AA786CFB}"/>
              </a:ext>
            </a:extLst>
          </p:cNvPr>
          <p:cNvSpPr>
            <a:spLocks noGrp="1"/>
          </p:cNvSpPr>
          <p:nvPr>
            <p:ph type="sldNum" sz="quarter" idx="4"/>
          </p:nvPr>
        </p:nvSpPr>
        <p:spPr/>
        <p:txBody>
          <a:bodyPr/>
          <a:lstStyle/>
          <a:p>
            <a:fld id="{CB2079F2-58AF-ED44-82D7-E04B2F6FD686}" type="slidenum">
              <a:rPr lang="en-US" smtClean="0"/>
              <a:pPr/>
              <a:t>34</a:t>
            </a:fld>
            <a:endParaRPr lang="en-US" dirty="0"/>
          </a:p>
        </p:txBody>
      </p:sp>
      <p:grpSp>
        <p:nvGrpSpPr>
          <p:cNvPr id="220" name="Graphic 4">
            <a:extLst>
              <a:ext uri="{FF2B5EF4-FFF2-40B4-BE49-F238E27FC236}">
                <a16:creationId xmlns:a16="http://schemas.microsoft.com/office/drawing/2014/main" id="{3F2A6E0D-4CEC-C34F-BD2D-13B7680A99CE}"/>
              </a:ext>
            </a:extLst>
          </p:cNvPr>
          <p:cNvGrpSpPr/>
          <p:nvPr/>
        </p:nvGrpSpPr>
        <p:grpSpPr>
          <a:xfrm>
            <a:off x="714065" y="8291502"/>
            <a:ext cx="1987565" cy="1578635"/>
            <a:chOff x="4258252" y="5212571"/>
            <a:chExt cx="1256746" cy="998178"/>
          </a:xfrm>
        </p:grpSpPr>
        <p:sp>
          <p:nvSpPr>
            <p:cNvPr id="221" name="Freeform 220">
              <a:extLst>
                <a:ext uri="{FF2B5EF4-FFF2-40B4-BE49-F238E27FC236}">
                  <a16:creationId xmlns:a16="http://schemas.microsoft.com/office/drawing/2014/main" id="{B28EE3D3-C7B6-9F42-9B34-DC0A6507C9C1}"/>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2" name="Freeform 221">
              <a:extLst>
                <a:ext uri="{FF2B5EF4-FFF2-40B4-BE49-F238E27FC236}">
                  <a16:creationId xmlns:a16="http://schemas.microsoft.com/office/drawing/2014/main" id="{853B1128-4152-C94F-9F7B-5ECDA2A21917}"/>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3" name="Freeform 222">
              <a:extLst>
                <a:ext uri="{FF2B5EF4-FFF2-40B4-BE49-F238E27FC236}">
                  <a16:creationId xmlns:a16="http://schemas.microsoft.com/office/drawing/2014/main" id="{7D21A50B-0A44-E34D-AC27-65305A3098E4}"/>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4" name="Freeform 223">
              <a:extLst>
                <a:ext uri="{FF2B5EF4-FFF2-40B4-BE49-F238E27FC236}">
                  <a16:creationId xmlns:a16="http://schemas.microsoft.com/office/drawing/2014/main" id="{390A38AA-7A5F-D44A-AD28-23467AAAC484}"/>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5" name="Freeform 224">
              <a:extLst>
                <a:ext uri="{FF2B5EF4-FFF2-40B4-BE49-F238E27FC236}">
                  <a16:creationId xmlns:a16="http://schemas.microsoft.com/office/drawing/2014/main" id="{E8B9197F-7DC1-6A4F-9F68-3945C9E93AE8}"/>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6" name="Freeform 225">
              <a:extLst>
                <a:ext uri="{FF2B5EF4-FFF2-40B4-BE49-F238E27FC236}">
                  <a16:creationId xmlns:a16="http://schemas.microsoft.com/office/drawing/2014/main" id="{56E1ED0A-AD5F-D54E-A829-4829065D6509}"/>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7" name="Freeform 226">
              <a:extLst>
                <a:ext uri="{FF2B5EF4-FFF2-40B4-BE49-F238E27FC236}">
                  <a16:creationId xmlns:a16="http://schemas.microsoft.com/office/drawing/2014/main" id="{C549F40A-B471-A74A-B11A-865AC9D0D8DD}"/>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8" name="Freeform 227">
              <a:extLst>
                <a:ext uri="{FF2B5EF4-FFF2-40B4-BE49-F238E27FC236}">
                  <a16:creationId xmlns:a16="http://schemas.microsoft.com/office/drawing/2014/main" id="{29F29F1E-2805-2646-88DD-582E8BC7507D}"/>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9" name="Freeform 228">
              <a:extLst>
                <a:ext uri="{FF2B5EF4-FFF2-40B4-BE49-F238E27FC236}">
                  <a16:creationId xmlns:a16="http://schemas.microsoft.com/office/drawing/2014/main" id="{4104E387-9DED-F047-97BC-7BCAAAF9AB6B}"/>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0" name="Freeform 229">
              <a:extLst>
                <a:ext uri="{FF2B5EF4-FFF2-40B4-BE49-F238E27FC236}">
                  <a16:creationId xmlns:a16="http://schemas.microsoft.com/office/drawing/2014/main" id="{72B3FC9E-A5C1-0A4C-87CA-4D84CE947FC4}"/>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1" name="Freeform 230">
              <a:extLst>
                <a:ext uri="{FF2B5EF4-FFF2-40B4-BE49-F238E27FC236}">
                  <a16:creationId xmlns:a16="http://schemas.microsoft.com/office/drawing/2014/main" id="{B585D29E-A1BF-D749-95AA-16188EF58C68}"/>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2" name="Freeform 231">
              <a:extLst>
                <a:ext uri="{FF2B5EF4-FFF2-40B4-BE49-F238E27FC236}">
                  <a16:creationId xmlns:a16="http://schemas.microsoft.com/office/drawing/2014/main" id="{FAE36A14-B5B3-FA45-95FC-601E0248E47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3" name="Freeform 232">
              <a:extLst>
                <a:ext uri="{FF2B5EF4-FFF2-40B4-BE49-F238E27FC236}">
                  <a16:creationId xmlns:a16="http://schemas.microsoft.com/office/drawing/2014/main" id="{5D1FBF3C-05CC-094C-9B46-7DD5179AE5E1}"/>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4" name="Freeform 233">
              <a:extLst>
                <a:ext uri="{FF2B5EF4-FFF2-40B4-BE49-F238E27FC236}">
                  <a16:creationId xmlns:a16="http://schemas.microsoft.com/office/drawing/2014/main" id="{69BBA6B0-A6A7-5248-BCAE-34E3570C286E}"/>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5" name="Freeform 234">
              <a:extLst>
                <a:ext uri="{FF2B5EF4-FFF2-40B4-BE49-F238E27FC236}">
                  <a16:creationId xmlns:a16="http://schemas.microsoft.com/office/drawing/2014/main" id="{D84F651E-301C-2D4A-950E-699D929C4973}"/>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grpSp>
      <p:sp>
        <p:nvSpPr>
          <p:cNvPr id="35" name="Freeform 34">
            <a:extLst>
              <a:ext uri="{FF2B5EF4-FFF2-40B4-BE49-F238E27FC236}">
                <a16:creationId xmlns:a16="http://schemas.microsoft.com/office/drawing/2014/main" id="{7D934E3C-CB09-AC45-9050-06781D77F8FA}"/>
              </a:ext>
            </a:extLst>
          </p:cNvPr>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rtlCol="0" anchor="ctr"/>
          <a:lstStyle/>
          <a:p>
            <a:endParaRPr lang="en-US"/>
          </a:p>
        </p:txBody>
      </p:sp>
    </p:spTree>
    <p:extLst>
      <p:ext uri="{BB962C8B-B14F-4D97-AF65-F5344CB8AC3E}">
        <p14:creationId xmlns:p14="http://schemas.microsoft.com/office/powerpoint/2010/main" val="386464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Spring Social Prescribing Project</a:t>
            </a:r>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ABOUT </a:t>
            </a:r>
            <a:endParaRPr lang="en-IE" sz="1200" dirty="0"/>
          </a:p>
          <a:p>
            <a:r>
              <a:rPr lang="en-GB" dirty="0"/>
              <a:t>SPRING Social Prescribing is active</a:t>
            </a:r>
            <a:br>
              <a:rPr lang="en-GB" dirty="0"/>
            </a:br>
            <a:r>
              <a:rPr lang="en-GB" dirty="0"/>
              <a:t>in Northern Ireland and in Scotland. The service is available in 30 communities</a:t>
            </a:r>
            <a:r>
              <a:rPr lang="en-IE" dirty="0"/>
              <a:t>. </a:t>
            </a:r>
            <a:r>
              <a:rPr lang="en-GB" dirty="0"/>
              <a:t>SPRING Social Prescribing helps</a:t>
            </a:r>
            <a:r>
              <a:rPr lang="en-GB" b="1" dirty="0"/>
              <a:t> p</a:t>
            </a:r>
            <a:r>
              <a:rPr lang="en-GB" dirty="0"/>
              <a:t>eople</a:t>
            </a:r>
            <a:r>
              <a:rPr lang="en-GB" b="1" dirty="0"/>
              <a:t> </a:t>
            </a:r>
            <a:r>
              <a:rPr lang="en-GB" dirty="0"/>
              <a:t>to address their health &amp; wellbeing</a:t>
            </a:r>
            <a:br>
              <a:rPr lang="en-GB" dirty="0"/>
            </a:br>
            <a:r>
              <a:rPr lang="en-GB" dirty="0"/>
              <a:t>by connecting them to sources of </a:t>
            </a:r>
            <a:br>
              <a:rPr lang="en-GB" dirty="0"/>
            </a:br>
            <a:r>
              <a:rPr lang="en-GB" dirty="0"/>
              <a:t>support within their community. </a:t>
            </a:r>
            <a:r>
              <a:rPr lang="en-IE" dirty="0"/>
              <a:t> </a:t>
            </a:r>
            <a:r>
              <a:rPr lang="en-GB" dirty="0"/>
              <a:t>As a result of SPRING Social Prescribing supports there has been a marked decrease in the number of GP visits made, ultimately taking the pressure of NHS services.</a:t>
            </a:r>
            <a:r>
              <a:rPr lang="en-IE" dirty="0"/>
              <a:t> </a:t>
            </a:r>
            <a:r>
              <a:rPr lang="en-GB" dirty="0"/>
              <a:t>SPRING Social Prescribing helps people aged 18+ to address their social, emotional, physical and practical issues.</a:t>
            </a:r>
            <a:endParaRPr lang="en-IE" dirty="0"/>
          </a:p>
          <a:p>
            <a:r>
              <a:rPr lang="en-GB" dirty="0"/>
              <a:t> </a:t>
            </a:r>
            <a:endParaRPr lang="en-IE" dirty="0"/>
          </a:p>
          <a:p>
            <a:r>
              <a:rPr lang="en-US" dirty="0"/>
              <a:t>For more information check out the website</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https://www.springsp.org/</a:t>
            </a:r>
            <a:r>
              <a:rPr lang="en-US" i="1" dirty="0"/>
              <a:t>	</a:t>
            </a: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SPRING Community support programmes and activities are to support those suffering from social isolation, low mood, mild depression, long term conditions or physical inactivity. They can include social clubs, arts &amp; crafts, a phone helpline, peer support groups for those with long-term conditions, advice and guidance or volunteering groups. A total of 70 percent of referrals were made on behalf of people experiencing low mental health issues and social isolation.</a:t>
            </a:r>
            <a:endParaRPr lang="en-IE" dirty="0"/>
          </a:p>
          <a:p>
            <a:r>
              <a:rPr lang="en-US" sz="1200" b="1" dirty="0"/>
              <a:t> </a:t>
            </a:r>
            <a:endParaRPr lang="en-IE" sz="1200" b="1" dirty="0"/>
          </a:p>
          <a:p>
            <a:r>
              <a:rPr lang="en-US" sz="1200" b="1" dirty="0"/>
              <a:t>SUPPORTING HEALTH, WELLBEING &amp; NUTRITION</a:t>
            </a:r>
            <a:endParaRPr lang="en-IE" sz="1200" dirty="0"/>
          </a:p>
          <a:p>
            <a:r>
              <a:rPr lang="en-GB" dirty="0"/>
              <a:t>SPRING helps provide support for food, heating, shopping, social isolation, health issues such as Type 2 diabetes, digital exclusion and also refer those who are struggling into longer-term programmes such as a weekly food shop. </a:t>
            </a:r>
            <a:endParaRPr lang="en-IE" dirty="0"/>
          </a:p>
          <a:p>
            <a:r>
              <a:rPr lang="en-US" b="1" i="1" dirty="0"/>
              <a:t> </a:t>
            </a:r>
            <a:endParaRPr lang="en-IE" dirty="0"/>
          </a:p>
          <a:p>
            <a:r>
              <a:rPr lang="en-US" sz="1200" b="1" dirty="0"/>
              <a:t>SUPPORTING GETTING ACTIVE TO KEEP WELL</a:t>
            </a:r>
            <a:endParaRPr lang="en-IE" sz="1200" dirty="0"/>
          </a:p>
          <a:p>
            <a:r>
              <a:rPr lang="en-GB" dirty="0"/>
              <a:t>With a support worker a health support plan is designed, one that identifies things would need and would like as an individual. This may be anything from joining an exercise class, or walking, cycling, fishing groups, yoga classes, or swimming lesson</a:t>
            </a:r>
            <a:r>
              <a:rPr lang="en-GB" b="1" dirty="0"/>
              <a:t>s.</a:t>
            </a:r>
          </a:p>
          <a:p>
            <a:endParaRPr lang="en-GB" b="1" dirty="0"/>
          </a:p>
          <a:p>
            <a:endParaRPr lang="en-IE" dirty="0"/>
          </a:p>
          <a:p>
            <a:r>
              <a:rPr lang="en-US" sz="1200" b="1" dirty="0"/>
              <a:t>SUPPORTING ADULT LEARNING</a:t>
            </a:r>
            <a:endParaRPr lang="en-IE" sz="1200" dirty="0"/>
          </a:p>
          <a:p>
            <a:r>
              <a:rPr lang="en-GB" dirty="0"/>
              <a:t>There are education and learning supports contained within the support provided. SPRING empowers people to make decisions about their own health and learning opportunities and connects them to suitable programmes and services in the community</a:t>
            </a:r>
            <a:endParaRPr lang="en-IE" dirty="0"/>
          </a:p>
          <a:p>
            <a:endParaRPr lang="en-GB" sz="1200" b="1" dirty="0"/>
          </a:p>
          <a:p>
            <a:r>
              <a:rPr lang="en-GB" sz="1200" b="1" dirty="0"/>
              <a:t>HOW IS THE ORGANISATION FUNDED?</a:t>
            </a:r>
            <a:endParaRPr lang="en-IE" sz="1200" dirty="0"/>
          </a:p>
          <a:p>
            <a:r>
              <a:rPr lang="en-US" dirty="0"/>
              <a:t>Spring has secured funding from the National Lottery Community Fund, Northern Ireland Housing Executive and the Department for Agriculture, Environment &amp; Rural Affairs</a:t>
            </a:r>
            <a:endParaRPr lang="en-IE" dirty="0"/>
          </a:p>
          <a:p>
            <a:endParaRPr lang="en-IE" dirty="0"/>
          </a:p>
          <a:p>
            <a:r>
              <a:rPr lang="en-US" sz="1200" b="1" dirty="0"/>
              <a:t>HOW DOES THE REFERRAL PROCESS WORK?</a:t>
            </a:r>
            <a:endParaRPr lang="en-IE" sz="1200" dirty="0"/>
          </a:p>
          <a:p>
            <a:r>
              <a:rPr lang="en-GB" dirty="0"/>
              <a:t>GPs, health professionals and pharmacists and</a:t>
            </a:r>
            <a:endParaRPr lang="en-IE" dirty="0"/>
          </a:p>
          <a:p>
            <a:r>
              <a:rPr lang="en-GB" dirty="0"/>
              <a:t>some non-statuary agencies refer patients. </a:t>
            </a:r>
            <a:endParaRPr lang="en-IE" dirty="0"/>
          </a:p>
          <a:p>
            <a:r>
              <a:rPr lang="en-GB" u="sng" dirty="0">
                <a:solidFill>
                  <a:srgbClr val="FFC652"/>
                </a:solidFill>
                <a:hlinkClick r:id="rId3">
                  <a:extLst>
                    <a:ext uri="{A12FA001-AC4F-418D-AE19-62706E023703}">
                      <ahyp:hlinkClr xmlns:ahyp="http://schemas.microsoft.com/office/drawing/2018/hyperlinkcolor" val="tx"/>
                    </a:ext>
                  </a:extLst>
                </a:hlinkClick>
              </a:rPr>
              <a:t>https://youtu.be/UwlgfSz_CDw</a:t>
            </a:r>
            <a:endParaRPr lang="en-IE" dirty="0">
              <a:solidFill>
                <a:srgbClr val="FFC652"/>
              </a:solidFill>
            </a:endParaRPr>
          </a:p>
          <a:p>
            <a:endParaRPr lang="en-IE" dirty="0"/>
          </a:p>
          <a:p>
            <a:r>
              <a:rPr lang="en-US" sz="1200" b="1" dirty="0"/>
              <a:t>OPPORTUNITIES FOR REPLICATION</a:t>
            </a:r>
            <a:endParaRPr lang="en-IE" sz="1200" dirty="0"/>
          </a:p>
          <a:p>
            <a:r>
              <a:rPr lang="en-GB" dirty="0"/>
              <a:t>Yes, these services and resources can be reproduced throughout the world. The world's first International Social Prescribing Day began in 2019.</a:t>
            </a:r>
            <a:endParaRPr lang="en-IE" dirty="0"/>
          </a:p>
          <a:p>
            <a:endParaRPr lang="en-GB" sz="1200" b="1" dirty="0"/>
          </a:p>
          <a:p>
            <a:r>
              <a:rPr lang="en-GB" sz="1200" b="1" dirty="0"/>
              <a:t>MYTHS &amp; FALSE BELIEFS</a:t>
            </a:r>
            <a:endParaRPr lang="en-IE" sz="1200" dirty="0"/>
          </a:p>
          <a:p>
            <a:r>
              <a:rPr lang="en-GB" b="1" i="1" dirty="0"/>
              <a:t>“There is a long waiting list”.</a:t>
            </a:r>
            <a:endParaRPr lang="en-IE" dirty="0"/>
          </a:p>
          <a:p>
            <a:r>
              <a:rPr lang="en-GB" dirty="0"/>
              <a:t>This is not true. SPRING has a quick turnover rate and contact potential service-users as quickly as possible.</a:t>
            </a:r>
          </a:p>
          <a:p>
            <a:endParaRPr lang="en-IE" dirty="0"/>
          </a:p>
          <a:p>
            <a:r>
              <a:rPr lang="en-GB" b="1" i="1" dirty="0"/>
              <a:t>“It’s the same as counselling”.</a:t>
            </a:r>
            <a:endParaRPr lang="en-IE" dirty="0"/>
          </a:p>
          <a:p>
            <a:r>
              <a:rPr lang="en-GB" dirty="0"/>
              <a:t>No, it’s different. Although social prescribing, like counselling, provides a safe space to talk and explore issues, SPRING link workers are able to support people in a more practical sense, as well as providing emotional care. A link worker can help sign-post participants to specialist counselling services.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35</a:t>
            </a:fld>
            <a:endParaRPr lang="en-US" dirty="0"/>
          </a:p>
        </p:txBody>
      </p:sp>
      <p:pic>
        <p:nvPicPr>
          <p:cNvPr id="6" name="Picture Placeholder 5">
            <a:extLst>
              <a:ext uri="{FF2B5EF4-FFF2-40B4-BE49-F238E27FC236}">
                <a16:creationId xmlns:a16="http://schemas.microsoft.com/office/drawing/2014/main" id="{87BC616E-E21E-8246-B9C6-F8189091631A}"/>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t="-1942"/>
          <a:stretch/>
        </p:blipFill>
        <p:spPr>
          <a:xfrm>
            <a:off x="5048273" y="422790"/>
            <a:ext cx="2511402" cy="1653390"/>
          </a:xfrm>
        </p:spPr>
      </p:pic>
      <p:pic>
        <p:nvPicPr>
          <p:cNvPr id="4" name="Picture 3">
            <a:extLst>
              <a:ext uri="{FF2B5EF4-FFF2-40B4-BE49-F238E27FC236}">
                <a16:creationId xmlns:a16="http://schemas.microsoft.com/office/drawing/2014/main" id="{3DFD325B-B704-794C-BBF9-E4CBBC9C01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228" y="269650"/>
            <a:ext cx="1734237" cy="785826"/>
          </a:xfrm>
          <a:prstGeom prst="rect">
            <a:avLst/>
          </a:prstGeom>
        </p:spPr>
      </p:pic>
      <p:grpSp>
        <p:nvGrpSpPr>
          <p:cNvPr id="14" name="Group 13">
            <a:extLst>
              <a:ext uri="{FF2B5EF4-FFF2-40B4-BE49-F238E27FC236}">
                <a16:creationId xmlns:a16="http://schemas.microsoft.com/office/drawing/2014/main" id="{C028F283-0311-B84A-BABF-FBCACDDC3E95}"/>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3C483D3B-AFCA-B042-9F9D-40A29A276FEB}"/>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FD53D21B-C9C6-694C-AF3E-13203351838E}"/>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4434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3856809" cy="859209"/>
          </a:xfrm>
        </p:spPr>
        <p:txBody>
          <a:bodyPr/>
          <a:lstStyle/>
          <a:p>
            <a:r>
              <a:rPr lang="en-IE" dirty="0"/>
              <a:t>Connected Community Care Hub</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ABOUT </a:t>
            </a:r>
            <a:endParaRPr lang="en-IE" sz="1200" dirty="0"/>
          </a:p>
          <a:p>
            <a:r>
              <a:rPr lang="en-GB" dirty="0"/>
              <a:t>The Connected Community Care Hub is operational in Belfast, with key Co-ordinators based in each area of the city.  CCC HUB started taking referrals in Jan 2018 and was set up to develop a community centred approach to health and wellbeing by coordinating and connecting people to assets within their local area to meet their individual needs.  This will increase people’s control over their own lives, supporting them to remain independent thus improving their overall health, wellbeing and social participation.  We do not deliver services; however we connect individuals to existing services and support.</a:t>
            </a:r>
            <a:endParaRPr lang="en-IE" dirty="0"/>
          </a:p>
          <a:p>
            <a:r>
              <a:rPr lang="en-GB" dirty="0"/>
              <a:t> </a:t>
            </a:r>
            <a:endParaRPr lang="en-IE" dirty="0"/>
          </a:p>
          <a:p>
            <a:r>
              <a:rPr lang="en-GB" dirty="0"/>
              <a:t>The service seeks to support persons aged over 18 and registered with a GP in the Belfast Trust area and meeting any of the following:</a:t>
            </a:r>
            <a:endParaRPr lang="en-IE" dirty="0"/>
          </a:p>
          <a:p>
            <a:pPr marL="171450" lvl="0" indent="-171450">
              <a:buFont typeface="Arial" panose="020B0604020202020204" pitchFamily="34" charset="0"/>
              <a:buChar char="•"/>
            </a:pPr>
            <a:r>
              <a:rPr lang="en-GB" dirty="0"/>
              <a:t>Individuals at high risk of developing a chronic condition</a:t>
            </a:r>
            <a:endParaRPr lang="en-IE" dirty="0"/>
          </a:p>
          <a:p>
            <a:pPr marL="171450" lvl="0" indent="-171450">
              <a:buFont typeface="Arial" panose="020B0604020202020204" pitchFamily="34" charset="0"/>
              <a:buChar char="•"/>
            </a:pPr>
            <a:r>
              <a:rPr lang="en-GB" dirty="0"/>
              <a:t>Individuals with an existing chronic condition(s) e.g., diabetes, stroke, COPD </a:t>
            </a:r>
            <a:endParaRPr lang="en-IE" dirty="0"/>
          </a:p>
          <a:p>
            <a:pPr marL="171450" lvl="0" indent="-171450">
              <a:buFont typeface="Arial" panose="020B0604020202020204" pitchFamily="34" charset="0"/>
              <a:buChar char="•"/>
            </a:pPr>
            <a:r>
              <a:rPr lang="en-GB" dirty="0"/>
              <a:t>Individual Older People who are socially isolated </a:t>
            </a:r>
            <a:endParaRPr lang="en-IE" dirty="0"/>
          </a:p>
          <a:p>
            <a:pPr marL="171450" lvl="0" indent="-171450">
              <a:buFont typeface="Arial" panose="020B0604020202020204" pitchFamily="34" charset="0"/>
              <a:buChar char="•"/>
            </a:pPr>
            <a:r>
              <a:rPr lang="en-GB" dirty="0"/>
              <a:t>Individuals with dementia (and their carers), including people waiting for an appointment at a memory clinic.</a:t>
            </a:r>
            <a:endParaRPr lang="en-IE" dirty="0"/>
          </a:p>
          <a:p>
            <a:pPr marL="171450" lvl="0" indent="-171450">
              <a:buFont typeface="Arial" panose="020B0604020202020204" pitchFamily="34" charset="0"/>
              <a:buChar char="•"/>
            </a:pPr>
            <a:r>
              <a:rPr lang="en-GB" dirty="0"/>
              <a:t>Individuals with a Cancer diagnosis.</a:t>
            </a:r>
          </a:p>
          <a:p>
            <a:pPr marL="171450" lvl="0" indent="-171450">
              <a:buFont typeface="Arial" panose="020B0604020202020204" pitchFamily="34" charset="0"/>
              <a:buChar char="•"/>
            </a:pP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https://www.communityni.org/organisation/connected-community-care</a:t>
            </a:r>
            <a:r>
              <a:rPr lang="en-GB" i="1"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US" dirty="0"/>
              <a:t>By completing a comprehensive needs assessment addressing practical, social and emotional needs.  Linking people in with supports in their local area and helping </a:t>
            </a:r>
            <a:r>
              <a:rPr lang="en-US" dirty="0" err="1"/>
              <a:t>mobilise</a:t>
            </a:r>
            <a:r>
              <a:rPr lang="en-US" dirty="0"/>
              <a:t> their personal, social, community and </a:t>
            </a:r>
            <a:r>
              <a:rPr lang="en-US" dirty="0" err="1"/>
              <a:t>neighbourhood</a:t>
            </a:r>
            <a:r>
              <a:rPr lang="en-US" dirty="0"/>
              <a:t> assets.  We would link people in with services in the local community that would help alleviate exclusion, such as group session or 1-1 support.</a:t>
            </a:r>
          </a:p>
          <a:p>
            <a:r>
              <a:rPr lang="en-US" sz="1200" b="1" dirty="0"/>
              <a:t> </a:t>
            </a:r>
          </a:p>
          <a:p>
            <a:endParaRPr lang="en-US" sz="1200" b="1" dirty="0"/>
          </a:p>
          <a:p>
            <a:endParaRPr lang="en-US" sz="1200" b="1" dirty="0"/>
          </a:p>
          <a:p>
            <a:endParaRPr lang="en-US" sz="1200" b="1" dirty="0"/>
          </a:p>
          <a:p>
            <a:endParaRPr lang="en-US" sz="1200" b="1" dirty="0"/>
          </a:p>
          <a:p>
            <a:endParaRPr lang="en-IE" sz="1200" b="1" dirty="0"/>
          </a:p>
          <a:p>
            <a:r>
              <a:rPr lang="en-US" sz="1200" b="1" dirty="0"/>
              <a:t>SUPPORTING HEALTH, </a:t>
            </a:r>
          </a:p>
          <a:p>
            <a:r>
              <a:rPr lang="en-US" sz="1200" b="1" dirty="0"/>
              <a:t>WELLBEING &amp; NUTRITION</a:t>
            </a:r>
            <a:endParaRPr lang="en-IE" sz="1200" dirty="0"/>
          </a:p>
          <a:p>
            <a:r>
              <a:rPr lang="en-GB" dirty="0"/>
              <a:t>We consider all the social determinants of health and helps identify any gaps in a person’s welfare.  Any co-produced plan will have a positive impact on their overall health, with counselling, physical exercise groups, health, nutrition and pain management programmes such as those provided by our local community providers.</a:t>
            </a:r>
            <a:endParaRPr lang="en-IE" dirty="0"/>
          </a:p>
          <a:p>
            <a:r>
              <a:rPr lang="en-US" b="1" i="1" dirty="0"/>
              <a:t> </a:t>
            </a:r>
            <a:endParaRPr lang="en-IE" dirty="0"/>
          </a:p>
          <a:p>
            <a:r>
              <a:rPr lang="en-US" sz="1200" b="1" dirty="0"/>
              <a:t>SUPPORTING GETTING ACTIVE TO KEEP WELL</a:t>
            </a:r>
            <a:endParaRPr lang="en-IE" sz="1200" dirty="0"/>
          </a:p>
          <a:p>
            <a:r>
              <a:rPr lang="en-GB" dirty="0"/>
              <a:t>We have access to the </a:t>
            </a:r>
            <a:r>
              <a:rPr lang="en-GB" dirty="0" err="1"/>
              <a:t>Healthwise</a:t>
            </a:r>
            <a:r>
              <a:rPr lang="en-GB" dirty="0"/>
              <a:t> programme which is a 12-week physical exercise programme targeting those with a sedentary lifestyle and a high BMI.  There are also local walking groups, community gardens and local exercise groups which would include yoga and </a:t>
            </a:r>
            <a:r>
              <a:rPr lang="en-GB" dirty="0" err="1"/>
              <a:t>pilates</a:t>
            </a:r>
            <a:r>
              <a:rPr lang="en-GB" dirty="0"/>
              <a:t> etc.</a:t>
            </a:r>
            <a:endParaRPr lang="en-IE" dirty="0"/>
          </a:p>
          <a:p>
            <a:endParaRPr lang="en-GB" sz="1200" b="1" dirty="0"/>
          </a:p>
          <a:p>
            <a:r>
              <a:rPr lang="en-GB" sz="1200" b="1" dirty="0"/>
              <a:t>SUPPORTING ADULT LEARNING</a:t>
            </a:r>
            <a:endParaRPr lang="en-IE" sz="1200" dirty="0"/>
          </a:p>
          <a:p>
            <a:r>
              <a:rPr lang="en-GB" dirty="0"/>
              <a:t>Linking people with local training and support projects.  </a:t>
            </a:r>
            <a:r>
              <a:rPr lang="en-GB" dirty="0" err="1"/>
              <a:t>SIgnposting</a:t>
            </a:r>
            <a:r>
              <a:rPr lang="en-GB" dirty="0"/>
              <a:t> to the Recovery College and </a:t>
            </a:r>
            <a:r>
              <a:rPr lang="en-GB" dirty="0" err="1"/>
              <a:t>DfCs</a:t>
            </a:r>
            <a:r>
              <a:rPr lang="en-GB" dirty="0"/>
              <a:t> Condition Management Programme which enables individuals with difficulties to progress with education, learning and employment.</a:t>
            </a:r>
            <a:endParaRPr lang="en-IE" dirty="0"/>
          </a:p>
          <a:p>
            <a:endParaRPr lang="en-GB" sz="1200" b="1" dirty="0"/>
          </a:p>
          <a:p>
            <a:r>
              <a:rPr lang="en-GB" sz="1200" b="1" dirty="0"/>
              <a:t>HOW IS THE ORGANISATION FUNDED?</a:t>
            </a:r>
            <a:endParaRPr lang="en-IE" sz="1200" dirty="0"/>
          </a:p>
          <a:p>
            <a:r>
              <a:rPr lang="en-GB" dirty="0"/>
              <a:t>Through the Local Commissioning Board</a:t>
            </a:r>
            <a:endParaRPr lang="en-IE" dirty="0"/>
          </a:p>
          <a:p>
            <a:endParaRPr lang="en-IE" dirty="0"/>
          </a:p>
          <a:p>
            <a:r>
              <a:rPr lang="en-US" sz="1200" b="1" dirty="0"/>
              <a:t>HOW DOES THE REFERRAL PROCESS WORK?</a:t>
            </a:r>
            <a:endParaRPr lang="en-IE" sz="1200" dirty="0"/>
          </a:p>
          <a:p>
            <a:r>
              <a:rPr lang="en-GB" dirty="0"/>
              <a:t>We receive referrals directly from GPs using their </a:t>
            </a:r>
            <a:r>
              <a:rPr lang="en-GB" dirty="0" err="1"/>
              <a:t>electronical</a:t>
            </a:r>
            <a:r>
              <a:rPr lang="en-GB" dirty="0"/>
              <a:t> referring gateway, Older Peoples Social Work Teams and a number of other teams from within Belfast Trust services.</a:t>
            </a:r>
            <a:endParaRPr lang="en-IE" dirty="0"/>
          </a:p>
          <a:p>
            <a:endParaRPr lang="en-IE" dirty="0"/>
          </a:p>
          <a:p>
            <a:r>
              <a:rPr lang="en-US" sz="1200" b="1" dirty="0"/>
              <a:t>OPPORTUNITIES FOR REPLICATION</a:t>
            </a:r>
            <a:endParaRPr lang="en-IE" sz="1200" dirty="0"/>
          </a:p>
          <a:p>
            <a:r>
              <a:rPr lang="en-GB" dirty="0"/>
              <a:t>This is a variation of a model used throughout the world</a:t>
            </a:r>
            <a:endParaRPr lang="en-IE" dirty="0"/>
          </a:p>
          <a:p>
            <a:endParaRPr lang="en-GB" sz="1200" b="1" dirty="0"/>
          </a:p>
          <a:p>
            <a:r>
              <a:rPr lang="en-GB" sz="1200" b="1" dirty="0"/>
              <a:t>MYTHS &amp; FALSE BELIEFS</a:t>
            </a:r>
            <a:endParaRPr lang="en-IE" sz="1200" dirty="0"/>
          </a:p>
          <a:p>
            <a:r>
              <a:rPr lang="en-GB" dirty="0"/>
              <a:t>“A pill will cure my ill”.  </a:t>
            </a:r>
            <a:endParaRPr lang="en-IE" dirty="0"/>
          </a:p>
          <a:p>
            <a:r>
              <a:rPr lang="en-GB" dirty="0"/>
              <a:t>Whilst medication has a vital role in someone’s health, it is not the only remedy to improve a person’s health and wellbeing.  The focus should be on prevention, early intervention, management and enablement.</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36</a:t>
            </a:fld>
            <a:endParaRPr lang="en-US" dirty="0"/>
          </a:p>
        </p:txBody>
      </p:sp>
      <p:pic>
        <p:nvPicPr>
          <p:cNvPr id="4" name="Picture Placeholder 3">
            <a:extLst>
              <a:ext uri="{FF2B5EF4-FFF2-40B4-BE49-F238E27FC236}">
                <a16:creationId xmlns:a16="http://schemas.microsoft.com/office/drawing/2014/main" id="{D2A47B6E-80AE-214D-96F2-05B226241F4D}"/>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52"/>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2" name="Picture 11" descr="A picture containing shape&#10;&#10;Description automatically generated">
            <a:extLst>
              <a:ext uri="{FF2B5EF4-FFF2-40B4-BE49-F238E27FC236}">
                <a16:creationId xmlns:a16="http://schemas.microsoft.com/office/drawing/2014/main" id="{E2D05A27-C83F-E848-BD0D-9AFA62E1FE8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21730" y="245177"/>
            <a:ext cx="2076450" cy="704850"/>
          </a:xfrm>
          <a:prstGeom prst="rect">
            <a:avLst/>
          </a:prstGeom>
          <a:noFill/>
          <a:ln>
            <a:noFill/>
          </a:ln>
        </p:spPr>
      </p:pic>
    </p:spTree>
    <p:extLst>
      <p:ext uri="{BB962C8B-B14F-4D97-AF65-F5344CB8AC3E}">
        <p14:creationId xmlns:p14="http://schemas.microsoft.com/office/powerpoint/2010/main" val="178182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CLARE CIC</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69386"/>
          </a:xfrm>
        </p:spPr>
        <p:txBody>
          <a:bodyPr/>
          <a:lstStyle/>
          <a:p>
            <a:r>
              <a:rPr lang="en-GB" sz="1200" b="1" dirty="0"/>
              <a:t>ABOUT </a:t>
            </a:r>
            <a:endParaRPr lang="en-IE" sz="1200" dirty="0"/>
          </a:p>
          <a:p>
            <a:pPr fontAlgn="base"/>
            <a:r>
              <a:rPr lang="en-GB" dirty="0"/>
              <a:t>The vision of the CLARE [Creative Legal Action Responses &amp; Engagement] is to create a community where all people feel supported and engaged, where people look out for one another and where everyone has the opportunity to reach their full potential.”</a:t>
            </a:r>
            <a:r>
              <a:rPr lang="en-IE" dirty="0"/>
              <a:t>  </a:t>
            </a:r>
            <a:r>
              <a:rPr lang="en-GB" dirty="0"/>
              <a:t>CLARE is a community led voluntary organization working within North Belfast providing person-centred support to help engage with the most vulnerable to design and implement a holistic living plan.  Service users are vulnerable adults and older people.</a:t>
            </a:r>
          </a:p>
          <a:p>
            <a:pPr fontAlgn="base"/>
            <a:endParaRPr lang="en-IE" dirty="0"/>
          </a:p>
          <a:p>
            <a:pPr fontAlgn="base"/>
            <a:r>
              <a:rPr lang="en-GB" dirty="0"/>
              <a:t>Objectives include the reduction of early reliance on adult health &amp; social care services. Assists timely hospital discharge and support to return home. Helps to prevent deterioration in health outcomes and improve health and well-being.  Empowers individuals to have ownership and greater control over the care and support services they receive. Promotes independence, choice and control through self-directed support. Provides help with practical tasks within the home and light housework. </a:t>
            </a:r>
            <a:r>
              <a:rPr lang="en-GB" u="sng" dirty="0">
                <a:solidFill>
                  <a:srgbClr val="FFC652"/>
                </a:solidFill>
              </a:rPr>
              <a:t>http://</a:t>
            </a:r>
            <a:r>
              <a:rPr lang="en-GB" u="sng" dirty="0" err="1">
                <a:solidFill>
                  <a:srgbClr val="FFC652"/>
                </a:solidFill>
              </a:rPr>
              <a:t>clare-cic.org</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pPr fontAlgn="base"/>
            <a:r>
              <a:rPr lang="en-GB" dirty="0"/>
              <a:t>Provision of Befriending service to reduce feelings of isolation and loneliness. Improves health &amp; well-being and promotes independence by empowering individuals to shape and manage their care and support. Assistance to connect with existing social activities and draw on skills within local communities. Accompanies individuals to appointments and events.</a:t>
            </a:r>
            <a:endParaRPr lang="en-IE" dirty="0"/>
          </a:p>
          <a:p>
            <a:r>
              <a:rPr lang="en-US" sz="1200" b="1" dirty="0"/>
              <a:t> </a:t>
            </a:r>
            <a:endParaRPr lang="en-IE" sz="1200" b="1" dirty="0"/>
          </a:p>
          <a:p>
            <a:r>
              <a:rPr lang="en-US" sz="1200" b="1" dirty="0"/>
              <a:t>SUPPORTING HEALTH, WELLBEING &amp; NUTRITION</a:t>
            </a:r>
            <a:endParaRPr lang="en-IE" sz="1200" dirty="0"/>
          </a:p>
          <a:p>
            <a:pPr fontAlgn="base"/>
            <a:r>
              <a:rPr lang="en-GB" dirty="0"/>
              <a:t>Through promotion of independence, choice and control through self-directed support. Support to access resources and services relevant to the individual’s needs such as support groups or activities to enhance physical or mental well-being. Opportunities to help with animals, walks and bowling.</a:t>
            </a:r>
            <a:endParaRPr lang="en-IE" dirty="0"/>
          </a:p>
          <a:p>
            <a:r>
              <a:rPr lang="en-US" b="1" i="1" dirty="0"/>
              <a:t> </a:t>
            </a:r>
            <a:endParaRPr lang="en-IE" dirty="0"/>
          </a:p>
          <a:p>
            <a:r>
              <a:rPr lang="en-US" sz="1200" b="1" dirty="0"/>
              <a:t>SUPPORTING GETTING ACTIVE TO KEEP WELL</a:t>
            </a:r>
            <a:endParaRPr lang="en-IE" sz="1200" dirty="0"/>
          </a:p>
          <a:p>
            <a:r>
              <a:rPr lang="en-GB" dirty="0"/>
              <a:t>Connect with existing services relating to staying active and maintaining good health in order to achieve the best outcome for the person.</a:t>
            </a:r>
            <a:endParaRPr lang="en-IE" dirty="0"/>
          </a:p>
          <a:p>
            <a:endParaRPr lang="en-GB" sz="1200" b="1" dirty="0"/>
          </a:p>
          <a:p>
            <a:r>
              <a:rPr lang="en-GB" sz="1200" b="1" dirty="0"/>
              <a:t>SUPPORTING ADULT LEARNING</a:t>
            </a:r>
            <a:endParaRPr lang="en-IE" sz="1200" dirty="0"/>
          </a:p>
          <a:p>
            <a:r>
              <a:rPr lang="en-GB" dirty="0"/>
              <a:t>Information and sign-posting to various courses/classes available.</a:t>
            </a:r>
            <a:endParaRPr lang="en-IE" dirty="0"/>
          </a:p>
          <a:p>
            <a:endParaRPr lang="en-GB" sz="1200" b="1" dirty="0"/>
          </a:p>
          <a:p>
            <a:r>
              <a:rPr lang="en-GB" sz="1200" b="1" dirty="0"/>
              <a:t>HOW IS THE ORGANISATION FUNDED?</a:t>
            </a:r>
            <a:endParaRPr lang="en-IE" sz="1200" dirty="0"/>
          </a:p>
          <a:p>
            <a:r>
              <a:rPr lang="en-GB" dirty="0"/>
              <a:t>Belfast Health &amp; Social Care Trust</a:t>
            </a:r>
            <a:endParaRPr lang="en-IE" dirty="0"/>
          </a:p>
          <a:p>
            <a:r>
              <a:rPr lang="en-GB" dirty="0"/>
              <a:t>Dormant Accounts Fund National Lottery Community Fund, Public Health Agency NI-CLEAR &amp; Community Foundation Northern Ireland</a:t>
            </a:r>
            <a:endParaRPr lang="en-IE" dirty="0"/>
          </a:p>
          <a:p>
            <a:endParaRPr lang="en-IE" dirty="0"/>
          </a:p>
          <a:p>
            <a:r>
              <a:rPr lang="en-US" sz="1200" b="1" dirty="0"/>
              <a:t>HOW DOES THE REFERRAL PROCESS WORK?</a:t>
            </a:r>
            <a:endParaRPr lang="en-IE" sz="1200" dirty="0"/>
          </a:p>
          <a:p>
            <a:r>
              <a:rPr lang="en-GB" b="1" dirty="0"/>
              <a:t>CLARE</a:t>
            </a:r>
            <a:r>
              <a:rPr lang="en-GB" dirty="0"/>
              <a:t> works closely with Belfast Health &amp; Social Care Trust  Home from Hospital service and volunteer support.</a:t>
            </a:r>
            <a:endParaRPr lang="en-IE" dirty="0"/>
          </a:p>
          <a:p>
            <a:endParaRPr lang="en-IE" dirty="0"/>
          </a:p>
          <a:p>
            <a:r>
              <a:rPr lang="en-US" sz="1200" b="1" dirty="0"/>
              <a:t>OPPORTUNITIES FOR REPLICATION</a:t>
            </a:r>
            <a:endParaRPr lang="en-IE" sz="1200" dirty="0"/>
          </a:p>
          <a:p>
            <a:r>
              <a:rPr lang="en-GB" dirty="0"/>
              <a:t>There are many countries already delivering services to enhance the lives of adults and older people and to help maintain their independence and self-determination.</a:t>
            </a:r>
            <a:endParaRPr lang="en-IE" dirty="0"/>
          </a:p>
          <a:p>
            <a:endParaRPr lang="en-GB" sz="1200" b="1" dirty="0"/>
          </a:p>
          <a:p>
            <a:r>
              <a:rPr lang="en-GB" sz="1200" b="1" dirty="0"/>
              <a:t>MYTHS &amp; FALSE BELIEFS</a:t>
            </a:r>
            <a:endParaRPr lang="en-IE" sz="1200" dirty="0"/>
          </a:p>
          <a:p>
            <a:r>
              <a:rPr lang="en-GB" i="1" dirty="0"/>
              <a:t>“There’s no point trying anything new at my age”</a:t>
            </a:r>
            <a:endParaRPr lang="en-IE" dirty="0"/>
          </a:p>
          <a:p>
            <a:r>
              <a:rPr lang="en-GB" i="1" dirty="0"/>
              <a:t>“They won’t accept me because of my medical condition”</a:t>
            </a:r>
            <a:endParaRPr lang="en-IE" dirty="0"/>
          </a:p>
          <a:p>
            <a:pPr fontAlgn="base"/>
            <a:r>
              <a:rPr lang="en-GB" dirty="0"/>
              <a:t>Both untrue: CLARE’s ethos is focused on ‘what a person can do and not on what they can’t’.</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37</a:t>
            </a:fld>
            <a:endParaRPr lang="en-US" dirty="0"/>
          </a:p>
        </p:txBody>
      </p:sp>
      <p:pic>
        <p:nvPicPr>
          <p:cNvPr id="11" name="Picture 10" descr="Creative Local Action, Responses &amp;amp; Engagement (CLARE) North Belfast |  Creating Caring Communities in North Belfast">
            <a:extLst>
              <a:ext uri="{FF2B5EF4-FFF2-40B4-BE49-F238E27FC236}">
                <a16:creationId xmlns:a16="http://schemas.microsoft.com/office/drawing/2014/main" id="{D601D622-5614-9844-9AF2-803540CF0C28}"/>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0871" y="228754"/>
            <a:ext cx="1809326" cy="867618"/>
          </a:xfrm>
          <a:prstGeom prst="rect">
            <a:avLst/>
          </a:prstGeom>
          <a:noFill/>
          <a:ln>
            <a:noFill/>
          </a:ln>
        </p:spPr>
      </p:pic>
      <p:pic>
        <p:nvPicPr>
          <p:cNvPr id="5" name="Picture Placeholder 4">
            <a:extLst>
              <a:ext uri="{FF2B5EF4-FFF2-40B4-BE49-F238E27FC236}">
                <a16:creationId xmlns:a16="http://schemas.microsoft.com/office/drawing/2014/main" id="{36456746-5E5F-6A4C-B67A-B2AEC1F46EFF}"/>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89"/>
          <a:stretch/>
        </p:blipFill>
        <p:spPr>
          <a:xfrm>
            <a:off x="5048273" y="422790"/>
            <a:ext cx="2511402" cy="1653390"/>
          </a:xfrm>
        </p:spPr>
      </p:pic>
      <p:grpSp>
        <p:nvGrpSpPr>
          <p:cNvPr id="18" name="Group 17">
            <a:extLst>
              <a:ext uri="{FF2B5EF4-FFF2-40B4-BE49-F238E27FC236}">
                <a16:creationId xmlns:a16="http://schemas.microsoft.com/office/drawing/2014/main" id="{5EAE4F0F-2F3D-7E47-8803-756D3BD38046}"/>
              </a:ext>
            </a:extLst>
          </p:cNvPr>
          <p:cNvGrpSpPr/>
          <p:nvPr/>
        </p:nvGrpSpPr>
        <p:grpSpPr>
          <a:xfrm>
            <a:off x="6509540" y="1762404"/>
            <a:ext cx="940579" cy="832733"/>
            <a:chOff x="3932429" y="3269513"/>
            <a:chExt cx="940579" cy="832733"/>
          </a:xfrm>
        </p:grpSpPr>
        <p:sp>
          <p:nvSpPr>
            <p:cNvPr id="19" name="Freeform 18">
              <a:extLst>
                <a:ext uri="{FF2B5EF4-FFF2-40B4-BE49-F238E27FC236}">
                  <a16:creationId xmlns:a16="http://schemas.microsoft.com/office/drawing/2014/main" id="{BCBE2563-AB48-7C4F-8CD0-5A064EC7703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EFB96AFC-6881-5F43-A39E-BE4DDA997710}"/>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6396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Radius Floating Support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27345"/>
          </a:xfrm>
        </p:spPr>
        <p:txBody>
          <a:bodyPr/>
          <a:lstStyle/>
          <a:p>
            <a:r>
              <a:rPr lang="en-GB" sz="1200" b="1" dirty="0"/>
              <a:t>ABOUT </a:t>
            </a:r>
            <a:endParaRPr lang="en-IE" sz="1200" dirty="0"/>
          </a:p>
          <a:p>
            <a:r>
              <a:rPr lang="en-GB" dirty="0"/>
              <a:t>RADIUS Floating Support is located in Northern Ireland.  Coordinators offer a befriending service providing company and companionship, identifying needs, offer advice, sign-posting and help to access a broader range of services if required. It also helps family and friends belonging to the client, who may need a break from the responsibility of caring for their loved one.  This service is available to Over 55s and/or vulnerable adults.</a:t>
            </a:r>
            <a:endParaRPr lang="en-IE" dirty="0"/>
          </a:p>
          <a:p>
            <a:r>
              <a:rPr lang="en-GB" dirty="0"/>
              <a:t> </a:t>
            </a:r>
            <a:endParaRPr lang="en-IE" dirty="0"/>
          </a:p>
          <a:p>
            <a:r>
              <a:rPr lang="en-GB" dirty="0"/>
              <a:t>More information can be found on the following website:</a:t>
            </a:r>
            <a:r>
              <a:rPr lang="en-IE" dirty="0"/>
              <a:t> </a:t>
            </a:r>
            <a:r>
              <a:rPr lang="en-GB" u="sng" dirty="0">
                <a:solidFill>
                  <a:srgbClr val="FFC652"/>
                </a:solidFill>
                <a:hlinkClick r:id="rId2">
                  <a:extLst>
                    <a:ext uri="{A12FA001-AC4F-418D-AE19-62706E023703}">
                      <ahyp:hlinkClr xmlns:ahyp="http://schemas.microsoft.com/office/drawing/2018/hyperlinkcolor" val="tx"/>
                    </a:ext>
                  </a:extLst>
                </a:hlinkClick>
              </a:rPr>
              <a:t>https://www.radiushousing.org</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US" dirty="0"/>
              <a:t>Provides high quality outreach support, which includes daily contact via phone, regular home visits, helping individuals make connections with events and services, excursions and, in particular, with other people to enjoy the company of others and feel part of the local community.</a:t>
            </a:r>
          </a:p>
          <a:p>
            <a:r>
              <a:rPr lang="en-US" sz="1200" b="1" dirty="0"/>
              <a:t> </a:t>
            </a:r>
            <a:endParaRPr lang="en-IE" sz="1200" b="1" dirty="0"/>
          </a:p>
          <a:p>
            <a:r>
              <a:rPr lang="en-US" sz="1200" b="1" dirty="0"/>
              <a:t>SUPPORTING HEALTH, WELLBEING &amp; NUTRITION</a:t>
            </a:r>
            <a:endParaRPr lang="en-IE" sz="1200" dirty="0"/>
          </a:p>
          <a:p>
            <a:r>
              <a:rPr lang="en-GB" dirty="0"/>
              <a:t>A tailored support plan for each service user to sustain and promote greater independence, good mental health, assisted shopping with the emphasis on healthy nutritional choices, weekly lunch clubs and meals- out. </a:t>
            </a:r>
            <a:endParaRPr lang="en-IE" dirty="0"/>
          </a:p>
          <a:p>
            <a:r>
              <a:rPr lang="en-US" b="1" i="1" dirty="0"/>
              <a:t> </a:t>
            </a:r>
            <a:endParaRPr lang="en-IE" dirty="0"/>
          </a:p>
          <a:p>
            <a:r>
              <a:rPr lang="en-US" sz="1200" b="1" dirty="0"/>
              <a:t>SUPPORTING GETTING ACTIVE TO KEEP WELL</a:t>
            </a:r>
            <a:endParaRPr lang="en-IE" sz="1200" dirty="0"/>
          </a:p>
          <a:p>
            <a:r>
              <a:rPr lang="en-GB" dirty="0"/>
              <a:t>Provide social events such as walks, trips to forests/ beach/parks, and a weekly yoga session.</a:t>
            </a:r>
            <a:endParaRPr lang="en-IE" dirty="0"/>
          </a:p>
          <a:p>
            <a:endParaRPr lang="en-GB" sz="1200" b="1" dirty="0"/>
          </a:p>
          <a:p>
            <a:r>
              <a:rPr lang="en-US" sz="1200" b="1" dirty="0"/>
              <a:t>SUPPORTING ADULT LEARNING</a:t>
            </a:r>
            <a:endParaRPr lang="en-IE" sz="1200" dirty="0"/>
          </a:p>
          <a:p>
            <a:r>
              <a:rPr lang="en-GB" dirty="0"/>
              <a:t>Radius provides each service-user with a tablet, delivering one-to-one sessions with each person to explain how to use </a:t>
            </a:r>
            <a:r>
              <a:rPr lang="en-GB" dirty="0" err="1"/>
              <a:t>wi-fi</a:t>
            </a:r>
            <a:r>
              <a:rPr lang="en-GB" dirty="0"/>
              <a:t> and internet, access emails and other means of online communications. There is a book club and book rotation scheme, and craft and music sessions. </a:t>
            </a:r>
            <a:endParaRPr lang="en-IE" dirty="0"/>
          </a:p>
          <a:p>
            <a:endParaRPr lang="en-GB" sz="1200" b="1" dirty="0"/>
          </a:p>
          <a:p>
            <a:r>
              <a:rPr lang="en-GB" sz="1200" b="1" dirty="0"/>
              <a:t>HOW IS THE ORGANISATION FUNDED?</a:t>
            </a:r>
            <a:endParaRPr lang="en-IE" sz="1200" dirty="0"/>
          </a:p>
          <a:p>
            <a:r>
              <a:rPr lang="en-GB" dirty="0"/>
              <a:t>Supporting People is a national framework for funding, planning, delivering and monitoring support services. Needs related support which seeks to enable vulnerable people to maintain and increase their resilience and independence as individuals, and capacity to be part of the community and society.</a:t>
            </a:r>
            <a:endParaRPr lang="en-IE" dirty="0"/>
          </a:p>
          <a:p>
            <a:endParaRPr lang="en-IE" dirty="0"/>
          </a:p>
          <a:p>
            <a:r>
              <a:rPr lang="en-US" sz="1200" b="1" dirty="0"/>
              <a:t>HOW DOES THE REFERRAL PROCESS WORK?</a:t>
            </a:r>
            <a:endParaRPr lang="en-IE" sz="1200" dirty="0"/>
          </a:p>
          <a:p>
            <a:r>
              <a:rPr lang="en-GB" dirty="0"/>
              <a:t>Referrals to the service come from Social Services, GPs, NIHE, Mental Health team or self-referral.</a:t>
            </a:r>
            <a:endParaRPr lang="en-IE" dirty="0"/>
          </a:p>
          <a:p>
            <a:endParaRPr lang="en-IE" dirty="0"/>
          </a:p>
          <a:p>
            <a:r>
              <a:rPr lang="en-US" sz="1200" b="1" dirty="0"/>
              <a:t>OPPORTUNITIES FOR REPLICATION</a:t>
            </a:r>
            <a:endParaRPr lang="en-IE" sz="1200" dirty="0"/>
          </a:p>
          <a:p>
            <a:r>
              <a:rPr lang="en-GB" dirty="0"/>
              <a:t>There are the similar support structures across different locations, this varies from country-to-country.   Innovations and policy structure with emphasis on meeting housing and practical needs, as well as the emotional and psychological requirements of clients. </a:t>
            </a:r>
            <a:endParaRPr lang="en-IE" dirty="0"/>
          </a:p>
          <a:p>
            <a:endParaRPr lang="en-GB" sz="1200" b="1" dirty="0"/>
          </a:p>
          <a:p>
            <a:r>
              <a:rPr lang="en-GB" sz="1200" b="1" dirty="0"/>
              <a:t>MYTHS &amp; FALSE BELIEFS</a:t>
            </a:r>
            <a:endParaRPr lang="en-IE" sz="1200" dirty="0"/>
          </a:p>
          <a:p>
            <a:r>
              <a:rPr lang="en-GB" dirty="0"/>
              <a:t>“Radius only deals with housing.”</a:t>
            </a:r>
            <a:endParaRPr lang="en-IE" dirty="0"/>
          </a:p>
          <a:p>
            <a:r>
              <a:rPr lang="en-GB" dirty="0"/>
              <a:t>“You have to be elderly to get support from Radius.”</a:t>
            </a:r>
            <a:endParaRPr lang="en-IE" dirty="0"/>
          </a:p>
          <a:p>
            <a:r>
              <a:rPr lang="en-GB" dirty="0"/>
              <a:t>“Radius support is only provided through social services”</a:t>
            </a:r>
            <a:endParaRPr lang="en-IE" dirty="0"/>
          </a:p>
          <a:p>
            <a:r>
              <a:rPr lang="en-GB" dirty="0"/>
              <a:t> </a:t>
            </a:r>
            <a:endParaRPr lang="en-IE" dirty="0"/>
          </a:p>
          <a:p>
            <a:r>
              <a:rPr lang="en-GB" dirty="0"/>
              <a:t>All are untrue: </a:t>
            </a:r>
            <a:endParaRPr lang="en-IE" dirty="0"/>
          </a:p>
          <a:p>
            <a:r>
              <a:rPr lang="en-GB" dirty="0"/>
              <a:t>Radius support workers specialize in mental health issues, emotional and psychological needs as well as housing issues, and there are new departments helping younger people and families. Radius will respond to all requests for help, and it does not have to be through professional intervention or referral.</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38</a:t>
            </a:fld>
            <a:endParaRPr lang="en-US" dirty="0"/>
          </a:p>
        </p:txBody>
      </p:sp>
      <p:pic>
        <p:nvPicPr>
          <p:cNvPr id="6" name="Picture Placeholder 5">
            <a:extLst>
              <a:ext uri="{FF2B5EF4-FFF2-40B4-BE49-F238E27FC236}">
                <a16:creationId xmlns:a16="http://schemas.microsoft.com/office/drawing/2014/main" id="{7FDCF59A-77D9-DD40-9AF3-960D5A01BF8B}"/>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E9E2348-A89A-E64F-8CB2-45FEB79BC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053" y="309127"/>
            <a:ext cx="1973349" cy="706871"/>
          </a:xfrm>
          <a:prstGeom prst="rect">
            <a:avLst/>
          </a:prstGeom>
        </p:spPr>
      </p:pic>
      <p:grpSp>
        <p:nvGrpSpPr>
          <p:cNvPr id="14" name="Group 13">
            <a:extLst>
              <a:ext uri="{FF2B5EF4-FFF2-40B4-BE49-F238E27FC236}">
                <a16:creationId xmlns:a16="http://schemas.microsoft.com/office/drawing/2014/main" id="{E849BCA9-8F42-4F47-B253-7C59FFD04D10}"/>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1D14B674-03D4-D04C-BEAD-7B2BADD1723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39208F28-F2F1-524E-86E0-8AE57EAACBF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20808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1158240"/>
            <a:ext cx="3338966" cy="865781"/>
          </a:xfrm>
        </p:spPr>
        <p:txBody>
          <a:bodyPr/>
          <a:lstStyle/>
          <a:p>
            <a:r>
              <a:rPr lang="en-IE" dirty="0"/>
              <a:t>Community Family Support Project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6532" y="2599617"/>
            <a:ext cx="6666609" cy="5544779"/>
          </a:xfrm>
        </p:spPr>
        <p:txBody>
          <a:bodyPr/>
          <a:lstStyle/>
          <a:p>
            <a:r>
              <a:rPr lang="en-GB" sz="1200" b="1" dirty="0"/>
              <a:t>ABOUT </a:t>
            </a:r>
            <a:endParaRPr lang="en-IE" sz="1200" dirty="0"/>
          </a:p>
          <a:p>
            <a:r>
              <a:rPr lang="en-US" dirty="0"/>
              <a:t>The Community Family Support </a:t>
            </a:r>
            <a:r>
              <a:rPr lang="en-US" dirty="0" err="1"/>
              <a:t>programmes</a:t>
            </a:r>
            <a:r>
              <a:rPr lang="en-US" dirty="0"/>
              <a:t> is based in three councils areas of Northern Ireland:</a:t>
            </a:r>
            <a:endParaRPr lang="en-IE" dirty="0"/>
          </a:p>
          <a:p>
            <a:pPr marL="171450" lvl="0" indent="-171450">
              <a:buFont typeface="Arial" panose="020B0604020202020204" pitchFamily="34" charset="0"/>
              <a:buChar char="•"/>
            </a:pPr>
            <a:r>
              <a:rPr lang="en-IE" dirty="0"/>
              <a:t>Causeway Coast &amp; Glens </a:t>
            </a:r>
          </a:p>
          <a:p>
            <a:pPr marL="171450" lvl="0" indent="-171450">
              <a:buFont typeface="Arial" panose="020B0604020202020204" pitchFamily="34" charset="0"/>
              <a:buChar char="•"/>
            </a:pPr>
            <a:r>
              <a:rPr lang="en-IE" dirty="0"/>
              <a:t>Derry City &amp; Strabane</a:t>
            </a:r>
          </a:p>
          <a:p>
            <a:pPr marL="171450" lvl="0" indent="-171450">
              <a:buFont typeface="Arial" panose="020B0604020202020204" pitchFamily="34" charset="0"/>
              <a:buChar char="•"/>
            </a:pPr>
            <a:r>
              <a:rPr lang="en-IE" dirty="0"/>
              <a:t>Fermanagh &amp; Omagh</a:t>
            </a:r>
          </a:p>
          <a:p>
            <a:pPr marL="171450" lvl="0" indent="-171450">
              <a:buFont typeface="Arial" panose="020B0604020202020204" pitchFamily="34" charset="0"/>
              <a:buChar char="•"/>
            </a:pPr>
            <a:endParaRPr lang="en-IE" dirty="0"/>
          </a:p>
          <a:p>
            <a:r>
              <a:rPr lang="en-US" dirty="0"/>
              <a:t>The </a:t>
            </a:r>
            <a:r>
              <a:rPr lang="en-US" dirty="0" err="1"/>
              <a:t>programme</a:t>
            </a:r>
            <a:r>
              <a:rPr lang="en-US" dirty="0"/>
              <a:t> offers a range of supports including:                                              </a:t>
            </a:r>
            <a:r>
              <a:rPr lang="en-GB" dirty="0"/>
              <a:t>Employment officers and career mentors providing Training, Work experience/trials, CV building, Team training and Employability skills.</a:t>
            </a:r>
            <a:r>
              <a:rPr lang="en-US" dirty="0"/>
              <a:t>                                                                </a:t>
            </a:r>
            <a:r>
              <a:rPr lang="en-GB" dirty="0"/>
              <a:t>Family mentors offer support through Family Foundation and Focus on Family sessions and Resilience and Confidence workshops.</a:t>
            </a:r>
            <a:r>
              <a:rPr lang="en-US" dirty="0"/>
              <a:t>      </a:t>
            </a:r>
            <a:r>
              <a:rPr lang="en-GB" dirty="0"/>
              <a:t>Home visits and one-to-one session, as well as group courses and workshops.</a:t>
            </a:r>
            <a:endParaRPr lang="en-IE" dirty="0"/>
          </a:p>
          <a:p>
            <a:r>
              <a:rPr lang="en-GB" dirty="0"/>
              <a:t> </a:t>
            </a:r>
            <a:endParaRPr lang="en-IE" dirty="0"/>
          </a:p>
          <a:p>
            <a:r>
              <a:rPr lang="en-GB" dirty="0"/>
              <a:t>The programme is open to all abilities/ gender /ethnicity/nationality of those aged between 16-65 years old. The programme has a particular focus on those who are unemployed or who struggle to find a satisfying permanent job; families experiencing difficulties or those feeling socially isolated.  Website link:</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https://21.training/community-family-support-programme</a:t>
            </a:r>
            <a:r>
              <a:rPr lang="en-GB" i="1" dirty="0">
                <a:solidFill>
                  <a:srgbClr val="FFC652"/>
                </a:solidFill>
              </a:rPr>
              <a:t> </a:t>
            </a:r>
            <a:endParaRPr lang="en-IE" dirty="0">
              <a:solidFill>
                <a:srgbClr val="FFC652"/>
              </a:solidFill>
            </a:endParaRPr>
          </a:p>
          <a:p>
            <a:r>
              <a:rPr lang="en-GB" dirty="0">
                <a:solidFill>
                  <a:srgbClr val="FFC652"/>
                </a:solidFill>
              </a:rPr>
              <a:t> </a:t>
            </a:r>
            <a:endParaRPr lang="en-IE" dirty="0">
              <a:solidFill>
                <a:srgbClr val="FFC652"/>
              </a:solidFill>
            </a:endParaRPr>
          </a:p>
          <a:p>
            <a:pPr algn="l"/>
            <a:r>
              <a:rPr lang="en-GB" sz="1200" b="1" dirty="0"/>
              <a:t>SUPPORTING SOCIAL INCLUSION </a:t>
            </a:r>
          </a:p>
          <a:p>
            <a:pPr algn="l"/>
            <a:r>
              <a:rPr lang="en-GB" sz="1200" b="1" dirty="0"/>
              <a:t>AND CONNECTION</a:t>
            </a:r>
            <a:endParaRPr lang="en-IE" sz="1200" dirty="0"/>
          </a:p>
          <a:p>
            <a:r>
              <a:rPr lang="en-GB" dirty="0"/>
              <a:t>Encouraging better relationships within families to improve parenting skills and assist in the development of self-confidence, motivation and social skills amongst participants. The programme will also expand the social circle and enable new opportunities and life options.</a:t>
            </a:r>
            <a:endParaRPr lang="en-IE" dirty="0"/>
          </a:p>
          <a:p>
            <a:r>
              <a:rPr lang="en-US" sz="1200" b="1" dirty="0"/>
              <a:t> </a:t>
            </a:r>
          </a:p>
          <a:p>
            <a:endParaRPr lang="en-IE" sz="1200" b="1" dirty="0"/>
          </a:p>
          <a:p>
            <a:r>
              <a:rPr lang="en-US" sz="1200" b="1" dirty="0"/>
              <a:t>SUPPORTING HEALTH,</a:t>
            </a:r>
          </a:p>
          <a:p>
            <a:r>
              <a:rPr lang="en-US" sz="1200" b="1" dirty="0"/>
              <a:t> WELLBEING &amp; NUTRITION</a:t>
            </a:r>
            <a:endParaRPr lang="en-IE" sz="1200" dirty="0"/>
          </a:p>
          <a:p>
            <a:r>
              <a:rPr lang="en-GB" dirty="0"/>
              <a:t>Supporting healthier life decisions, assisting with healthier nutritional food and lifestyle patterns. CFSP offers courses on better work/life balance, and mental health strategies, stress-management and healthy living advice.</a:t>
            </a:r>
            <a:endParaRPr lang="en-IE" dirty="0"/>
          </a:p>
          <a:p>
            <a:r>
              <a:rPr lang="en-US" b="1" i="1" dirty="0"/>
              <a:t> </a:t>
            </a:r>
            <a:endParaRPr lang="en-IE" dirty="0"/>
          </a:p>
          <a:p>
            <a:r>
              <a:rPr lang="en-US" sz="1200" b="1" dirty="0"/>
              <a:t>SUPPORTING GETTING ACTIVE TO KEEP WELL</a:t>
            </a:r>
            <a:endParaRPr lang="en-IE" sz="1200" dirty="0"/>
          </a:p>
          <a:p>
            <a:r>
              <a:rPr lang="en-GB" dirty="0"/>
              <a:t>CFSP offers a OCN Level 1 in Sports &amp; Leisure.</a:t>
            </a:r>
            <a:endParaRPr lang="en-IE" dirty="0"/>
          </a:p>
          <a:p>
            <a:r>
              <a:rPr lang="en-GB" dirty="0"/>
              <a:t>Employment and training can bring positive changes to an individual and their family.</a:t>
            </a:r>
            <a:endParaRPr lang="en-IE" dirty="0"/>
          </a:p>
          <a:p>
            <a:endParaRPr lang="en-GB" sz="1200" b="1" dirty="0"/>
          </a:p>
          <a:p>
            <a:r>
              <a:rPr lang="en-GB" sz="1200" b="1" dirty="0"/>
              <a:t>SUPPORTING ADULT LEARNING</a:t>
            </a:r>
            <a:endParaRPr lang="en-IE" sz="1200" dirty="0"/>
          </a:p>
          <a:p>
            <a:r>
              <a:rPr lang="en-GB" dirty="0"/>
              <a:t>Customised Training Services include-Money management, access to grants and benefit advice.  Help to find work or new employment opportunities. Accessing education and training opportunities.  In addition, Level 1 accreditations are offered.</a:t>
            </a:r>
            <a:endParaRPr lang="en-IE" dirty="0"/>
          </a:p>
          <a:p>
            <a:endParaRPr lang="en-GB" sz="1200" b="1" dirty="0"/>
          </a:p>
          <a:p>
            <a:r>
              <a:rPr lang="en-GB" sz="1200" b="1" dirty="0"/>
              <a:t>HOW IS THE ORGANISATION FUNDED?</a:t>
            </a:r>
            <a:endParaRPr lang="en-IE" sz="1200" dirty="0"/>
          </a:p>
          <a:p>
            <a:r>
              <a:rPr lang="en-GB" dirty="0"/>
              <a:t>This project is part funded through the Northern Ireland European Social Fund Programme 2014 - 2020 and the Department for the Economy.</a:t>
            </a:r>
            <a:endParaRPr lang="en-IE" dirty="0"/>
          </a:p>
          <a:p>
            <a:endParaRPr lang="en-IE" dirty="0"/>
          </a:p>
          <a:p>
            <a:r>
              <a:rPr lang="en-US" sz="1200" b="1" dirty="0"/>
              <a:t>HOW DOES THE REFERRAL PROCESS WORK?</a:t>
            </a:r>
            <a:endParaRPr lang="en-IE" sz="1200" dirty="0"/>
          </a:p>
          <a:p>
            <a:r>
              <a:rPr lang="en-GB" dirty="0"/>
              <a:t>Referrals can be made by</a:t>
            </a:r>
            <a:r>
              <a:rPr lang="en-GB" b="1" i="1" dirty="0"/>
              <a:t> </a:t>
            </a:r>
            <a:r>
              <a:rPr lang="en-GB" dirty="0"/>
              <a:t>GPs</a:t>
            </a:r>
            <a:r>
              <a:rPr lang="en-GB" b="1" dirty="0"/>
              <a:t>, </a:t>
            </a:r>
            <a:r>
              <a:rPr lang="en-GB" dirty="0"/>
              <a:t>Social Services, GPs, Recruitment Agencies, Mental Health Team or self-referral.</a:t>
            </a:r>
            <a:endParaRPr lang="en-IE" dirty="0"/>
          </a:p>
          <a:p>
            <a:endParaRPr lang="en-IE" dirty="0"/>
          </a:p>
          <a:p>
            <a:r>
              <a:rPr lang="en-US" sz="1200" b="1" dirty="0"/>
              <a:t>OPPORTUNITIES FOR REPLICATION</a:t>
            </a:r>
            <a:endParaRPr lang="en-IE" sz="1200" dirty="0"/>
          </a:p>
          <a:p>
            <a:r>
              <a:rPr lang="en-GB" dirty="0"/>
              <a:t>These services are provided in many countries across Europe, depending on the level of funding available.</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39</a:t>
            </a:fld>
            <a:endParaRPr lang="en-US" dirty="0"/>
          </a:p>
        </p:txBody>
      </p:sp>
      <p:pic>
        <p:nvPicPr>
          <p:cNvPr id="4" name="Picture Placeholder 3">
            <a:extLst>
              <a:ext uri="{FF2B5EF4-FFF2-40B4-BE49-F238E27FC236}">
                <a16:creationId xmlns:a16="http://schemas.microsoft.com/office/drawing/2014/main" id="{D3B965C9-7D88-1042-B213-EBD0696E2565}"/>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50985" y="405841"/>
            <a:ext cx="249818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E5400885-833B-844B-BD45-01C717BB29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28" y="144181"/>
            <a:ext cx="1480589" cy="747149"/>
          </a:xfrm>
          <a:prstGeom prst="rect">
            <a:avLst/>
          </a:prstGeom>
        </p:spPr>
      </p:pic>
    </p:spTree>
    <p:extLst>
      <p:ext uri="{BB962C8B-B14F-4D97-AF65-F5344CB8AC3E}">
        <p14:creationId xmlns:p14="http://schemas.microsoft.com/office/powerpoint/2010/main" val="330970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7392973-A998-5249-8AD0-6E97A34C9C44}"/>
              </a:ext>
            </a:extLst>
          </p:cNvPr>
          <p:cNvSpPr/>
          <p:nvPr/>
        </p:nvSpPr>
        <p:spPr>
          <a:xfrm flipV="1">
            <a:off x="-734" y="3191649"/>
            <a:ext cx="3796646" cy="3394927"/>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8DAF01B-D3DD-DB46-8F06-888EF165684C}"/>
              </a:ext>
            </a:extLst>
          </p:cNvPr>
          <p:cNvSpPr>
            <a:spLocks noGrp="1"/>
          </p:cNvSpPr>
          <p:nvPr>
            <p:ph type="sldNum" sz="quarter" idx="4"/>
          </p:nvPr>
        </p:nvSpPr>
        <p:spPr/>
        <p:txBody>
          <a:bodyPr/>
          <a:lstStyle/>
          <a:p>
            <a:fld id="{CB2079F2-58AF-ED44-82D7-E04B2F6FD686}" type="slidenum">
              <a:rPr lang="en-US" smtClean="0"/>
              <a:pPr/>
              <a:t>4</a:t>
            </a:fld>
            <a:endParaRPr lang="en-US" dirty="0"/>
          </a:p>
        </p:txBody>
      </p:sp>
      <p:sp>
        <p:nvSpPr>
          <p:cNvPr id="67" name="Text Placeholder 5">
            <a:extLst>
              <a:ext uri="{FF2B5EF4-FFF2-40B4-BE49-F238E27FC236}">
                <a16:creationId xmlns:a16="http://schemas.microsoft.com/office/drawing/2014/main" id="{CAEA3972-57B7-3B4E-ABB4-248D451AACEB}"/>
              </a:ext>
            </a:extLst>
          </p:cNvPr>
          <p:cNvSpPr>
            <a:spLocks noGrp="1"/>
          </p:cNvSpPr>
          <p:nvPr>
            <p:ph type="body" sz="quarter" idx="46"/>
          </p:nvPr>
        </p:nvSpPr>
        <p:spPr>
          <a:xfrm>
            <a:off x="471616" y="3746743"/>
            <a:ext cx="2975464" cy="2563052"/>
          </a:xfrm>
        </p:spPr>
        <p:txBody>
          <a:bodyPr/>
          <a:lstStyle/>
          <a:p>
            <a:pPr algn="l"/>
            <a:r>
              <a:rPr lang="en-US" b="0" i="0" dirty="0"/>
              <a:t>The </a:t>
            </a:r>
            <a:r>
              <a:rPr lang="en-US" i="0" dirty="0"/>
              <a:t>Activate Compendium </a:t>
            </a:r>
            <a:r>
              <a:rPr lang="en-US" b="0" i="0" dirty="0"/>
              <a:t>is an online interactive guide full of rich media resources (like videos) and additional learning links. This rich media content provides a deeper, self- guided learning opportunity. We invite you to use these links and to explore and engage with the case studies and best practices in more detail.</a:t>
            </a:r>
          </a:p>
          <a:p>
            <a:pPr algn="l"/>
            <a:endParaRPr lang="en-US" b="0" i="0" dirty="0"/>
          </a:p>
          <a:p>
            <a:pPr algn="l"/>
            <a:endParaRPr lang="en-US" b="0" i="0" dirty="0"/>
          </a:p>
        </p:txBody>
      </p:sp>
      <p:grpSp>
        <p:nvGrpSpPr>
          <p:cNvPr id="68" name="Graphic 4">
            <a:extLst>
              <a:ext uri="{FF2B5EF4-FFF2-40B4-BE49-F238E27FC236}">
                <a16:creationId xmlns:a16="http://schemas.microsoft.com/office/drawing/2014/main" id="{5D6DFF1D-0DA3-A54F-ACF2-604FCEF86B40}"/>
              </a:ext>
            </a:extLst>
          </p:cNvPr>
          <p:cNvGrpSpPr/>
          <p:nvPr/>
        </p:nvGrpSpPr>
        <p:grpSpPr>
          <a:xfrm>
            <a:off x="489481" y="495056"/>
            <a:ext cx="2830773" cy="2394235"/>
            <a:chOff x="6678492" y="4675114"/>
            <a:chExt cx="1857200" cy="1570798"/>
          </a:xfrm>
        </p:grpSpPr>
        <p:sp>
          <p:nvSpPr>
            <p:cNvPr id="69" name="Freeform 68">
              <a:extLst>
                <a:ext uri="{FF2B5EF4-FFF2-40B4-BE49-F238E27FC236}">
                  <a16:creationId xmlns:a16="http://schemas.microsoft.com/office/drawing/2014/main" id="{C7654C4B-27D2-BC44-B8AA-2CAF2D92C061}"/>
                </a:ext>
              </a:extLst>
            </p:cNvPr>
            <p:cNvSpPr/>
            <p:nvPr/>
          </p:nvSpPr>
          <p:spPr>
            <a:xfrm>
              <a:off x="6825192" y="5468195"/>
              <a:ext cx="558491" cy="741396"/>
            </a:xfrm>
            <a:custGeom>
              <a:avLst/>
              <a:gdLst>
                <a:gd name="connsiteX0" fmla="*/ 437739 w 558491"/>
                <a:gd name="connsiteY0" fmla="*/ 201442 h 741396"/>
                <a:gd name="connsiteX1" fmla="*/ 553039 w 558491"/>
                <a:gd name="connsiteY1" fmla="*/ 62996 h 741396"/>
                <a:gd name="connsiteX2" fmla="*/ 553468 w 558491"/>
                <a:gd name="connsiteY2" fmla="*/ 18633 h 741396"/>
                <a:gd name="connsiteX3" fmla="*/ 499461 w 558491"/>
                <a:gd name="connsiteY3" fmla="*/ 13919 h 741396"/>
                <a:gd name="connsiteX4" fmla="*/ 466242 w 558491"/>
                <a:gd name="connsiteY4" fmla="*/ 75212 h 741396"/>
                <a:gd name="connsiteX5" fmla="*/ 394876 w 558491"/>
                <a:gd name="connsiteY5" fmla="*/ 147435 h 741396"/>
                <a:gd name="connsiteX6" fmla="*/ 239714 w 558491"/>
                <a:gd name="connsiteY6" fmla="*/ 199299 h 741396"/>
                <a:gd name="connsiteX7" fmla="*/ 227712 w 558491"/>
                <a:gd name="connsiteY7" fmla="*/ 198227 h 741396"/>
                <a:gd name="connsiteX8" fmla="*/ 231356 w 558491"/>
                <a:gd name="connsiteY8" fmla="*/ 189226 h 741396"/>
                <a:gd name="connsiteX9" fmla="*/ 244214 w 558491"/>
                <a:gd name="connsiteY9" fmla="*/ 172510 h 741396"/>
                <a:gd name="connsiteX10" fmla="*/ 225355 w 558491"/>
                <a:gd name="connsiteY10" fmla="*/ 151507 h 741396"/>
                <a:gd name="connsiteX11" fmla="*/ 224712 w 558491"/>
                <a:gd name="connsiteY11" fmla="*/ 159223 h 741396"/>
                <a:gd name="connsiteX12" fmla="*/ 202210 w 558491"/>
                <a:gd name="connsiteY12" fmla="*/ 221587 h 741396"/>
                <a:gd name="connsiteX13" fmla="*/ 165990 w 558491"/>
                <a:gd name="connsiteY13" fmla="*/ 274523 h 741396"/>
                <a:gd name="connsiteX14" fmla="*/ 100625 w 558491"/>
                <a:gd name="connsiteY14" fmla="*/ 433543 h 741396"/>
                <a:gd name="connsiteX15" fmla="*/ 73836 w 558491"/>
                <a:gd name="connsiteY15" fmla="*/ 562344 h 741396"/>
                <a:gd name="connsiteX16" fmla="*/ 52405 w 558491"/>
                <a:gd name="connsiteY16" fmla="*/ 619137 h 741396"/>
                <a:gd name="connsiteX17" fmla="*/ 5685 w 558491"/>
                <a:gd name="connsiteY17" fmla="*/ 691575 h 741396"/>
                <a:gd name="connsiteX18" fmla="*/ 14686 w 558491"/>
                <a:gd name="connsiteY18" fmla="*/ 732937 h 741396"/>
                <a:gd name="connsiteX19" fmla="*/ 58191 w 558491"/>
                <a:gd name="connsiteY19" fmla="*/ 727794 h 741396"/>
                <a:gd name="connsiteX20" fmla="*/ 128057 w 558491"/>
                <a:gd name="connsiteY20" fmla="*/ 645926 h 741396"/>
                <a:gd name="connsiteX21" fmla="*/ 139201 w 558491"/>
                <a:gd name="connsiteY21" fmla="*/ 615922 h 741396"/>
                <a:gd name="connsiteX22" fmla="*/ 151203 w 558491"/>
                <a:gd name="connsiteY22" fmla="*/ 533198 h 741396"/>
                <a:gd name="connsiteX23" fmla="*/ 165562 w 558491"/>
                <a:gd name="connsiteY23" fmla="*/ 492907 h 741396"/>
                <a:gd name="connsiteX24" fmla="*/ 207996 w 558491"/>
                <a:gd name="connsiteY24" fmla="*/ 488192 h 741396"/>
                <a:gd name="connsiteX25" fmla="*/ 230927 w 558491"/>
                <a:gd name="connsiteY25" fmla="*/ 523982 h 741396"/>
                <a:gd name="connsiteX26" fmla="*/ 235856 w 558491"/>
                <a:gd name="connsiteY26" fmla="*/ 619566 h 741396"/>
                <a:gd name="connsiteX27" fmla="*/ 218283 w 558491"/>
                <a:gd name="connsiteY27" fmla="*/ 695647 h 741396"/>
                <a:gd name="connsiteX28" fmla="*/ 224498 w 558491"/>
                <a:gd name="connsiteY28" fmla="*/ 728436 h 741396"/>
                <a:gd name="connsiteX29" fmla="*/ 287720 w 558491"/>
                <a:gd name="connsiteY29" fmla="*/ 713434 h 741396"/>
                <a:gd name="connsiteX30" fmla="*/ 302722 w 558491"/>
                <a:gd name="connsiteY30" fmla="*/ 484763 h 741396"/>
                <a:gd name="connsiteX31" fmla="*/ 309366 w 558491"/>
                <a:gd name="connsiteY31" fmla="*/ 413397 h 741396"/>
                <a:gd name="connsiteX32" fmla="*/ 363158 w 558491"/>
                <a:gd name="connsiteY32" fmla="*/ 284381 h 741396"/>
                <a:gd name="connsiteX33" fmla="*/ 424665 w 558491"/>
                <a:gd name="connsiteY33" fmla="*/ 210015 h 741396"/>
                <a:gd name="connsiteX34" fmla="*/ 437739 w 558491"/>
                <a:gd name="connsiteY34" fmla="*/ 201442 h 7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8491" h="741396">
                  <a:moveTo>
                    <a:pt x="437739" y="201442"/>
                  </a:moveTo>
                  <a:cubicBezTo>
                    <a:pt x="492817" y="169295"/>
                    <a:pt x="526893" y="119146"/>
                    <a:pt x="553039" y="62996"/>
                  </a:cubicBezTo>
                  <a:cubicBezTo>
                    <a:pt x="559682" y="48852"/>
                    <a:pt x="560754" y="33421"/>
                    <a:pt x="553468" y="18633"/>
                  </a:cubicBezTo>
                  <a:cubicBezTo>
                    <a:pt x="542537" y="-3869"/>
                    <a:pt x="513605" y="-6656"/>
                    <a:pt x="499461" y="13919"/>
                  </a:cubicBezTo>
                  <a:cubicBezTo>
                    <a:pt x="486174" y="33207"/>
                    <a:pt x="473529" y="52923"/>
                    <a:pt x="466242" y="75212"/>
                  </a:cubicBezTo>
                  <a:cubicBezTo>
                    <a:pt x="454455" y="111431"/>
                    <a:pt x="429166" y="134791"/>
                    <a:pt x="394876" y="147435"/>
                  </a:cubicBezTo>
                  <a:cubicBezTo>
                    <a:pt x="343656" y="166081"/>
                    <a:pt x="291363" y="182154"/>
                    <a:pt x="239714" y="199299"/>
                  </a:cubicBezTo>
                  <a:cubicBezTo>
                    <a:pt x="235856" y="200585"/>
                    <a:pt x="231142" y="202728"/>
                    <a:pt x="227712" y="198227"/>
                  </a:cubicBezTo>
                  <a:cubicBezTo>
                    <a:pt x="225998" y="193941"/>
                    <a:pt x="228570" y="191155"/>
                    <a:pt x="231356" y="189226"/>
                  </a:cubicBezTo>
                  <a:cubicBezTo>
                    <a:pt x="253430" y="172510"/>
                    <a:pt x="248715" y="177439"/>
                    <a:pt x="244214" y="172510"/>
                  </a:cubicBezTo>
                  <a:cubicBezTo>
                    <a:pt x="243143" y="171224"/>
                    <a:pt x="229427" y="154722"/>
                    <a:pt x="225355" y="151507"/>
                  </a:cubicBezTo>
                  <a:cubicBezTo>
                    <a:pt x="223212" y="156651"/>
                    <a:pt x="225141" y="155793"/>
                    <a:pt x="224712" y="159223"/>
                  </a:cubicBezTo>
                  <a:cubicBezTo>
                    <a:pt x="221712" y="181725"/>
                    <a:pt x="213997" y="201657"/>
                    <a:pt x="202210" y="221587"/>
                  </a:cubicBezTo>
                  <a:cubicBezTo>
                    <a:pt x="191065" y="240018"/>
                    <a:pt x="177564" y="256520"/>
                    <a:pt x="165990" y="274523"/>
                  </a:cubicBezTo>
                  <a:cubicBezTo>
                    <a:pt x="134058" y="323600"/>
                    <a:pt x="119485" y="379536"/>
                    <a:pt x="100625" y="433543"/>
                  </a:cubicBezTo>
                  <a:cubicBezTo>
                    <a:pt x="86052" y="475119"/>
                    <a:pt x="75551" y="517982"/>
                    <a:pt x="73836" y="562344"/>
                  </a:cubicBezTo>
                  <a:cubicBezTo>
                    <a:pt x="72979" y="583775"/>
                    <a:pt x="64192" y="601778"/>
                    <a:pt x="52405" y="619137"/>
                  </a:cubicBezTo>
                  <a:cubicBezTo>
                    <a:pt x="36331" y="642926"/>
                    <a:pt x="20472" y="666929"/>
                    <a:pt x="5685" y="691575"/>
                  </a:cubicBezTo>
                  <a:cubicBezTo>
                    <a:pt x="-4602" y="708934"/>
                    <a:pt x="-530" y="724365"/>
                    <a:pt x="14686" y="732937"/>
                  </a:cubicBezTo>
                  <a:cubicBezTo>
                    <a:pt x="32688" y="743224"/>
                    <a:pt x="43189" y="742367"/>
                    <a:pt x="58191" y="727794"/>
                  </a:cubicBezTo>
                  <a:cubicBezTo>
                    <a:pt x="84123" y="702719"/>
                    <a:pt x="105983" y="674001"/>
                    <a:pt x="128057" y="645926"/>
                  </a:cubicBezTo>
                  <a:cubicBezTo>
                    <a:pt x="134701" y="637354"/>
                    <a:pt x="137701" y="626852"/>
                    <a:pt x="139201" y="615922"/>
                  </a:cubicBezTo>
                  <a:cubicBezTo>
                    <a:pt x="142845" y="588276"/>
                    <a:pt x="147560" y="560844"/>
                    <a:pt x="151203" y="533198"/>
                  </a:cubicBezTo>
                  <a:cubicBezTo>
                    <a:pt x="153132" y="518625"/>
                    <a:pt x="156989" y="504909"/>
                    <a:pt x="165562" y="492907"/>
                  </a:cubicBezTo>
                  <a:cubicBezTo>
                    <a:pt x="178635" y="474476"/>
                    <a:pt x="192136" y="472976"/>
                    <a:pt x="207996" y="488192"/>
                  </a:cubicBezTo>
                  <a:cubicBezTo>
                    <a:pt x="218283" y="498265"/>
                    <a:pt x="228141" y="509195"/>
                    <a:pt x="230927" y="523982"/>
                  </a:cubicBezTo>
                  <a:cubicBezTo>
                    <a:pt x="236928" y="555486"/>
                    <a:pt x="244857" y="586990"/>
                    <a:pt x="235856" y="619566"/>
                  </a:cubicBezTo>
                  <a:cubicBezTo>
                    <a:pt x="228999" y="644640"/>
                    <a:pt x="223641" y="670143"/>
                    <a:pt x="218283" y="695647"/>
                  </a:cubicBezTo>
                  <a:cubicBezTo>
                    <a:pt x="215925" y="707005"/>
                    <a:pt x="214854" y="718578"/>
                    <a:pt x="224498" y="728436"/>
                  </a:cubicBezTo>
                  <a:cubicBezTo>
                    <a:pt x="248501" y="752654"/>
                    <a:pt x="279362" y="740224"/>
                    <a:pt x="287720" y="713434"/>
                  </a:cubicBezTo>
                  <a:cubicBezTo>
                    <a:pt x="310651" y="637997"/>
                    <a:pt x="315366" y="562130"/>
                    <a:pt x="302722" y="484763"/>
                  </a:cubicBezTo>
                  <a:cubicBezTo>
                    <a:pt x="298650" y="460117"/>
                    <a:pt x="298007" y="433971"/>
                    <a:pt x="309366" y="413397"/>
                  </a:cubicBezTo>
                  <a:cubicBezTo>
                    <a:pt x="331869" y="372035"/>
                    <a:pt x="343870" y="326815"/>
                    <a:pt x="363158" y="284381"/>
                  </a:cubicBezTo>
                  <a:cubicBezTo>
                    <a:pt x="377517" y="252877"/>
                    <a:pt x="392305" y="225231"/>
                    <a:pt x="424665" y="210015"/>
                  </a:cubicBezTo>
                  <a:cubicBezTo>
                    <a:pt x="428952" y="207657"/>
                    <a:pt x="433238" y="204014"/>
                    <a:pt x="437739" y="201442"/>
                  </a:cubicBezTo>
                  <a:close/>
                </a:path>
              </a:pathLst>
            </a:custGeom>
            <a:solidFill>
              <a:srgbClr val="FFFFFF"/>
            </a:solidFill>
            <a:ln w="214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D79B6C2-03AC-694B-96E7-64809F62DE5C}"/>
                </a:ext>
              </a:extLst>
            </p:cNvPr>
            <p:cNvSpPr/>
            <p:nvPr/>
          </p:nvSpPr>
          <p:spPr>
            <a:xfrm>
              <a:off x="7047762" y="5467692"/>
              <a:ext cx="182564" cy="165972"/>
            </a:xfrm>
            <a:custGeom>
              <a:avLst/>
              <a:gdLst>
                <a:gd name="connsiteX0" fmla="*/ 54650 w 182564"/>
                <a:gd name="connsiteY0" fmla="*/ 165297 h 165972"/>
                <a:gd name="connsiteX1" fmla="*/ 179379 w 182564"/>
                <a:gd name="connsiteY1" fmla="*/ 119649 h 165972"/>
                <a:gd name="connsiteX2" fmla="*/ 181737 w 182564"/>
                <a:gd name="connsiteY2" fmla="*/ 85573 h 165972"/>
                <a:gd name="connsiteX3" fmla="*/ 60008 w 182564"/>
                <a:gd name="connsiteY3" fmla="*/ 4778 h 165972"/>
                <a:gd name="connsiteX4" fmla="*/ 0 w 182564"/>
                <a:gd name="connsiteY4" fmla="*/ 88145 h 165972"/>
                <a:gd name="connsiteX5" fmla="*/ 33218 w 182564"/>
                <a:gd name="connsiteY5" fmla="*/ 160154 h 165972"/>
                <a:gd name="connsiteX6" fmla="*/ 54650 w 182564"/>
                <a:gd name="connsiteY6" fmla="*/ 165297 h 1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64" h="165972">
                  <a:moveTo>
                    <a:pt x="54650" y="165297"/>
                  </a:moveTo>
                  <a:cubicBezTo>
                    <a:pt x="85082" y="154582"/>
                    <a:pt x="144232" y="145795"/>
                    <a:pt x="179379" y="119649"/>
                  </a:cubicBezTo>
                  <a:cubicBezTo>
                    <a:pt x="179379" y="119649"/>
                    <a:pt x="184523" y="106791"/>
                    <a:pt x="181737" y="85573"/>
                  </a:cubicBezTo>
                  <a:cubicBezTo>
                    <a:pt x="178308" y="21923"/>
                    <a:pt x="117443" y="-13439"/>
                    <a:pt x="60008" y="4778"/>
                  </a:cubicBezTo>
                  <a:cubicBezTo>
                    <a:pt x="30861" y="13993"/>
                    <a:pt x="2143" y="35853"/>
                    <a:pt x="0" y="88145"/>
                  </a:cubicBezTo>
                  <a:cubicBezTo>
                    <a:pt x="857" y="122864"/>
                    <a:pt x="8143" y="134008"/>
                    <a:pt x="33218" y="160154"/>
                  </a:cubicBezTo>
                  <a:cubicBezTo>
                    <a:pt x="37505" y="164869"/>
                    <a:pt x="49292" y="167227"/>
                    <a:pt x="54650" y="165297"/>
                  </a:cubicBezTo>
                  <a:close/>
                </a:path>
              </a:pathLst>
            </a:custGeom>
            <a:solidFill>
              <a:srgbClr val="FFFFFF"/>
            </a:solidFill>
            <a:ln w="214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371EBCD-75D9-D644-8651-45FAC87F1AD9}"/>
                </a:ext>
              </a:extLst>
            </p:cNvPr>
            <p:cNvSpPr/>
            <p:nvPr/>
          </p:nvSpPr>
          <p:spPr>
            <a:xfrm>
              <a:off x="7061263" y="4697532"/>
              <a:ext cx="1380929" cy="1501027"/>
            </a:xfrm>
            <a:custGeom>
              <a:avLst/>
              <a:gdLst>
                <a:gd name="connsiteX0" fmla="*/ 1313093 w 1380929"/>
                <a:gd name="connsiteY0" fmla="*/ 363671 h 1501027"/>
                <a:gd name="connsiteX1" fmla="*/ 1258014 w 1380929"/>
                <a:gd name="connsiteY1" fmla="*/ 274517 h 1501027"/>
                <a:gd name="connsiteX2" fmla="*/ 1164575 w 1380929"/>
                <a:gd name="connsiteY2" fmla="*/ 160289 h 1501027"/>
                <a:gd name="connsiteX3" fmla="*/ 1069205 w 1380929"/>
                <a:gd name="connsiteY3" fmla="*/ 90637 h 1501027"/>
                <a:gd name="connsiteX4" fmla="*/ 1059990 w 1380929"/>
                <a:gd name="connsiteY4" fmla="*/ 85708 h 1501027"/>
                <a:gd name="connsiteX5" fmla="*/ 1056990 w 1380929"/>
                <a:gd name="connsiteY5" fmla="*/ 84208 h 1501027"/>
                <a:gd name="connsiteX6" fmla="*/ 1050560 w 1380929"/>
                <a:gd name="connsiteY6" fmla="*/ 80993 h 1501027"/>
                <a:gd name="connsiteX7" fmla="*/ 1047131 w 1380929"/>
                <a:gd name="connsiteY7" fmla="*/ 79278 h 1501027"/>
                <a:gd name="connsiteX8" fmla="*/ 1041130 w 1380929"/>
                <a:gd name="connsiteY8" fmla="*/ 76278 h 1501027"/>
                <a:gd name="connsiteX9" fmla="*/ 1037702 w 1380929"/>
                <a:gd name="connsiteY9" fmla="*/ 74564 h 1501027"/>
                <a:gd name="connsiteX10" fmla="*/ 1031486 w 1380929"/>
                <a:gd name="connsiteY10" fmla="*/ 71777 h 1501027"/>
                <a:gd name="connsiteX11" fmla="*/ 1028272 w 1380929"/>
                <a:gd name="connsiteY11" fmla="*/ 70277 h 1501027"/>
                <a:gd name="connsiteX12" fmla="*/ 1021414 w 1380929"/>
                <a:gd name="connsiteY12" fmla="*/ 67277 h 1501027"/>
                <a:gd name="connsiteX13" fmla="*/ 1018842 w 1380929"/>
                <a:gd name="connsiteY13" fmla="*/ 66206 h 1501027"/>
                <a:gd name="connsiteX14" fmla="*/ 1009841 w 1380929"/>
                <a:gd name="connsiteY14" fmla="*/ 62348 h 1501027"/>
                <a:gd name="connsiteX15" fmla="*/ 1009412 w 1380929"/>
                <a:gd name="connsiteY15" fmla="*/ 62133 h 1501027"/>
                <a:gd name="connsiteX16" fmla="*/ 928616 w 1380929"/>
                <a:gd name="connsiteY16" fmla="*/ 29986 h 1501027"/>
                <a:gd name="connsiteX17" fmla="*/ 344615 w 1380929"/>
                <a:gd name="connsiteY17" fmla="*/ 97495 h 1501027"/>
                <a:gd name="connsiteX18" fmla="*/ 214313 w 1380929"/>
                <a:gd name="connsiteY18" fmla="*/ 190507 h 1501027"/>
                <a:gd name="connsiteX19" fmla="*/ 2572 w 1380929"/>
                <a:gd name="connsiteY19" fmla="*/ 633919 h 1501027"/>
                <a:gd name="connsiteX20" fmla="*/ 215 w 1380929"/>
                <a:gd name="connsiteY20" fmla="*/ 662637 h 1501027"/>
                <a:gd name="connsiteX21" fmla="*/ 215 w 1380929"/>
                <a:gd name="connsiteY21" fmla="*/ 662637 h 1501027"/>
                <a:gd name="connsiteX22" fmla="*/ 0 w 1380929"/>
                <a:gd name="connsiteY22" fmla="*/ 673567 h 1501027"/>
                <a:gd name="connsiteX23" fmla="*/ 0 w 1380929"/>
                <a:gd name="connsiteY23" fmla="*/ 673996 h 1501027"/>
                <a:gd name="connsiteX24" fmla="*/ 429 w 1380929"/>
                <a:gd name="connsiteY24" fmla="*/ 685354 h 1501027"/>
                <a:gd name="connsiteX25" fmla="*/ 429 w 1380929"/>
                <a:gd name="connsiteY25" fmla="*/ 685997 h 1501027"/>
                <a:gd name="connsiteX26" fmla="*/ 858 w 1380929"/>
                <a:gd name="connsiteY26" fmla="*/ 691570 h 1501027"/>
                <a:gd name="connsiteX27" fmla="*/ 858 w 1380929"/>
                <a:gd name="connsiteY27" fmla="*/ 691784 h 1501027"/>
                <a:gd name="connsiteX28" fmla="*/ 1501 w 1380929"/>
                <a:gd name="connsiteY28" fmla="*/ 697570 h 1501027"/>
                <a:gd name="connsiteX29" fmla="*/ 1501 w 1380929"/>
                <a:gd name="connsiteY29" fmla="*/ 698428 h 1501027"/>
                <a:gd name="connsiteX30" fmla="*/ 2143 w 1380929"/>
                <a:gd name="connsiteY30" fmla="*/ 703785 h 1501027"/>
                <a:gd name="connsiteX31" fmla="*/ 2143 w 1380929"/>
                <a:gd name="connsiteY31" fmla="*/ 704428 h 1501027"/>
                <a:gd name="connsiteX32" fmla="*/ 3001 w 1380929"/>
                <a:gd name="connsiteY32" fmla="*/ 710215 h 1501027"/>
                <a:gd name="connsiteX33" fmla="*/ 3215 w 1380929"/>
                <a:gd name="connsiteY33" fmla="*/ 711072 h 1501027"/>
                <a:gd name="connsiteX34" fmla="*/ 4072 w 1380929"/>
                <a:gd name="connsiteY34" fmla="*/ 716216 h 1501027"/>
                <a:gd name="connsiteX35" fmla="*/ 4286 w 1380929"/>
                <a:gd name="connsiteY35" fmla="*/ 717287 h 1501027"/>
                <a:gd name="connsiteX36" fmla="*/ 5572 w 1380929"/>
                <a:gd name="connsiteY36" fmla="*/ 723287 h 1501027"/>
                <a:gd name="connsiteX37" fmla="*/ 5787 w 1380929"/>
                <a:gd name="connsiteY37" fmla="*/ 724145 h 1501027"/>
                <a:gd name="connsiteX38" fmla="*/ 7072 w 1380929"/>
                <a:gd name="connsiteY38" fmla="*/ 729288 h 1501027"/>
                <a:gd name="connsiteX39" fmla="*/ 7501 w 1380929"/>
                <a:gd name="connsiteY39" fmla="*/ 730574 h 1501027"/>
                <a:gd name="connsiteX40" fmla="*/ 9002 w 1380929"/>
                <a:gd name="connsiteY40" fmla="*/ 736575 h 1501027"/>
                <a:gd name="connsiteX41" fmla="*/ 9216 w 1380929"/>
                <a:gd name="connsiteY41" fmla="*/ 737432 h 1501027"/>
                <a:gd name="connsiteX42" fmla="*/ 10716 w 1380929"/>
                <a:gd name="connsiteY42" fmla="*/ 742790 h 1501027"/>
                <a:gd name="connsiteX43" fmla="*/ 11145 w 1380929"/>
                <a:gd name="connsiteY43" fmla="*/ 744290 h 1501027"/>
                <a:gd name="connsiteX44" fmla="*/ 13288 w 1380929"/>
                <a:gd name="connsiteY44" fmla="*/ 750291 h 1501027"/>
                <a:gd name="connsiteX45" fmla="*/ 13502 w 1380929"/>
                <a:gd name="connsiteY45" fmla="*/ 750934 h 1501027"/>
                <a:gd name="connsiteX46" fmla="*/ 15645 w 1380929"/>
                <a:gd name="connsiteY46" fmla="*/ 756506 h 1501027"/>
                <a:gd name="connsiteX47" fmla="*/ 16288 w 1380929"/>
                <a:gd name="connsiteY47" fmla="*/ 758006 h 1501027"/>
                <a:gd name="connsiteX48" fmla="*/ 18860 w 1380929"/>
                <a:gd name="connsiteY48" fmla="*/ 764221 h 1501027"/>
                <a:gd name="connsiteX49" fmla="*/ 18860 w 1380929"/>
                <a:gd name="connsiteY49" fmla="*/ 764221 h 1501027"/>
                <a:gd name="connsiteX50" fmla="*/ 18860 w 1380929"/>
                <a:gd name="connsiteY50" fmla="*/ 764221 h 1501027"/>
                <a:gd name="connsiteX51" fmla="*/ 18860 w 1380929"/>
                <a:gd name="connsiteY51" fmla="*/ 764221 h 1501027"/>
                <a:gd name="connsiteX52" fmla="*/ 18860 w 1380929"/>
                <a:gd name="connsiteY52" fmla="*/ 764221 h 1501027"/>
                <a:gd name="connsiteX53" fmla="*/ 18860 w 1380929"/>
                <a:gd name="connsiteY53" fmla="*/ 764221 h 1501027"/>
                <a:gd name="connsiteX54" fmla="*/ 18860 w 1380929"/>
                <a:gd name="connsiteY54" fmla="*/ 764221 h 1501027"/>
                <a:gd name="connsiteX55" fmla="*/ 18860 w 1380929"/>
                <a:gd name="connsiteY55" fmla="*/ 764221 h 1501027"/>
                <a:gd name="connsiteX56" fmla="*/ 18860 w 1380929"/>
                <a:gd name="connsiteY56" fmla="*/ 764221 h 1501027"/>
                <a:gd name="connsiteX57" fmla="*/ 18860 w 1380929"/>
                <a:gd name="connsiteY57" fmla="*/ 764221 h 1501027"/>
                <a:gd name="connsiteX58" fmla="*/ 19074 w 1380929"/>
                <a:gd name="connsiteY58" fmla="*/ 764221 h 1501027"/>
                <a:gd name="connsiteX59" fmla="*/ 19074 w 1380929"/>
                <a:gd name="connsiteY59" fmla="*/ 764221 h 1501027"/>
                <a:gd name="connsiteX60" fmla="*/ 46720 w 1380929"/>
                <a:gd name="connsiteY60" fmla="*/ 756077 h 1501027"/>
                <a:gd name="connsiteX61" fmla="*/ 53793 w 1380929"/>
                <a:gd name="connsiteY61" fmla="*/ 754363 h 1501027"/>
                <a:gd name="connsiteX62" fmla="*/ 181737 w 1380929"/>
                <a:gd name="connsiteY62" fmla="*/ 838159 h 1501027"/>
                <a:gd name="connsiteX63" fmla="*/ 183666 w 1380929"/>
                <a:gd name="connsiteY63" fmla="*/ 879093 h 1501027"/>
                <a:gd name="connsiteX64" fmla="*/ 210669 w 1380929"/>
                <a:gd name="connsiteY64" fmla="*/ 845446 h 1501027"/>
                <a:gd name="connsiteX65" fmla="*/ 257175 w 1380929"/>
                <a:gd name="connsiteY65" fmla="*/ 763793 h 1501027"/>
                <a:gd name="connsiteX66" fmla="*/ 282893 w 1380929"/>
                <a:gd name="connsiteY66" fmla="*/ 751791 h 1501027"/>
                <a:gd name="connsiteX67" fmla="*/ 340757 w 1380929"/>
                <a:gd name="connsiteY67" fmla="*/ 809655 h 1501027"/>
                <a:gd name="connsiteX68" fmla="*/ 327898 w 1380929"/>
                <a:gd name="connsiteY68" fmla="*/ 855947 h 1501027"/>
                <a:gd name="connsiteX69" fmla="*/ 286965 w 1380929"/>
                <a:gd name="connsiteY69" fmla="*/ 922384 h 1501027"/>
                <a:gd name="connsiteX70" fmla="*/ 279249 w 1380929"/>
                <a:gd name="connsiteY70" fmla="*/ 933528 h 1501027"/>
                <a:gd name="connsiteX71" fmla="*/ 277964 w 1380929"/>
                <a:gd name="connsiteY71" fmla="*/ 935457 h 1501027"/>
                <a:gd name="connsiteX72" fmla="*/ 277749 w 1380929"/>
                <a:gd name="connsiteY72" fmla="*/ 935886 h 1501027"/>
                <a:gd name="connsiteX73" fmla="*/ 276678 w 1380929"/>
                <a:gd name="connsiteY73" fmla="*/ 937600 h 1501027"/>
                <a:gd name="connsiteX74" fmla="*/ 276249 w 1380929"/>
                <a:gd name="connsiteY74" fmla="*/ 938029 h 1501027"/>
                <a:gd name="connsiteX75" fmla="*/ 274963 w 1380929"/>
                <a:gd name="connsiteY75" fmla="*/ 939958 h 1501027"/>
                <a:gd name="connsiteX76" fmla="*/ 274749 w 1380929"/>
                <a:gd name="connsiteY76" fmla="*/ 940172 h 1501027"/>
                <a:gd name="connsiteX77" fmla="*/ 273248 w 1380929"/>
                <a:gd name="connsiteY77" fmla="*/ 942101 h 1501027"/>
                <a:gd name="connsiteX78" fmla="*/ 272820 w 1380929"/>
                <a:gd name="connsiteY78" fmla="*/ 942529 h 1501027"/>
                <a:gd name="connsiteX79" fmla="*/ 271534 w 1380929"/>
                <a:gd name="connsiteY79" fmla="*/ 944029 h 1501027"/>
                <a:gd name="connsiteX80" fmla="*/ 270891 w 1380929"/>
                <a:gd name="connsiteY80" fmla="*/ 944672 h 1501027"/>
                <a:gd name="connsiteX81" fmla="*/ 269820 w 1380929"/>
                <a:gd name="connsiteY81" fmla="*/ 945958 h 1501027"/>
                <a:gd name="connsiteX82" fmla="*/ 269177 w 1380929"/>
                <a:gd name="connsiteY82" fmla="*/ 946601 h 1501027"/>
                <a:gd name="connsiteX83" fmla="*/ 267891 w 1380929"/>
                <a:gd name="connsiteY83" fmla="*/ 947673 h 1501027"/>
                <a:gd name="connsiteX84" fmla="*/ 267248 w 1380929"/>
                <a:gd name="connsiteY84" fmla="*/ 948102 h 1501027"/>
                <a:gd name="connsiteX85" fmla="*/ 265319 w 1380929"/>
                <a:gd name="connsiteY85" fmla="*/ 949602 h 1501027"/>
                <a:gd name="connsiteX86" fmla="*/ 199740 w 1380929"/>
                <a:gd name="connsiteY86" fmla="*/ 996965 h 1501027"/>
                <a:gd name="connsiteX87" fmla="*/ 198025 w 1380929"/>
                <a:gd name="connsiteY87" fmla="*/ 1025683 h 1501027"/>
                <a:gd name="connsiteX88" fmla="*/ 351473 w 1380929"/>
                <a:gd name="connsiteY88" fmla="*/ 1134982 h 1501027"/>
                <a:gd name="connsiteX89" fmla="*/ 594075 w 1380929"/>
                <a:gd name="connsiteY89" fmla="*/ 1269356 h 1501027"/>
                <a:gd name="connsiteX90" fmla="*/ 751380 w 1380929"/>
                <a:gd name="connsiteY90" fmla="*/ 1427733 h 1501027"/>
                <a:gd name="connsiteX91" fmla="*/ 776883 w 1380929"/>
                <a:gd name="connsiteY91" fmla="*/ 1501028 h 1501027"/>
                <a:gd name="connsiteX92" fmla="*/ 862394 w 1380929"/>
                <a:gd name="connsiteY92" fmla="*/ 1442092 h 1501027"/>
                <a:gd name="connsiteX93" fmla="*/ 1049060 w 1380929"/>
                <a:gd name="connsiteY93" fmla="*/ 1309647 h 1501027"/>
                <a:gd name="connsiteX94" fmla="*/ 1348240 w 1380929"/>
                <a:gd name="connsiteY94" fmla="*/ 894952 h 1501027"/>
                <a:gd name="connsiteX95" fmla="*/ 1360884 w 1380929"/>
                <a:gd name="connsiteY95" fmla="*/ 515833 h 1501027"/>
                <a:gd name="connsiteX96" fmla="*/ 1313093 w 1380929"/>
                <a:gd name="connsiteY96" fmla="*/ 363671 h 1501027"/>
                <a:gd name="connsiteX97" fmla="*/ 340328 w 1380929"/>
                <a:gd name="connsiteY97" fmla="*/ 908025 h 1501027"/>
                <a:gd name="connsiteX98" fmla="*/ 372690 w 1380929"/>
                <a:gd name="connsiteY98" fmla="*/ 833658 h 1501027"/>
                <a:gd name="connsiteX99" fmla="*/ 379976 w 1380929"/>
                <a:gd name="connsiteY99" fmla="*/ 819514 h 1501027"/>
                <a:gd name="connsiteX100" fmla="*/ 388763 w 1380929"/>
                <a:gd name="connsiteY100" fmla="*/ 834087 h 1501027"/>
                <a:gd name="connsiteX101" fmla="*/ 388977 w 1380929"/>
                <a:gd name="connsiteY101" fmla="*/ 842231 h 1501027"/>
                <a:gd name="connsiteX102" fmla="*/ 331327 w 1380929"/>
                <a:gd name="connsiteY102" fmla="*/ 924313 h 1501027"/>
                <a:gd name="connsiteX103" fmla="*/ 340328 w 1380929"/>
                <a:gd name="connsiteY103" fmla="*/ 908025 h 15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80929" h="1501027">
                  <a:moveTo>
                    <a:pt x="1313093" y="363671"/>
                  </a:moveTo>
                  <a:cubicBezTo>
                    <a:pt x="1297662" y="331739"/>
                    <a:pt x="1276231" y="304306"/>
                    <a:pt x="1258014" y="274517"/>
                  </a:cubicBezTo>
                  <a:cubicBezTo>
                    <a:pt x="1232083" y="232083"/>
                    <a:pt x="1202936" y="192650"/>
                    <a:pt x="1164575" y="160289"/>
                  </a:cubicBezTo>
                  <a:cubicBezTo>
                    <a:pt x="1134356" y="134786"/>
                    <a:pt x="1104138" y="109925"/>
                    <a:pt x="1069205" y="90637"/>
                  </a:cubicBezTo>
                  <a:cubicBezTo>
                    <a:pt x="1066205" y="88922"/>
                    <a:pt x="1062990" y="87208"/>
                    <a:pt x="1059990" y="85708"/>
                  </a:cubicBezTo>
                  <a:cubicBezTo>
                    <a:pt x="1058918" y="85279"/>
                    <a:pt x="1058061" y="84636"/>
                    <a:pt x="1056990" y="84208"/>
                  </a:cubicBezTo>
                  <a:cubicBezTo>
                    <a:pt x="1054847" y="83136"/>
                    <a:pt x="1052703" y="82065"/>
                    <a:pt x="1050560" y="80993"/>
                  </a:cubicBezTo>
                  <a:cubicBezTo>
                    <a:pt x="1049489" y="80350"/>
                    <a:pt x="1048203" y="79921"/>
                    <a:pt x="1047131" y="79278"/>
                  </a:cubicBezTo>
                  <a:cubicBezTo>
                    <a:pt x="1045203" y="78207"/>
                    <a:pt x="1043059" y="77350"/>
                    <a:pt x="1041130" y="76278"/>
                  </a:cubicBezTo>
                  <a:cubicBezTo>
                    <a:pt x="1040059" y="75635"/>
                    <a:pt x="1038773" y="75207"/>
                    <a:pt x="1037702" y="74564"/>
                  </a:cubicBezTo>
                  <a:cubicBezTo>
                    <a:pt x="1035558" y="73492"/>
                    <a:pt x="1033629" y="72635"/>
                    <a:pt x="1031486" y="71777"/>
                  </a:cubicBezTo>
                  <a:cubicBezTo>
                    <a:pt x="1030415" y="71349"/>
                    <a:pt x="1029343" y="70706"/>
                    <a:pt x="1028272" y="70277"/>
                  </a:cubicBezTo>
                  <a:cubicBezTo>
                    <a:pt x="1025914" y="69206"/>
                    <a:pt x="1023771" y="68349"/>
                    <a:pt x="1021414" y="67277"/>
                  </a:cubicBezTo>
                  <a:cubicBezTo>
                    <a:pt x="1020557" y="66849"/>
                    <a:pt x="1019699" y="66420"/>
                    <a:pt x="1018842" y="66206"/>
                  </a:cubicBezTo>
                  <a:cubicBezTo>
                    <a:pt x="1015841" y="64920"/>
                    <a:pt x="1012841" y="63634"/>
                    <a:pt x="1009841" y="62348"/>
                  </a:cubicBezTo>
                  <a:cubicBezTo>
                    <a:pt x="1009626" y="62348"/>
                    <a:pt x="1009626" y="62133"/>
                    <a:pt x="1009412" y="62133"/>
                  </a:cubicBezTo>
                  <a:cubicBezTo>
                    <a:pt x="982623" y="50989"/>
                    <a:pt x="955405" y="40917"/>
                    <a:pt x="928616" y="29986"/>
                  </a:cubicBezTo>
                  <a:cubicBezTo>
                    <a:pt x="860465" y="2340"/>
                    <a:pt x="608434" y="-44165"/>
                    <a:pt x="344615" y="97495"/>
                  </a:cubicBezTo>
                  <a:cubicBezTo>
                    <a:pt x="294894" y="123212"/>
                    <a:pt x="256318" y="153859"/>
                    <a:pt x="214313" y="190507"/>
                  </a:cubicBezTo>
                  <a:cubicBezTo>
                    <a:pt x="190738" y="211081"/>
                    <a:pt x="43506" y="357456"/>
                    <a:pt x="2572" y="633919"/>
                  </a:cubicBezTo>
                  <a:cubicBezTo>
                    <a:pt x="1501" y="642492"/>
                    <a:pt x="643" y="652136"/>
                    <a:pt x="215" y="662637"/>
                  </a:cubicBezTo>
                  <a:cubicBezTo>
                    <a:pt x="215" y="662637"/>
                    <a:pt x="215" y="662637"/>
                    <a:pt x="215" y="662637"/>
                  </a:cubicBezTo>
                  <a:cubicBezTo>
                    <a:pt x="0" y="666281"/>
                    <a:pt x="0" y="669924"/>
                    <a:pt x="0" y="673567"/>
                  </a:cubicBezTo>
                  <a:cubicBezTo>
                    <a:pt x="0" y="673782"/>
                    <a:pt x="0" y="673782"/>
                    <a:pt x="0" y="673996"/>
                  </a:cubicBezTo>
                  <a:cubicBezTo>
                    <a:pt x="0" y="677639"/>
                    <a:pt x="215" y="681497"/>
                    <a:pt x="429" y="685354"/>
                  </a:cubicBezTo>
                  <a:cubicBezTo>
                    <a:pt x="429" y="685569"/>
                    <a:pt x="429" y="685783"/>
                    <a:pt x="429" y="685997"/>
                  </a:cubicBezTo>
                  <a:cubicBezTo>
                    <a:pt x="429" y="687926"/>
                    <a:pt x="643" y="689640"/>
                    <a:pt x="858" y="691570"/>
                  </a:cubicBezTo>
                  <a:cubicBezTo>
                    <a:pt x="858" y="691570"/>
                    <a:pt x="858" y="691570"/>
                    <a:pt x="858" y="691784"/>
                  </a:cubicBezTo>
                  <a:cubicBezTo>
                    <a:pt x="1072" y="693713"/>
                    <a:pt x="1286" y="695641"/>
                    <a:pt x="1501" y="697570"/>
                  </a:cubicBezTo>
                  <a:cubicBezTo>
                    <a:pt x="1501" y="697784"/>
                    <a:pt x="1501" y="697999"/>
                    <a:pt x="1501" y="698428"/>
                  </a:cubicBezTo>
                  <a:cubicBezTo>
                    <a:pt x="1715" y="700142"/>
                    <a:pt x="1929" y="701856"/>
                    <a:pt x="2143" y="703785"/>
                  </a:cubicBezTo>
                  <a:cubicBezTo>
                    <a:pt x="2143" y="703999"/>
                    <a:pt x="2143" y="704214"/>
                    <a:pt x="2143" y="704428"/>
                  </a:cubicBezTo>
                  <a:cubicBezTo>
                    <a:pt x="2358" y="706357"/>
                    <a:pt x="2786" y="708286"/>
                    <a:pt x="3001" y="710215"/>
                  </a:cubicBezTo>
                  <a:cubicBezTo>
                    <a:pt x="3001" y="710429"/>
                    <a:pt x="3001" y="710858"/>
                    <a:pt x="3215" y="711072"/>
                  </a:cubicBezTo>
                  <a:cubicBezTo>
                    <a:pt x="3429" y="712786"/>
                    <a:pt x="3858" y="714501"/>
                    <a:pt x="4072" y="716216"/>
                  </a:cubicBezTo>
                  <a:cubicBezTo>
                    <a:pt x="4072" y="716644"/>
                    <a:pt x="4286" y="716858"/>
                    <a:pt x="4286" y="717287"/>
                  </a:cubicBezTo>
                  <a:cubicBezTo>
                    <a:pt x="4715" y="719216"/>
                    <a:pt x="5144" y="721144"/>
                    <a:pt x="5572" y="723287"/>
                  </a:cubicBezTo>
                  <a:cubicBezTo>
                    <a:pt x="5572" y="723502"/>
                    <a:pt x="5787" y="723930"/>
                    <a:pt x="5787" y="724145"/>
                  </a:cubicBezTo>
                  <a:cubicBezTo>
                    <a:pt x="6215" y="725860"/>
                    <a:pt x="6644" y="727574"/>
                    <a:pt x="7072" y="729288"/>
                  </a:cubicBezTo>
                  <a:cubicBezTo>
                    <a:pt x="7287" y="729717"/>
                    <a:pt x="7287" y="730146"/>
                    <a:pt x="7501" y="730574"/>
                  </a:cubicBezTo>
                  <a:cubicBezTo>
                    <a:pt x="7930" y="732503"/>
                    <a:pt x="8573" y="734646"/>
                    <a:pt x="9002" y="736575"/>
                  </a:cubicBezTo>
                  <a:cubicBezTo>
                    <a:pt x="9002" y="736789"/>
                    <a:pt x="9216" y="737218"/>
                    <a:pt x="9216" y="737432"/>
                  </a:cubicBezTo>
                  <a:cubicBezTo>
                    <a:pt x="9644" y="739147"/>
                    <a:pt x="10287" y="740861"/>
                    <a:pt x="10716" y="742790"/>
                  </a:cubicBezTo>
                  <a:cubicBezTo>
                    <a:pt x="10930" y="743219"/>
                    <a:pt x="10930" y="743862"/>
                    <a:pt x="11145" y="744290"/>
                  </a:cubicBezTo>
                  <a:cubicBezTo>
                    <a:pt x="11787" y="746219"/>
                    <a:pt x="12430" y="748362"/>
                    <a:pt x="13288" y="750291"/>
                  </a:cubicBezTo>
                  <a:cubicBezTo>
                    <a:pt x="13288" y="750506"/>
                    <a:pt x="13502" y="750720"/>
                    <a:pt x="13502" y="750934"/>
                  </a:cubicBezTo>
                  <a:cubicBezTo>
                    <a:pt x="14145" y="752863"/>
                    <a:pt x="14788" y="754577"/>
                    <a:pt x="15645" y="756506"/>
                  </a:cubicBezTo>
                  <a:cubicBezTo>
                    <a:pt x="15859" y="756935"/>
                    <a:pt x="16073" y="757577"/>
                    <a:pt x="16288" y="758006"/>
                  </a:cubicBezTo>
                  <a:cubicBezTo>
                    <a:pt x="17145" y="760150"/>
                    <a:pt x="18003" y="762078"/>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9074" y="764221"/>
                  </a:cubicBezTo>
                  <a:cubicBezTo>
                    <a:pt x="19074" y="764221"/>
                    <a:pt x="19074" y="764221"/>
                    <a:pt x="19074" y="764221"/>
                  </a:cubicBezTo>
                  <a:cubicBezTo>
                    <a:pt x="20146" y="763578"/>
                    <a:pt x="25075" y="761650"/>
                    <a:pt x="46720" y="756077"/>
                  </a:cubicBezTo>
                  <a:cubicBezTo>
                    <a:pt x="48863" y="755434"/>
                    <a:pt x="51221" y="755006"/>
                    <a:pt x="53793" y="754363"/>
                  </a:cubicBezTo>
                  <a:cubicBezTo>
                    <a:pt x="107156" y="741075"/>
                    <a:pt x="172308" y="775151"/>
                    <a:pt x="181737" y="838159"/>
                  </a:cubicBezTo>
                  <a:cubicBezTo>
                    <a:pt x="183880" y="852304"/>
                    <a:pt x="181523" y="862591"/>
                    <a:pt x="183666" y="879093"/>
                  </a:cubicBezTo>
                  <a:cubicBezTo>
                    <a:pt x="203597" y="866877"/>
                    <a:pt x="201025" y="864305"/>
                    <a:pt x="210669" y="845446"/>
                  </a:cubicBezTo>
                  <a:cubicBezTo>
                    <a:pt x="224814" y="817585"/>
                    <a:pt x="237458" y="788653"/>
                    <a:pt x="257175" y="763793"/>
                  </a:cubicBezTo>
                  <a:cubicBezTo>
                    <a:pt x="262962" y="756292"/>
                    <a:pt x="273248" y="752220"/>
                    <a:pt x="282893" y="751791"/>
                  </a:cubicBezTo>
                  <a:cubicBezTo>
                    <a:pt x="318897" y="750291"/>
                    <a:pt x="340114" y="773008"/>
                    <a:pt x="340757" y="809655"/>
                  </a:cubicBezTo>
                  <a:cubicBezTo>
                    <a:pt x="340971" y="826372"/>
                    <a:pt x="336257" y="841802"/>
                    <a:pt x="327898" y="855947"/>
                  </a:cubicBezTo>
                  <a:cubicBezTo>
                    <a:pt x="314611" y="878235"/>
                    <a:pt x="303252" y="901810"/>
                    <a:pt x="286965" y="922384"/>
                  </a:cubicBezTo>
                  <a:cubicBezTo>
                    <a:pt x="284179" y="926027"/>
                    <a:pt x="281607" y="929885"/>
                    <a:pt x="279249" y="933528"/>
                  </a:cubicBezTo>
                  <a:cubicBezTo>
                    <a:pt x="278821" y="934171"/>
                    <a:pt x="278392" y="934814"/>
                    <a:pt x="277964" y="935457"/>
                  </a:cubicBezTo>
                  <a:cubicBezTo>
                    <a:pt x="277964" y="935671"/>
                    <a:pt x="277749" y="935671"/>
                    <a:pt x="277749" y="935886"/>
                  </a:cubicBezTo>
                  <a:cubicBezTo>
                    <a:pt x="277321" y="936528"/>
                    <a:pt x="277106" y="936957"/>
                    <a:pt x="276678" y="937600"/>
                  </a:cubicBezTo>
                  <a:cubicBezTo>
                    <a:pt x="276463" y="937814"/>
                    <a:pt x="276463" y="938029"/>
                    <a:pt x="276249" y="938029"/>
                  </a:cubicBezTo>
                  <a:cubicBezTo>
                    <a:pt x="275821" y="938672"/>
                    <a:pt x="275392" y="939315"/>
                    <a:pt x="274963" y="939958"/>
                  </a:cubicBezTo>
                  <a:cubicBezTo>
                    <a:pt x="274963" y="939958"/>
                    <a:pt x="274963" y="940172"/>
                    <a:pt x="274749" y="940172"/>
                  </a:cubicBezTo>
                  <a:cubicBezTo>
                    <a:pt x="274320" y="940815"/>
                    <a:pt x="273677" y="941458"/>
                    <a:pt x="273248" y="942101"/>
                  </a:cubicBezTo>
                  <a:cubicBezTo>
                    <a:pt x="273034" y="942315"/>
                    <a:pt x="273034" y="942315"/>
                    <a:pt x="272820" y="942529"/>
                  </a:cubicBezTo>
                  <a:cubicBezTo>
                    <a:pt x="272391" y="942958"/>
                    <a:pt x="271963" y="943387"/>
                    <a:pt x="271534" y="944029"/>
                  </a:cubicBezTo>
                  <a:cubicBezTo>
                    <a:pt x="271320" y="944244"/>
                    <a:pt x="271105" y="944458"/>
                    <a:pt x="270891" y="944672"/>
                  </a:cubicBezTo>
                  <a:cubicBezTo>
                    <a:pt x="270463" y="945101"/>
                    <a:pt x="270034" y="945530"/>
                    <a:pt x="269820" y="945958"/>
                  </a:cubicBezTo>
                  <a:cubicBezTo>
                    <a:pt x="269605" y="946172"/>
                    <a:pt x="269391" y="946387"/>
                    <a:pt x="269177" y="946601"/>
                  </a:cubicBezTo>
                  <a:cubicBezTo>
                    <a:pt x="268748" y="947030"/>
                    <a:pt x="268320" y="947459"/>
                    <a:pt x="267891" y="947673"/>
                  </a:cubicBezTo>
                  <a:cubicBezTo>
                    <a:pt x="267677" y="947887"/>
                    <a:pt x="267462" y="948102"/>
                    <a:pt x="267248" y="948102"/>
                  </a:cubicBezTo>
                  <a:cubicBezTo>
                    <a:pt x="266605" y="948745"/>
                    <a:pt x="265962" y="949173"/>
                    <a:pt x="265319" y="949602"/>
                  </a:cubicBezTo>
                  <a:cubicBezTo>
                    <a:pt x="243674" y="965461"/>
                    <a:pt x="222885" y="982820"/>
                    <a:pt x="199740" y="996965"/>
                  </a:cubicBezTo>
                  <a:cubicBezTo>
                    <a:pt x="180880" y="1008538"/>
                    <a:pt x="181094" y="1010681"/>
                    <a:pt x="198025" y="1025683"/>
                  </a:cubicBezTo>
                  <a:cubicBezTo>
                    <a:pt x="245174" y="1067688"/>
                    <a:pt x="296394" y="1104335"/>
                    <a:pt x="351473" y="1134982"/>
                  </a:cubicBezTo>
                  <a:cubicBezTo>
                    <a:pt x="432269" y="1179773"/>
                    <a:pt x="512421" y="1225850"/>
                    <a:pt x="594075" y="1269356"/>
                  </a:cubicBezTo>
                  <a:cubicBezTo>
                    <a:pt x="662440" y="1305575"/>
                    <a:pt x="713232" y="1360653"/>
                    <a:pt x="751380" y="1427733"/>
                  </a:cubicBezTo>
                  <a:cubicBezTo>
                    <a:pt x="764024" y="1450021"/>
                    <a:pt x="767668" y="1475524"/>
                    <a:pt x="776883" y="1501028"/>
                  </a:cubicBezTo>
                  <a:cubicBezTo>
                    <a:pt x="801958" y="1473810"/>
                    <a:pt x="833033" y="1459022"/>
                    <a:pt x="862394" y="1442092"/>
                  </a:cubicBezTo>
                  <a:cubicBezTo>
                    <a:pt x="928831" y="1403730"/>
                    <a:pt x="991195" y="1360010"/>
                    <a:pt x="1049060" y="1309647"/>
                  </a:cubicBezTo>
                  <a:cubicBezTo>
                    <a:pt x="1090422" y="1273642"/>
                    <a:pt x="1282875" y="1095763"/>
                    <a:pt x="1348240" y="894952"/>
                  </a:cubicBezTo>
                  <a:cubicBezTo>
                    <a:pt x="1406533" y="686212"/>
                    <a:pt x="1371172" y="566197"/>
                    <a:pt x="1360884" y="515833"/>
                  </a:cubicBezTo>
                  <a:cubicBezTo>
                    <a:pt x="1349526" y="463112"/>
                    <a:pt x="1336453" y="412106"/>
                    <a:pt x="1313093" y="363671"/>
                  </a:cubicBezTo>
                  <a:close/>
                  <a:moveTo>
                    <a:pt x="340328" y="908025"/>
                  </a:moveTo>
                  <a:cubicBezTo>
                    <a:pt x="360045" y="887023"/>
                    <a:pt x="372261" y="863020"/>
                    <a:pt x="372690" y="833658"/>
                  </a:cubicBezTo>
                  <a:cubicBezTo>
                    <a:pt x="372690" y="828087"/>
                    <a:pt x="370761" y="819086"/>
                    <a:pt x="379976" y="819514"/>
                  </a:cubicBezTo>
                  <a:cubicBezTo>
                    <a:pt x="387263" y="819728"/>
                    <a:pt x="388335" y="827658"/>
                    <a:pt x="388763" y="834087"/>
                  </a:cubicBezTo>
                  <a:cubicBezTo>
                    <a:pt x="388977" y="836659"/>
                    <a:pt x="388977" y="839445"/>
                    <a:pt x="388977" y="842231"/>
                  </a:cubicBezTo>
                  <a:cubicBezTo>
                    <a:pt x="388549" y="874592"/>
                    <a:pt x="364760" y="909525"/>
                    <a:pt x="331327" y="924313"/>
                  </a:cubicBezTo>
                  <a:cubicBezTo>
                    <a:pt x="332399" y="915526"/>
                    <a:pt x="336685" y="911882"/>
                    <a:pt x="340328" y="908025"/>
                  </a:cubicBezTo>
                  <a:close/>
                </a:path>
              </a:pathLst>
            </a:custGeom>
            <a:solidFill>
              <a:srgbClr val="FFFFFF"/>
            </a:solidFill>
            <a:ln w="214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68960A-9C57-9C4D-9039-761F27D4657E}"/>
                </a:ext>
              </a:extLst>
            </p:cNvPr>
            <p:cNvSpPr/>
            <p:nvPr/>
          </p:nvSpPr>
          <p:spPr>
            <a:xfrm>
              <a:off x="6807504" y="4675114"/>
              <a:ext cx="1653178" cy="1562225"/>
            </a:xfrm>
            <a:custGeom>
              <a:avLst/>
              <a:gdLst>
                <a:gd name="connsiteX0" fmla="*/ 1604785 w 1653178"/>
                <a:gd name="connsiteY0" fmla="*/ 427666 h 1562225"/>
                <a:gd name="connsiteX1" fmla="*/ 1481340 w 1653178"/>
                <a:gd name="connsiteY1" fmla="*/ 219998 h 1562225"/>
                <a:gd name="connsiteX2" fmla="*/ 1339466 w 1653178"/>
                <a:gd name="connsiteY2" fmla="*/ 101483 h 1562225"/>
                <a:gd name="connsiteX3" fmla="*/ 698671 w 1653178"/>
                <a:gd name="connsiteY3" fmla="*/ 53048 h 1562225"/>
                <a:gd name="connsiteX4" fmla="*/ 242186 w 1653178"/>
                <a:gd name="connsiteY4" fmla="*/ 610904 h 1562225"/>
                <a:gd name="connsiteX5" fmla="*/ 250758 w 1653178"/>
                <a:gd name="connsiteY5" fmla="*/ 788998 h 1562225"/>
                <a:gd name="connsiteX6" fmla="*/ 246686 w 1653178"/>
                <a:gd name="connsiteY6" fmla="*/ 808071 h 1562225"/>
                <a:gd name="connsiteX7" fmla="*/ 223326 w 1653178"/>
                <a:gd name="connsiteY7" fmla="*/ 895511 h 1562225"/>
                <a:gd name="connsiteX8" fmla="*/ 205753 w 1653178"/>
                <a:gd name="connsiteY8" fmla="*/ 997309 h 1562225"/>
                <a:gd name="connsiteX9" fmla="*/ 111670 w 1653178"/>
                <a:gd name="connsiteY9" fmla="*/ 1184404 h 1562225"/>
                <a:gd name="connsiteX10" fmla="*/ 71807 w 1653178"/>
                <a:gd name="connsiteY10" fmla="*/ 1357140 h 1562225"/>
                <a:gd name="connsiteX11" fmla="*/ 49947 w 1653178"/>
                <a:gd name="connsiteY11" fmla="*/ 1416933 h 1562225"/>
                <a:gd name="connsiteX12" fmla="*/ 5370 w 1653178"/>
                <a:gd name="connsiteY12" fmla="*/ 1481012 h 1562225"/>
                <a:gd name="connsiteX13" fmla="*/ 8585 w 1653178"/>
                <a:gd name="connsiteY13" fmla="*/ 1526661 h 1562225"/>
                <a:gd name="connsiteX14" fmla="*/ 88738 w 1653178"/>
                <a:gd name="connsiteY14" fmla="*/ 1533519 h 1562225"/>
                <a:gd name="connsiteX15" fmla="*/ 161175 w 1653178"/>
                <a:gd name="connsiteY15" fmla="*/ 1447151 h 1562225"/>
                <a:gd name="connsiteX16" fmla="*/ 175320 w 1653178"/>
                <a:gd name="connsiteY16" fmla="*/ 1409861 h 1562225"/>
                <a:gd name="connsiteX17" fmla="*/ 188608 w 1653178"/>
                <a:gd name="connsiteY17" fmla="*/ 1321993 h 1562225"/>
                <a:gd name="connsiteX18" fmla="*/ 205967 w 1653178"/>
                <a:gd name="connsiteY18" fmla="*/ 1293703 h 1562225"/>
                <a:gd name="connsiteX19" fmla="*/ 230184 w 1653178"/>
                <a:gd name="connsiteY19" fmla="*/ 1319206 h 1562225"/>
                <a:gd name="connsiteX20" fmla="*/ 234256 w 1653178"/>
                <a:gd name="connsiteY20" fmla="*/ 1420362 h 1562225"/>
                <a:gd name="connsiteX21" fmla="*/ 217111 w 1653178"/>
                <a:gd name="connsiteY21" fmla="*/ 1485513 h 1562225"/>
                <a:gd name="connsiteX22" fmla="*/ 260188 w 1653178"/>
                <a:gd name="connsiteY22" fmla="*/ 1550878 h 1562225"/>
                <a:gd name="connsiteX23" fmla="*/ 320624 w 1653178"/>
                <a:gd name="connsiteY23" fmla="*/ 1509945 h 1562225"/>
                <a:gd name="connsiteX24" fmla="*/ 325553 w 1653178"/>
                <a:gd name="connsiteY24" fmla="*/ 1494514 h 1562225"/>
                <a:gd name="connsiteX25" fmla="*/ 346342 w 1653178"/>
                <a:gd name="connsiteY25" fmla="*/ 1378357 h 1562225"/>
                <a:gd name="connsiteX26" fmla="*/ 337769 w 1653178"/>
                <a:gd name="connsiteY26" fmla="*/ 1273772 h 1562225"/>
                <a:gd name="connsiteX27" fmla="*/ 352342 w 1653178"/>
                <a:gd name="connsiteY27" fmla="*/ 1198334 h 1562225"/>
                <a:gd name="connsiteX28" fmla="*/ 380203 w 1653178"/>
                <a:gd name="connsiteY28" fmla="*/ 1125682 h 1562225"/>
                <a:gd name="connsiteX29" fmla="*/ 418136 w 1653178"/>
                <a:gd name="connsiteY29" fmla="*/ 1044029 h 1562225"/>
                <a:gd name="connsiteX30" fmla="*/ 444282 w 1653178"/>
                <a:gd name="connsiteY30" fmla="*/ 1065032 h 1562225"/>
                <a:gd name="connsiteX31" fmla="*/ 585943 w 1653178"/>
                <a:gd name="connsiteY31" fmla="*/ 1167473 h 1562225"/>
                <a:gd name="connsiteX32" fmla="*/ 761679 w 1653178"/>
                <a:gd name="connsiteY32" fmla="*/ 1266914 h 1562225"/>
                <a:gd name="connsiteX33" fmla="*/ 897767 w 1653178"/>
                <a:gd name="connsiteY33" fmla="*/ 1348139 h 1562225"/>
                <a:gd name="connsiteX34" fmla="*/ 999352 w 1653178"/>
                <a:gd name="connsiteY34" fmla="*/ 1488085 h 1562225"/>
                <a:gd name="connsiteX35" fmla="*/ 1000852 w 1653178"/>
                <a:gd name="connsiteY35" fmla="*/ 1542735 h 1562225"/>
                <a:gd name="connsiteX36" fmla="*/ 1004495 w 1653178"/>
                <a:gd name="connsiteY36" fmla="*/ 1559880 h 1562225"/>
                <a:gd name="connsiteX37" fmla="*/ 1020355 w 1653178"/>
                <a:gd name="connsiteY37" fmla="*/ 1555165 h 1562225"/>
                <a:gd name="connsiteX38" fmla="*/ 1116795 w 1653178"/>
                <a:gd name="connsiteY38" fmla="*/ 1482727 h 1562225"/>
                <a:gd name="connsiteX39" fmla="*/ 1337323 w 1653178"/>
                <a:gd name="connsiteY39" fmla="*/ 1324564 h 1562225"/>
                <a:gd name="connsiteX40" fmla="*/ 1430977 w 1653178"/>
                <a:gd name="connsiteY40" fmla="*/ 1228338 h 1562225"/>
                <a:gd name="connsiteX41" fmla="*/ 1518417 w 1653178"/>
                <a:gd name="connsiteY41" fmla="*/ 1117538 h 1562225"/>
                <a:gd name="connsiteX42" fmla="*/ 1641646 w 1653178"/>
                <a:gd name="connsiteY42" fmla="*/ 590115 h 1562225"/>
                <a:gd name="connsiteX43" fmla="*/ 1604785 w 1653178"/>
                <a:gd name="connsiteY43" fmla="*/ 427666 h 1562225"/>
                <a:gd name="connsiteX44" fmla="*/ 300265 w 1653178"/>
                <a:gd name="connsiteY44" fmla="*/ 797355 h 1562225"/>
                <a:gd name="connsiteX45" fmla="*/ 421994 w 1653178"/>
                <a:gd name="connsiteY45" fmla="*/ 878151 h 1562225"/>
                <a:gd name="connsiteX46" fmla="*/ 419637 w 1653178"/>
                <a:gd name="connsiteY46" fmla="*/ 912227 h 1562225"/>
                <a:gd name="connsiteX47" fmla="*/ 294907 w 1653178"/>
                <a:gd name="connsiteY47" fmla="*/ 957875 h 1562225"/>
                <a:gd name="connsiteX48" fmla="*/ 273476 w 1653178"/>
                <a:gd name="connsiteY48" fmla="*/ 952518 h 1562225"/>
                <a:gd name="connsiteX49" fmla="*/ 240257 w 1653178"/>
                <a:gd name="connsiteY49" fmla="*/ 880509 h 1562225"/>
                <a:gd name="connsiteX50" fmla="*/ 300265 w 1653178"/>
                <a:gd name="connsiteY50" fmla="*/ 797355 h 1562225"/>
                <a:gd name="connsiteX51" fmla="*/ 380417 w 1653178"/>
                <a:gd name="connsiteY51" fmla="*/ 1077462 h 1562225"/>
                <a:gd name="connsiteX52" fmla="*/ 326625 w 1653178"/>
                <a:gd name="connsiteY52" fmla="*/ 1206478 h 1562225"/>
                <a:gd name="connsiteX53" fmla="*/ 319981 w 1653178"/>
                <a:gd name="connsiteY53" fmla="*/ 1277844 h 1562225"/>
                <a:gd name="connsiteX54" fmla="*/ 304979 w 1653178"/>
                <a:gd name="connsiteY54" fmla="*/ 1506515 h 1562225"/>
                <a:gd name="connsiteX55" fmla="*/ 241757 w 1653178"/>
                <a:gd name="connsiteY55" fmla="*/ 1521517 h 1562225"/>
                <a:gd name="connsiteX56" fmla="*/ 235542 w 1653178"/>
                <a:gd name="connsiteY56" fmla="*/ 1488728 h 1562225"/>
                <a:gd name="connsiteX57" fmla="*/ 253116 w 1653178"/>
                <a:gd name="connsiteY57" fmla="*/ 1412647 h 1562225"/>
                <a:gd name="connsiteX58" fmla="*/ 248187 w 1653178"/>
                <a:gd name="connsiteY58" fmla="*/ 1317063 h 1562225"/>
                <a:gd name="connsiteX59" fmla="*/ 225255 w 1653178"/>
                <a:gd name="connsiteY59" fmla="*/ 1281273 h 1562225"/>
                <a:gd name="connsiteX60" fmla="*/ 182821 w 1653178"/>
                <a:gd name="connsiteY60" fmla="*/ 1285988 h 1562225"/>
                <a:gd name="connsiteX61" fmla="*/ 168462 w 1653178"/>
                <a:gd name="connsiteY61" fmla="*/ 1326279 h 1562225"/>
                <a:gd name="connsiteX62" fmla="*/ 156461 w 1653178"/>
                <a:gd name="connsiteY62" fmla="*/ 1409003 h 1562225"/>
                <a:gd name="connsiteX63" fmla="*/ 145317 w 1653178"/>
                <a:gd name="connsiteY63" fmla="*/ 1439007 h 1562225"/>
                <a:gd name="connsiteX64" fmla="*/ 75450 w 1653178"/>
                <a:gd name="connsiteY64" fmla="*/ 1520875 h 1562225"/>
                <a:gd name="connsiteX65" fmla="*/ 31945 w 1653178"/>
                <a:gd name="connsiteY65" fmla="*/ 1526018 h 1562225"/>
                <a:gd name="connsiteX66" fmla="*/ 22944 w 1653178"/>
                <a:gd name="connsiteY66" fmla="*/ 1484656 h 1562225"/>
                <a:gd name="connsiteX67" fmla="*/ 69664 w 1653178"/>
                <a:gd name="connsiteY67" fmla="*/ 1412218 h 1562225"/>
                <a:gd name="connsiteX68" fmla="*/ 91095 w 1653178"/>
                <a:gd name="connsiteY68" fmla="*/ 1355425 h 1562225"/>
                <a:gd name="connsiteX69" fmla="*/ 117884 w 1653178"/>
                <a:gd name="connsiteY69" fmla="*/ 1226624 h 1562225"/>
                <a:gd name="connsiteX70" fmla="*/ 183250 w 1653178"/>
                <a:gd name="connsiteY70" fmla="*/ 1067604 h 1562225"/>
                <a:gd name="connsiteX71" fmla="*/ 219468 w 1653178"/>
                <a:gd name="connsiteY71" fmla="*/ 1014668 h 1562225"/>
                <a:gd name="connsiteX72" fmla="*/ 241971 w 1653178"/>
                <a:gd name="connsiteY72" fmla="*/ 952304 h 1562225"/>
                <a:gd name="connsiteX73" fmla="*/ 242614 w 1653178"/>
                <a:gd name="connsiteY73" fmla="*/ 944588 h 1562225"/>
                <a:gd name="connsiteX74" fmla="*/ 261474 w 1653178"/>
                <a:gd name="connsiteY74" fmla="*/ 965591 h 1562225"/>
                <a:gd name="connsiteX75" fmla="*/ 248615 w 1653178"/>
                <a:gd name="connsiteY75" fmla="*/ 982307 h 1562225"/>
                <a:gd name="connsiteX76" fmla="*/ 244972 w 1653178"/>
                <a:gd name="connsiteY76" fmla="*/ 991308 h 1562225"/>
                <a:gd name="connsiteX77" fmla="*/ 256973 w 1653178"/>
                <a:gd name="connsiteY77" fmla="*/ 992380 h 1562225"/>
                <a:gd name="connsiteX78" fmla="*/ 412136 w 1653178"/>
                <a:gd name="connsiteY78" fmla="*/ 940516 h 1562225"/>
                <a:gd name="connsiteX79" fmla="*/ 483502 w 1653178"/>
                <a:gd name="connsiteY79" fmla="*/ 868293 h 1562225"/>
                <a:gd name="connsiteX80" fmla="*/ 516720 w 1653178"/>
                <a:gd name="connsiteY80" fmla="*/ 807000 h 1562225"/>
                <a:gd name="connsiteX81" fmla="*/ 570727 w 1653178"/>
                <a:gd name="connsiteY81" fmla="*/ 811714 h 1562225"/>
                <a:gd name="connsiteX82" fmla="*/ 570298 w 1653178"/>
                <a:gd name="connsiteY82" fmla="*/ 856077 h 1562225"/>
                <a:gd name="connsiteX83" fmla="*/ 454998 w 1653178"/>
                <a:gd name="connsiteY83" fmla="*/ 994523 h 1562225"/>
                <a:gd name="connsiteX84" fmla="*/ 441282 w 1653178"/>
                <a:gd name="connsiteY84" fmla="*/ 1003095 h 1562225"/>
                <a:gd name="connsiteX85" fmla="*/ 380417 w 1653178"/>
                <a:gd name="connsiteY85" fmla="*/ 1077462 h 1562225"/>
                <a:gd name="connsiteX86" fmla="*/ 1601355 w 1653178"/>
                <a:gd name="connsiteY86" fmla="*/ 916513 h 1562225"/>
                <a:gd name="connsiteX87" fmla="*/ 1302176 w 1653178"/>
                <a:gd name="connsiteY87" fmla="*/ 1331208 h 1562225"/>
                <a:gd name="connsiteX88" fmla="*/ 1115509 w 1653178"/>
                <a:gd name="connsiteY88" fmla="*/ 1463653 h 1562225"/>
                <a:gd name="connsiteX89" fmla="*/ 1029999 w 1653178"/>
                <a:gd name="connsiteY89" fmla="*/ 1522589 h 1562225"/>
                <a:gd name="connsiteX90" fmla="*/ 1004495 w 1653178"/>
                <a:gd name="connsiteY90" fmla="*/ 1449294 h 1562225"/>
                <a:gd name="connsiteX91" fmla="*/ 847190 w 1653178"/>
                <a:gd name="connsiteY91" fmla="*/ 1290917 h 1562225"/>
                <a:gd name="connsiteX92" fmla="*/ 604588 w 1653178"/>
                <a:gd name="connsiteY92" fmla="*/ 1156543 h 1562225"/>
                <a:gd name="connsiteX93" fmla="*/ 451140 w 1653178"/>
                <a:gd name="connsiteY93" fmla="*/ 1047244 h 1562225"/>
                <a:gd name="connsiteX94" fmla="*/ 452855 w 1653178"/>
                <a:gd name="connsiteY94" fmla="*/ 1018526 h 1562225"/>
                <a:gd name="connsiteX95" fmla="*/ 518434 w 1653178"/>
                <a:gd name="connsiteY95" fmla="*/ 971163 h 1562225"/>
                <a:gd name="connsiteX96" fmla="*/ 520363 w 1653178"/>
                <a:gd name="connsiteY96" fmla="*/ 969663 h 1562225"/>
                <a:gd name="connsiteX97" fmla="*/ 521006 w 1653178"/>
                <a:gd name="connsiteY97" fmla="*/ 969234 h 1562225"/>
                <a:gd name="connsiteX98" fmla="*/ 522292 w 1653178"/>
                <a:gd name="connsiteY98" fmla="*/ 968162 h 1562225"/>
                <a:gd name="connsiteX99" fmla="*/ 522935 w 1653178"/>
                <a:gd name="connsiteY99" fmla="*/ 967519 h 1562225"/>
                <a:gd name="connsiteX100" fmla="*/ 524007 w 1653178"/>
                <a:gd name="connsiteY100" fmla="*/ 966234 h 1562225"/>
                <a:gd name="connsiteX101" fmla="*/ 524650 w 1653178"/>
                <a:gd name="connsiteY101" fmla="*/ 965591 h 1562225"/>
                <a:gd name="connsiteX102" fmla="*/ 525935 w 1653178"/>
                <a:gd name="connsiteY102" fmla="*/ 964091 h 1562225"/>
                <a:gd name="connsiteX103" fmla="*/ 526364 w 1653178"/>
                <a:gd name="connsiteY103" fmla="*/ 963662 h 1562225"/>
                <a:gd name="connsiteX104" fmla="*/ 527864 w 1653178"/>
                <a:gd name="connsiteY104" fmla="*/ 961733 h 1562225"/>
                <a:gd name="connsiteX105" fmla="*/ 528078 w 1653178"/>
                <a:gd name="connsiteY105" fmla="*/ 961519 h 1562225"/>
                <a:gd name="connsiteX106" fmla="*/ 529364 w 1653178"/>
                <a:gd name="connsiteY106" fmla="*/ 959590 h 1562225"/>
                <a:gd name="connsiteX107" fmla="*/ 529793 w 1653178"/>
                <a:gd name="connsiteY107" fmla="*/ 959161 h 1562225"/>
                <a:gd name="connsiteX108" fmla="*/ 530865 w 1653178"/>
                <a:gd name="connsiteY108" fmla="*/ 957447 h 1562225"/>
                <a:gd name="connsiteX109" fmla="*/ 531079 w 1653178"/>
                <a:gd name="connsiteY109" fmla="*/ 957018 h 1562225"/>
                <a:gd name="connsiteX110" fmla="*/ 532365 w 1653178"/>
                <a:gd name="connsiteY110" fmla="*/ 955090 h 1562225"/>
                <a:gd name="connsiteX111" fmla="*/ 540080 w 1653178"/>
                <a:gd name="connsiteY111" fmla="*/ 943945 h 1562225"/>
                <a:gd name="connsiteX112" fmla="*/ 581014 w 1653178"/>
                <a:gd name="connsiteY112" fmla="*/ 877508 h 1562225"/>
                <a:gd name="connsiteX113" fmla="*/ 593873 w 1653178"/>
                <a:gd name="connsiteY113" fmla="*/ 831217 h 1562225"/>
                <a:gd name="connsiteX114" fmla="*/ 536008 w 1653178"/>
                <a:gd name="connsiteY114" fmla="*/ 773353 h 1562225"/>
                <a:gd name="connsiteX115" fmla="*/ 510291 w 1653178"/>
                <a:gd name="connsiteY115" fmla="*/ 785354 h 1562225"/>
                <a:gd name="connsiteX116" fmla="*/ 463785 w 1653178"/>
                <a:gd name="connsiteY116" fmla="*/ 867007 h 1562225"/>
                <a:gd name="connsiteX117" fmla="*/ 436782 w 1653178"/>
                <a:gd name="connsiteY117" fmla="*/ 900654 h 1562225"/>
                <a:gd name="connsiteX118" fmla="*/ 434852 w 1653178"/>
                <a:gd name="connsiteY118" fmla="*/ 859721 h 1562225"/>
                <a:gd name="connsiteX119" fmla="*/ 306908 w 1653178"/>
                <a:gd name="connsiteY119" fmla="*/ 775924 h 1562225"/>
                <a:gd name="connsiteX120" fmla="*/ 299836 w 1653178"/>
                <a:gd name="connsiteY120" fmla="*/ 777639 h 1562225"/>
                <a:gd name="connsiteX121" fmla="*/ 272189 w 1653178"/>
                <a:gd name="connsiteY121" fmla="*/ 785783 h 1562225"/>
                <a:gd name="connsiteX122" fmla="*/ 272189 w 1653178"/>
                <a:gd name="connsiteY122" fmla="*/ 785783 h 1562225"/>
                <a:gd name="connsiteX123" fmla="*/ 271975 w 1653178"/>
                <a:gd name="connsiteY123" fmla="*/ 785783 h 1562225"/>
                <a:gd name="connsiteX124" fmla="*/ 271975 w 1653178"/>
                <a:gd name="connsiteY124" fmla="*/ 785783 h 1562225"/>
                <a:gd name="connsiteX125" fmla="*/ 271975 w 1653178"/>
                <a:gd name="connsiteY125" fmla="*/ 785783 h 1562225"/>
                <a:gd name="connsiteX126" fmla="*/ 271975 w 1653178"/>
                <a:gd name="connsiteY126" fmla="*/ 785783 h 1562225"/>
                <a:gd name="connsiteX127" fmla="*/ 271975 w 1653178"/>
                <a:gd name="connsiteY127" fmla="*/ 785783 h 1562225"/>
                <a:gd name="connsiteX128" fmla="*/ 271975 w 1653178"/>
                <a:gd name="connsiteY128" fmla="*/ 785783 h 1562225"/>
                <a:gd name="connsiteX129" fmla="*/ 271975 w 1653178"/>
                <a:gd name="connsiteY129" fmla="*/ 785783 h 1562225"/>
                <a:gd name="connsiteX130" fmla="*/ 271975 w 1653178"/>
                <a:gd name="connsiteY130" fmla="*/ 785783 h 1562225"/>
                <a:gd name="connsiteX131" fmla="*/ 271975 w 1653178"/>
                <a:gd name="connsiteY131" fmla="*/ 785783 h 1562225"/>
                <a:gd name="connsiteX132" fmla="*/ 271975 w 1653178"/>
                <a:gd name="connsiteY132" fmla="*/ 785783 h 1562225"/>
                <a:gd name="connsiteX133" fmla="*/ 269403 w 1653178"/>
                <a:gd name="connsiteY133" fmla="*/ 779567 h 1562225"/>
                <a:gd name="connsiteX134" fmla="*/ 268760 w 1653178"/>
                <a:gd name="connsiteY134" fmla="*/ 778067 h 1562225"/>
                <a:gd name="connsiteX135" fmla="*/ 266617 w 1653178"/>
                <a:gd name="connsiteY135" fmla="*/ 772495 h 1562225"/>
                <a:gd name="connsiteX136" fmla="*/ 266403 w 1653178"/>
                <a:gd name="connsiteY136" fmla="*/ 771853 h 1562225"/>
                <a:gd name="connsiteX137" fmla="*/ 264260 w 1653178"/>
                <a:gd name="connsiteY137" fmla="*/ 765852 h 1562225"/>
                <a:gd name="connsiteX138" fmla="*/ 263831 w 1653178"/>
                <a:gd name="connsiteY138" fmla="*/ 764352 h 1562225"/>
                <a:gd name="connsiteX139" fmla="*/ 262331 w 1653178"/>
                <a:gd name="connsiteY139" fmla="*/ 758994 h 1562225"/>
                <a:gd name="connsiteX140" fmla="*/ 262117 w 1653178"/>
                <a:gd name="connsiteY140" fmla="*/ 758136 h 1562225"/>
                <a:gd name="connsiteX141" fmla="*/ 260617 w 1653178"/>
                <a:gd name="connsiteY141" fmla="*/ 752135 h 1562225"/>
                <a:gd name="connsiteX142" fmla="*/ 260188 w 1653178"/>
                <a:gd name="connsiteY142" fmla="*/ 750850 h 1562225"/>
                <a:gd name="connsiteX143" fmla="*/ 258902 w 1653178"/>
                <a:gd name="connsiteY143" fmla="*/ 745706 h 1562225"/>
                <a:gd name="connsiteX144" fmla="*/ 258688 w 1653178"/>
                <a:gd name="connsiteY144" fmla="*/ 744849 h 1562225"/>
                <a:gd name="connsiteX145" fmla="*/ 257402 w 1653178"/>
                <a:gd name="connsiteY145" fmla="*/ 738848 h 1562225"/>
                <a:gd name="connsiteX146" fmla="*/ 257188 w 1653178"/>
                <a:gd name="connsiteY146" fmla="*/ 737777 h 1562225"/>
                <a:gd name="connsiteX147" fmla="*/ 256331 w 1653178"/>
                <a:gd name="connsiteY147" fmla="*/ 732633 h 1562225"/>
                <a:gd name="connsiteX148" fmla="*/ 256116 w 1653178"/>
                <a:gd name="connsiteY148" fmla="*/ 731776 h 1562225"/>
                <a:gd name="connsiteX149" fmla="*/ 255259 w 1653178"/>
                <a:gd name="connsiteY149" fmla="*/ 725989 h 1562225"/>
                <a:gd name="connsiteX150" fmla="*/ 255259 w 1653178"/>
                <a:gd name="connsiteY150" fmla="*/ 725346 h 1562225"/>
                <a:gd name="connsiteX151" fmla="*/ 254616 w 1653178"/>
                <a:gd name="connsiteY151" fmla="*/ 719988 h 1562225"/>
                <a:gd name="connsiteX152" fmla="*/ 254616 w 1653178"/>
                <a:gd name="connsiteY152" fmla="*/ 719131 h 1562225"/>
                <a:gd name="connsiteX153" fmla="*/ 253973 w 1653178"/>
                <a:gd name="connsiteY153" fmla="*/ 713345 h 1562225"/>
                <a:gd name="connsiteX154" fmla="*/ 253973 w 1653178"/>
                <a:gd name="connsiteY154" fmla="*/ 713131 h 1562225"/>
                <a:gd name="connsiteX155" fmla="*/ 253544 w 1653178"/>
                <a:gd name="connsiteY155" fmla="*/ 707559 h 1562225"/>
                <a:gd name="connsiteX156" fmla="*/ 253544 w 1653178"/>
                <a:gd name="connsiteY156" fmla="*/ 706916 h 1562225"/>
                <a:gd name="connsiteX157" fmla="*/ 253116 w 1653178"/>
                <a:gd name="connsiteY157" fmla="*/ 695557 h 1562225"/>
                <a:gd name="connsiteX158" fmla="*/ 253116 w 1653178"/>
                <a:gd name="connsiteY158" fmla="*/ 695129 h 1562225"/>
                <a:gd name="connsiteX159" fmla="*/ 253330 w 1653178"/>
                <a:gd name="connsiteY159" fmla="*/ 684198 h 1562225"/>
                <a:gd name="connsiteX160" fmla="*/ 253330 w 1653178"/>
                <a:gd name="connsiteY160" fmla="*/ 684198 h 1562225"/>
                <a:gd name="connsiteX161" fmla="*/ 255687 w 1653178"/>
                <a:gd name="connsiteY161" fmla="*/ 655481 h 1562225"/>
                <a:gd name="connsiteX162" fmla="*/ 467428 w 1653178"/>
                <a:gd name="connsiteY162" fmla="*/ 212068 h 1562225"/>
                <a:gd name="connsiteX163" fmla="*/ 597730 w 1653178"/>
                <a:gd name="connsiteY163" fmla="*/ 119056 h 1562225"/>
                <a:gd name="connsiteX164" fmla="*/ 1181732 w 1653178"/>
                <a:gd name="connsiteY164" fmla="*/ 51548 h 1562225"/>
                <a:gd name="connsiteX165" fmla="*/ 1262528 w 1653178"/>
                <a:gd name="connsiteY165" fmla="*/ 83695 h 1562225"/>
                <a:gd name="connsiteX166" fmla="*/ 1262956 w 1653178"/>
                <a:gd name="connsiteY166" fmla="*/ 83909 h 1562225"/>
                <a:gd name="connsiteX167" fmla="*/ 1271957 w 1653178"/>
                <a:gd name="connsiteY167" fmla="*/ 87767 h 1562225"/>
                <a:gd name="connsiteX168" fmla="*/ 1274529 w 1653178"/>
                <a:gd name="connsiteY168" fmla="*/ 88838 h 1562225"/>
                <a:gd name="connsiteX169" fmla="*/ 1281387 w 1653178"/>
                <a:gd name="connsiteY169" fmla="*/ 91839 h 1562225"/>
                <a:gd name="connsiteX170" fmla="*/ 1284602 w 1653178"/>
                <a:gd name="connsiteY170" fmla="*/ 93339 h 1562225"/>
                <a:gd name="connsiteX171" fmla="*/ 1290817 w 1653178"/>
                <a:gd name="connsiteY171" fmla="*/ 96125 h 1562225"/>
                <a:gd name="connsiteX172" fmla="*/ 1294246 w 1653178"/>
                <a:gd name="connsiteY172" fmla="*/ 97840 h 1562225"/>
                <a:gd name="connsiteX173" fmla="*/ 1300246 w 1653178"/>
                <a:gd name="connsiteY173" fmla="*/ 100840 h 1562225"/>
                <a:gd name="connsiteX174" fmla="*/ 1303676 w 1653178"/>
                <a:gd name="connsiteY174" fmla="*/ 102554 h 1562225"/>
                <a:gd name="connsiteX175" fmla="*/ 1310105 w 1653178"/>
                <a:gd name="connsiteY175" fmla="*/ 105769 h 1562225"/>
                <a:gd name="connsiteX176" fmla="*/ 1313105 w 1653178"/>
                <a:gd name="connsiteY176" fmla="*/ 107269 h 1562225"/>
                <a:gd name="connsiteX177" fmla="*/ 1322321 w 1653178"/>
                <a:gd name="connsiteY177" fmla="*/ 112199 h 1562225"/>
                <a:gd name="connsiteX178" fmla="*/ 1417690 w 1653178"/>
                <a:gd name="connsiteY178" fmla="*/ 181850 h 1562225"/>
                <a:gd name="connsiteX179" fmla="*/ 1511130 w 1653178"/>
                <a:gd name="connsiteY179" fmla="*/ 296079 h 1562225"/>
                <a:gd name="connsiteX180" fmla="*/ 1566208 w 1653178"/>
                <a:gd name="connsiteY180" fmla="*/ 385232 h 1562225"/>
                <a:gd name="connsiteX181" fmla="*/ 1613357 w 1653178"/>
                <a:gd name="connsiteY181" fmla="*/ 536537 h 1562225"/>
                <a:gd name="connsiteX182" fmla="*/ 1601355 w 1653178"/>
                <a:gd name="connsiteY182" fmla="*/ 916513 h 1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653178" h="1562225">
                  <a:moveTo>
                    <a:pt x="1604785" y="427666"/>
                  </a:moveTo>
                  <a:cubicBezTo>
                    <a:pt x="1577567" y="350514"/>
                    <a:pt x="1529989" y="284292"/>
                    <a:pt x="1481340" y="219998"/>
                  </a:cubicBezTo>
                  <a:cubicBezTo>
                    <a:pt x="1443836" y="170491"/>
                    <a:pt x="1392829" y="133630"/>
                    <a:pt x="1339466" y="101483"/>
                  </a:cubicBezTo>
                  <a:cubicBezTo>
                    <a:pt x="1291460" y="72551"/>
                    <a:pt x="1029141" y="-78540"/>
                    <a:pt x="698671" y="53048"/>
                  </a:cubicBezTo>
                  <a:cubicBezTo>
                    <a:pt x="590444" y="96982"/>
                    <a:pt x="331554" y="182922"/>
                    <a:pt x="242186" y="610904"/>
                  </a:cubicBezTo>
                  <a:cubicBezTo>
                    <a:pt x="230613" y="671126"/>
                    <a:pt x="230184" y="730490"/>
                    <a:pt x="250758" y="788998"/>
                  </a:cubicBezTo>
                  <a:cubicBezTo>
                    <a:pt x="253758" y="797355"/>
                    <a:pt x="251401" y="801642"/>
                    <a:pt x="246686" y="808071"/>
                  </a:cubicBezTo>
                  <a:cubicBezTo>
                    <a:pt x="230184" y="829717"/>
                    <a:pt x="218826" y="868079"/>
                    <a:pt x="223326" y="895511"/>
                  </a:cubicBezTo>
                  <a:cubicBezTo>
                    <a:pt x="230398" y="936659"/>
                    <a:pt x="228255" y="962591"/>
                    <a:pt x="205753" y="997309"/>
                  </a:cubicBezTo>
                  <a:cubicBezTo>
                    <a:pt x="167605" y="1056459"/>
                    <a:pt x="133529" y="1116896"/>
                    <a:pt x="111670" y="1184404"/>
                  </a:cubicBezTo>
                  <a:cubicBezTo>
                    <a:pt x="93238" y="1240982"/>
                    <a:pt x="77165" y="1297775"/>
                    <a:pt x="71807" y="1357140"/>
                  </a:cubicBezTo>
                  <a:cubicBezTo>
                    <a:pt x="69664" y="1379214"/>
                    <a:pt x="62592" y="1398502"/>
                    <a:pt x="49947" y="1416933"/>
                  </a:cubicBezTo>
                  <a:cubicBezTo>
                    <a:pt x="35374" y="1438578"/>
                    <a:pt x="17586" y="1457653"/>
                    <a:pt x="5370" y="1481012"/>
                  </a:cubicBezTo>
                  <a:cubicBezTo>
                    <a:pt x="-3202" y="1497300"/>
                    <a:pt x="-1059" y="1511873"/>
                    <a:pt x="8585" y="1526661"/>
                  </a:cubicBezTo>
                  <a:cubicBezTo>
                    <a:pt x="24230" y="1550449"/>
                    <a:pt x="61520" y="1563308"/>
                    <a:pt x="88738" y="1533519"/>
                  </a:cubicBezTo>
                  <a:cubicBezTo>
                    <a:pt x="114027" y="1505658"/>
                    <a:pt x="139101" y="1477583"/>
                    <a:pt x="161175" y="1447151"/>
                  </a:cubicBezTo>
                  <a:cubicBezTo>
                    <a:pt x="169319" y="1436007"/>
                    <a:pt x="173606" y="1424005"/>
                    <a:pt x="175320" y="1409861"/>
                  </a:cubicBezTo>
                  <a:cubicBezTo>
                    <a:pt x="178749" y="1380500"/>
                    <a:pt x="183893" y="1351139"/>
                    <a:pt x="188608" y="1321993"/>
                  </a:cubicBezTo>
                  <a:cubicBezTo>
                    <a:pt x="190536" y="1310419"/>
                    <a:pt x="193537" y="1298418"/>
                    <a:pt x="205967" y="1293703"/>
                  </a:cubicBezTo>
                  <a:cubicBezTo>
                    <a:pt x="212610" y="1291131"/>
                    <a:pt x="226969" y="1304633"/>
                    <a:pt x="230184" y="1319206"/>
                  </a:cubicBezTo>
                  <a:cubicBezTo>
                    <a:pt x="237042" y="1352639"/>
                    <a:pt x="244329" y="1386072"/>
                    <a:pt x="234256" y="1420362"/>
                  </a:cubicBezTo>
                  <a:cubicBezTo>
                    <a:pt x="228041" y="1441793"/>
                    <a:pt x="222683" y="1463653"/>
                    <a:pt x="217111" y="1485513"/>
                  </a:cubicBezTo>
                  <a:cubicBezTo>
                    <a:pt x="209182" y="1517231"/>
                    <a:pt x="226755" y="1543592"/>
                    <a:pt x="260188" y="1550878"/>
                  </a:cubicBezTo>
                  <a:cubicBezTo>
                    <a:pt x="289334" y="1557308"/>
                    <a:pt x="313337" y="1540805"/>
                    <a:pt x="320624" y="1509945"/>
                  </a:cubicBezTo>
                  <a:cubicBezTo>
                    <a:pt x="321910" y="1504801"/>
                    <a:pt x="324053" y="1499657"/>
                    <a:pt x="325553" y="1494514"/>
                  </a:cubicBezTo>
                  <a:cubicBezTo>
                    <a:pt x="335626" y="1456366"/>
                    <a:pt x="346984" y="1418005"/>
                    <a:pt x="346342" y="1378357"/>
                  </a:cubicBezTo>
                  <a:cubicBezTo>
                    <a:pt x="345913" y="1343424"/>
                    <a:pt x="340984" y="1308705"/>
                    <a:pt x="337769" y="1273772"/>
                  </a:cubicBezTo>
                  <a:cubicBezTo>
                    <a:pt x="335412" y="1247197"/>
                    <a:pt x="341626" y="1222551"/>
                    <a:pt x="352342" y="1198334"/>
                  </a:cubicBezTo>
                  <a:cubicBezTo>
                    <a:pt x="362844" y="1174760"/>
                    <a:pt x="370559" y="1149900"/>
                    <a:pt x="380203" y="1125682"/>
                  </a:cubicBezTo>
                  <a:cubicBezTo>
                    <a:pt x="391133" y="1098465"/>
                    <a:pt x="400562" y="1070175"/>
                    <a:pt x="418136" y="1044029"/>
                  </a:cubicBezTo>
                  <a:cubicBezTo>
                    <a:pt x="427781" y="1051744"/>
                    <a:pt x="436138" y="1058174"/>
                    <a:pt x="444282" y="1065032"/>
                  </a:cubicBezTo>
                  <a:cubicBezTo>
                    <a:pt x="489074" y="1102536"/>
                    <a:pt x="535794" y="1137255"/>
                    <a:pt x="585943" y="1167473"/>
                  </a:cubicBezTo>
                  <a:cubicBezTo>
                    <a:pt x="643593" y="1202406"/>
                    <a:pt x="704029" y="1232195"/>
                    <a:pt x="761679" y="1266914"/>
                  </a:cubicBezTo>
                  <a:cubicBezTo>
                    <a:pt x="806899" y="1294346"/>
                    <a:pt x="857906" y="1311920"/>
                    <a:pt x="897767" y="1348139"/>
                  </a:cubicBezTo>
                  <a:cubicBezTo>
                    <a:pt x="941273" y="1387786"/>
                    <a:pt x="980921" y="1430006"/>
                    <a:pt x="999352" y="1488085"/>
                  </a:cubicBezTo>
                  <a:cubicBezTo>
                    <a:pt x="1005138" y="1506301"/>
                    <a:pt x="1010496" y="1524089"/>
                    <a:pt x="1000852" y="1542735"/>
                  </a:cubicBezTo>
                  <a:cubicBezTo>
                    <a:pt x="997637" y="1548735"/>
                    <a:pt x="998923" y="1555379"/>
                    <a:pt x="1004495" y="1559880"/>
                  </a:cubicBezTo>
                  <a:cubicBezTo>
                    <a:pt x="1011568" y="1565666"/>
                    <a:pt x="1016068" y="1559451"/>
                    <a:pt x="1020355" y="1555165"/>
                  </a:cubicBezTo>
                  <a:cubicBezTo>
                    <a:pt x="1049501" y="1526875"/>
                    <a:pt x="1081219" y="1502015"/>
                    <a:pt x="1116795" y="1482727"/>
                  </a:cubicBezTo>
                  <a:cubicBezTo>
                    <a:pt x="1196948" y="1439007"/>
                    <a:pt x="1268528" y="1383929"/>
                    <a:pt x="1337323" y="1324564"/>
                  </a:cubicBezTo>
                  <a:cubicBezTo>
                    <a:pt x="1371398" y="1295204"/>
                    <a:pt x="1403974" y="1264128"/>
                    <a:pt x="1430977" y="1228338"/>
                  </a:cubicBezTo>
                  <a:cubicBezTo>
                    <a:pt x="1465696" y="1182475"/>
                    <a:pt x="1486698" y="1165330"/>
                    <a:pt x="1518417" y="1117538"/>
                  </a:cubicBezTo>
                  <a:cubicBezTo>
                    <a:pt x="1546277" y="1075747"/>
                    <a:pt x="1695224" y="912656"/>
                    <a:pt x="1641646" y="590115"/>
                  </a:cubicBezTo>
                  <a:cubicBezTo>
                    <a:pt x="1636074" y="534608"/>
                    <a:pt x="1623215" y="480173"/>
                    <a:pt x="1604785" y="427666"/>
                  </a:cubicBezTo>
                  <a:close/>
                  <a:moveTo>
                    <a:pt x="300265" y="797355"/>
                  </a:moveTo>
                  <a:cubicBezTo>
                    <a:pt x="357700" y="779139"/>
                    <a:pt x="418565" y="814500"/>
                    <a:pt x="421994" y="878151"/>
                  </a:cubicBezTo>
                  <a:cubicBezTo>
                    <a:pt x="424780" y="899368"/>
                    <a:pt x="419637" y="912227"/>
                    <a:pt x="419637" y="912227"/>
                  </a:cubicBezTo>
                  <a:cubicBezTo>
                    <a:pt x="384489" y="938373"/>
                    <a:pt x="325339" y="947160"/>
                    <a:pt x="294907" y="957875"/>
                  </a:cubicBezTo>
                  <a:cubicBezTo>
                    <a:pt x="289549" y="959804"/>
                    <a:pt x="277976" y="957233"/>
                    <a:pt x="273476" y="952518"/>
                  </a:cubicBezTo>
                  <a:cubicBezTo>
                    <a:pt x="248401" y="926372"/>
                    <a:pt x="241329" y="915442"/>
                    <a:pt x="240257" y="880509"/>
                  </a:cubicBezTo>
                  <a:cubicBezTo>
                    <a:pt x="242614" y="828431"/>
                    <a:pt x="271332" y="806571"/>
                    <a:pt x="300265" y="797355"/>
                  </a:cubicBezTo>
                  <a:close/>
                  <a:moveTo>
                    <a:pt x="380417" y="1077462"/>
                  </a:moveTo>
                  <a:cubicBezTo>
                    <a:pt x="361129" y="1119896"/>
                    <a:pt x="349342" y="1165116"/>
                    <a:pt x="326625" y="1206478"/>
                  </a:cubicBezTo>
                  <a:cubicBezTo>
                    <a:pt x="315266" y="1227267"/>
                    <a:pt x="316123" y="1253413"/>
                    <a:pt x="319981" y="1277844"/>
                  </a:cubicBezTo>
                  <a:cubicBezTo>
                    <a:pt x="332625" y="1355211"/>
                    <a:pt x="327911" y="1431077"/>
                    <a:pt x="304979" y="1506515"/>
                  </a:cubicBezTo>
                  <a:cubicBezTo>
                    <a:pt x="296835" y="1533304"/>
                    <a:pt x="265975" y="1545735"/>
                    <a:pt x="241757" y="1521517"/>
                  </a:cubicBezTo>
                  <a:cubicBezTo>
                    <a:pt x="232113" y="1511873"/>
                    <a:pt x="233185" y="1500301"/>
                    <a:pt x="235542" y="1488728"/>
                  </a:cubicBezTo>
                  <a:cubicBezTo>
                    <a:pt x="240900" y="1463224"/>
                    <a:pt x="246257" y="1437721"/>
                    <a:pt x="253116" y="1412647"/>
                  </a:cubicBezTo>
                  <a:cubicBezTo>
                    <a:pt x="262117" y="1380071"/>
                    <a:pt x="254187" y="1348567"/>
                    <a:pt x="248187" y="1317063"/>
                  </a:cubicBezTo>
                  <a:cubicBezTo>
                    <a:pt x="245400" y="1302276"/>
                    <a:pt x="235756" y="1291346"/>
                    <a:pt x="225255" y="1281273"/>
                  </a:cubicBezTo>
                  <a:cubicBezTo>
                    <a:pt x="209396" y="1266057"/>
                    <a:pt x="195894" y="1267343"/>
                    <a:pt x="182821" y="1285988"/>
                  </a:cubicBezTo>
                  <a:cubicBezTo>
                    <a:pt x="174463" y="1297990"/>
                    <a:pt x="170391" y="1311706"/>
                    <a:pt x="168462" y="1326279"/>
                  </a:cubicBezTo>
                  <a:cubicBezTo>
                    <a:pt x="164819" y="1353925"/>
                    <a:pt x="160104" y="1381357"/>
                    <a:pt x="156461" y="1409003"/>
                  </a:cubicBezTo>
                  <a:cubicBezTo>
                    <a:pt x="154961" y="1419933"/>
                    <a:pt x="152174" y="1430434"/>
                    <a:pt x="145317" y="1439007"/>
                  </a:cubicBezTo>
                  <a:cubicBezTo>
                    <a:pt x="123028" y="1467297"/>
                    <a:pt x="101382" y="1495800"/>
                    <a:pt x="75450" y="1520875"/>
                  </a:cubicBezTo>
                  <a:cubicBezTo>
                    <a:pt x="60449" y="1535448"/>
                    <a:pt x="49947" y="1536305"/>
                    <a:pt x="31945" y="1526018"/>
                  </a:cubicBezTo>
                  <a:cubicBezTo>
                    <a:pt x="16943" y="1517446"/>
                    <a:pt x="12657" y="1502015"/>
                    <a:pt x="22944" y="1484656"/>
                  </a:cubicBezTo>
                  <a:cubicBezTo>
                    <a:pt x="37732" y="1460010"/>
                    <a:pt x="53591" y="1436007"/>
                    <a:pt x="69664" y="1412218"/>
                  </a:cubicBezTo>
                  <a:cubicBezTo>
                    <a:pt x="81451" y="1394859"/>
                    <a:pt x="90238" y="1376856"/>
                    <a:pt x="91095" y="1355425"/>
                  </a:cubicBezTo>
                  <a:cubicBezTo>
                    <a:pt x="92810" y="1311062"/>
                    <a:pt x="103311" y="1268200"/>
                    <a:pt x="117884" y="1226624"/>
                  </a:cubicBezTo>
                  <a:cubicBezTo>
                    <a:pt x="136744" y="1172617"/>
                    <a:pt x="151317" y="1116681"/>
                    <a:pt x="183250" y="1067604"/>
                  </a:cubicBezTo>
                  <a:cubicBezTo>
                    <a:pt x="194822" y="1049601"/>
                    <a:pt x="208324" y="1033099"/>
                    <a:pt x="219468" y="1014668"/>
                  </a:cubicBezTo>
                  <a:cubicBezTo>
                    <a:pt x="231256" y="994738"/>
                    <a:pt x="238971" y="974806"/>
                    <a:pt x="241971" y="952304"/>
                  </a:cubicBezTo>
                  <a:cubicBezTo>
                    <a:pt x="242400" y="949089"/>
                    <a:pt x="240471" y="949946"/>
                    <a:pt x="242614" y="944588"/>
                  </a:cubicBezTo>
                  <a:cubicBezTo>
                    <a:pt x="246686" y="947803"/>
                    <a:pt x="260402" y="964305"/>
                    <a:pt x="261474" y="965591"/>
                  </a:cubicBezTo>
                  <a:cubicBezTo>
                    <a:pt x="265975" y="970520"/>
                    <a:pt x="270903" y="965805"/>
                    <a:pt x="248615" y="982307"/>
                  </a:cubicBezTo>
                  <a:cubicBezTo>
                    <a:pt x="245829" y="984450"/>
                    <a:pt x="243257" y="987237"/>
                    <a:pt x="244972" y="991308"/>
                  </a:cubicBezTo>
                  <a:cubicBezTo>
                    <a:pt x="248615" y="996023"/>
                    <a:pt x="253116" y="993880"/>
                    <a:pt x="256973" y="992380"/>
                  </a:cubicBezTo>
                  <a:cubicBezTo>
                    <a:pt x="308837" y="975235"/>
                    <a:pt x="360915" y="959161"/>
                    <a:pt x="412136" y="940516"/>
                  </a:cubicBezTo>
                  <a:cubicBezTo>
                    <a:pt x="446426" y="928086"/>
                    <a:pt x="471715" y="904512"/>
                    <a:pt x="483502" y="868293"/>
                  </a:cubicBezTo>
                  <a:cubicBezTo>
                    <a:pt x="490788" y="845790"/>
                    <a:pt x="503432" y="826073"/>
                    <a:pt x="516720" y="807000"/>
                  </a:cubicBezTo>
                  <a:cubicBezTo>
                    <a:pt x="530865" y="786425"/>
                    <a:pt x="559797" y="789212"/>
                    <a:pt x="570727" y="811714"/>
                  </a:cubicBezTo>
                  <a:cubicBezTo>
                    <a:pt x="578013" y="826502"/>
                    <a:pt x="576942" y="841933"/>
                    <a:pt x="570298" y="856077"/>
                  </a:cubicBezTo>
                  <a:cubicBezTo>
                    <a:pt x="543938" y="912227"/>
                    <a:pt x="510076" y="962162"/>
                    <a:pt x="454998" y="994523"/>
                  </a:cubicBezTo>
                  <a:cubicBezTo>
                    <a:pt x="450283" y="997309"/>
                    <a:pt x="446211" y="1000952"/>
                    <a:pt x="441282" y="1003095"/>
                  </a:cubicBezTo>
                  <a:cubicBezTo>
                    <a:pt x="409564" y="1018312"/>
                    <a:pt x="394562" y="1045743"/>
                    <a:pt x="380417" y="1077462"/>
                  </a:cubicBezTo>
                  <a:close/>
                  <a:moveTo>
                    <a:pt x="1601355" y="916513"/>
                  </a:moveTo>
                  <a:cubicBezTo>
                    <a:pt x="1535990" y="1117324"/>
                    <a:pt x="1343537" y="1294989"/>
                    <a:pt x="1302176" y="1331208"/>
                  </a:cubicBezTo>
                  <a:cubicBezTo>
                    <a:pt x="1244311" y="1381572"/>
                    <a:pt x="1181946" y="1425291"/>
                    <a:pt x="1115509" y="1463653"/>
                  </a:cubicBezTo>
                  <a:cubicBezTo>
                    <a:pt x="1086362" y="1480584"/>
                    <a:pt x="1055073" y="1495371"/>
                    <a:pt x="1029999" y="1522589"/>
                  </a:cubicBezTo>
                  <a:cubicBezTo>
                    <a:pt x="1020783" y="1497086"/>
                    <a:pt x="1017140" y="1471583"/>
                    <a:pt x="1004495" y="1449294"/>
                  </a:cubicBezTo>
                  <a:cubicBezTo>
                    <a:pt x="966562" y="1382214"/>
                    <a:pt x="915555" y="1327136"/>
                    <a:pt x="847190" y="1290917"/>
                  </a:cubicBezTo>
                  <a:cubicBezTo>
                    <a:pt x="765537" y="1247626"/>
                    <a:pt x="685384" y="1201549"/>
                    <a:pt x="604588" y="1156543"/>
                  </a:cubicBezTo>
                  <a:cubicBezTo>
                    <a:pt x="549510" y="1125897"/>
                    <a:pt x="498289" y="1089249"/>
                    <a:pt x="451140" y="1047244"/>
                  </a:cubicBezTo>
                  <a:cubicBezTo>
                    <a:pt x="434210" y="1032242"/>
                    <a:pt x="433995" y="1029885"/>
                    <a:pt x="452855" y="1018526"/>
                  </a:cubicBezTo>
                  <a:cubicBezTo>
                    <a:pt x="476001" y="1004382"/>
                    <a:pt x="496575" y="987237"/>
                    <a:pt x="518434" y="971163"/>
                  </a:cubicBezTo>
                  <a:cubicBezTo>
                    <a:pt x="519077" y="970734"/>
                    <a:pt x="519720" y="970092"/>
                    <a:pt x="520363" y="969663"/>
                  </a:cubicBezTo>
                  <a:cubicBezTo>
                    <a:pt x="520577" y="969449"/>
                    <a:pt x="520792" y="969234"/>
                    <a:pt x="521006" y="969234"/>
                  </a:cubicBezTo>
                  <a:cubicBezTo>
                    <a:pt x="521435" y="968805"/>
                    <a:pt x="521863" y="968377"/>
                    <a:pt x="522292" y="968162"/>
                  </a:cubicBezTo>
                  <a:cubicBezTo>
                    <a:pt x="522507" y="967948"/>
                    <a:pt x="522721" y="967734"/>
                    <a:pt x="522935" y="967519"/>
                  </a:cubicBezTo>
                  <a:cubicBezTo>
                    <a:pt x="523364" y="967091"/>
                    <a:pt x="523792" y="966662"/>
                    <a:pt x="524007" y="966234"/>
                  </a:cubicBezTo>
                  <a:cubicBezTo>
                    <a:pt x="524221" y="966019"/>
                    <a:pt x="524435" y="965805"/>
                    <a:pt x="524650" y="965591"/>
                  </a:cubicBezTo>
                  <a:cubicBezTo>
                    <a:pt x="525078" y="965162"/>
                    <a:pt x="525507" y="964734"/>
                    <a:pt x="525935" y="964091"/>
                  </a:cubicBezTo>
                  <a:cubicBezTo>
                    <a:pt x="526150" y="963876"/>
                    <a:pt x="526150" y="963876"/>
                    <a:pt x="526364" y="963662"/>
                  </a:cubicBezTo>
                  <a:cubicBezTo>
                    <a:pt x="526793" y="963019"/>
                    <a:pt x="527436" y="962376"/>
                    <a:pt x="527864" y="961733"/>
                  </a:cubicBezTo>
                  <a:cubicBezTo>
                    <a:pt x="527864" y="961733"/>
                    <a:pt x="527864" y="961519"/>
                    <a:pt x="528078" y="961519"/>
                  </a:cubicBezTo>
                  <a:cubicBezTo>
                    <a:pt x="528507" y="960876"/>
                    <a:pt x="528936" y="960233"/>
                    <a:pt x="529364" y="959590"/>
                  </a:cubicBezTo>
                  <a:cubicBezTo>
                    <a:pt x="529579" y="959376"/>
                    <a:pt x="529579" y="959161"/>
                    <a:pt x="529793" y="959161"/>
                  </a:cubicBezTo>
                  <a:cubicBezTo>
                    <a:pt x="530221" y="958733"/>
                    <a:pt x="530651" y="958090"/>
                    <a:pt x="530865" y="957447"/>
                  </a:cubicBezTo>
                  <a:cubicBezTo>
                    <a:pt x="530865" y="957233"/>
                    <a:pt x="531079" y="957233"/>
                    <a:pt x="531079" y="957018"/>
                  </a:cubicBezTo>
                  <a:cubicBezTo>
                    <a:pt x="531508" y="956375"/>
                    <a:pt x="531936" y="955732"/>
                    <a:pt x="532365" y="955090"/>
                  </a:cubicBezTo>
                  <a:cubicBezTo>
                    <a:pt x="534937" y="951232"/>
                    <a:pt x="537294" y="947374"/>
                    <a:pt x="540080" y="943945"/>
                  </a:cubicBezTo>
                  <a:cubicBezTo>
                    <a:pt x="556368" y="923371"/>
                    <a:pt x="567726" y="899797"/>
                    <a:pt x="581014" y="877508"/>
                  </a:cubicBezTo>
                  <a:cubicBezTo>
                    <a:pt x="589372" y="863578"/>
                    <a:pt x="594301" y="847933"/>
                    <a:pt x="593873" y="831217"/>
                  </a:cubicBezTo>
                  <a:cubicBezTo>
                    <a:pt x="593230" y="794355"/>
                    <a:pt x="571798" y="771638"/>
                    <a:pt x="536008" y="773353"/>
                  </a:cubicBezTo>
                  <a:cubicBezTo>
                    <a:pt x="526364" y="773781"/>
                    <a:pt x="516077" y="777853"/>
                    <a:pt x="510291" y="785354"/>
                  </a:cubicBezTo>
                  <a:cubicBezTo>
                    <a:pt x="490788" y="810214"/>
                    <a:pt x="478144" y="839146"/>
                    <a:pt x="463785" y="867007"/>
                  </a:cubicBezTo>
                  <a:cubicBezTo>
                    <a:pt x="454141" y="885867"/>
                    <a:pt x="456713" y="888438"/>
                    <a:pt x="436782" y="900654"/>
                  </a:cubicBezTo>
                  <a:cubicBezTo>
                    <a:pt x="434638" y="884152"/>
                    <a:pt x="436996" y="873865"/>
                    <a:pt x="434852" y="859721"/>
                  </a:cubicBezTo>
                  <a:cubicBezTo>
                    <a:pt x="425423" y="796712"/>
                    <a:pt x="360272" y="762637"/>
                    <a:pt x="306908" y="775924"/>
                  </a:cubicBezTo>
                  <a:cubicBezTo>
                    <a:pt x="304336" y="776567"/>
                    <a:pt x="301979" y="777210"/>
                    <a:pt x="299836" y="777639"/>
                  </a:cubicBezTo>
                  <a:cubicBezTo>
                    <a:pt x="278190" y="783211"/>
                    <a:pt x="273261" y="785140"/>
                    <a:pt x="272189" y="785783"/>
                  </a:cubicBezTo>
                  <a:cubicBezTo>
                    <a:pt x="272189" y="785783"/>
                    <a:pt x="272189" y="785783"/>
                    <a:pt x="272189" y="785783"/>
                  </a:cubicBezTo>
                  <a:cubicBezTo>
                    <a:pt x="272189" y="785783"/>
                    <a:pt x="272189"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118" y="783640"/>
                    <a:pt x="270261" y="781711"/>
                    <a:pt x="269403" y="779567"/>
                  </a:cubicBezTo>
                  <a:cubicBezTo>
                    <a:pt x="269189" y="779139"/>
                    <a:pt x="268975" y="778496"/>
                    <a:pt x="268760" y="778067"/>
                  </a:cubicBezTo>
                  <a:cubicBezTo>
                    <a:pt x="268118" y="776139"/>
                    <a:pt x="267260" y="774424"/>
                    <a:pt x="266617" y="772495"/>
                  </a:cubicBezTo>
                  <a:cubicBezTo>
                    <a:pt x="266617" y="772281"/>
                    <a:pt x="266403" y="772067"/>
                    <a:pt x="266403" y="771853"/>
                  </a:cubicBezTo>
                  <a:cubicBezTo>
                    <a:pt x="265760" y="769923"/>
                    <a:pt x="265117" y="767780"/>
                    <a:pt x="264260" y="765852"/>
                  </a:cubicBezTo>
                  <a:cubicBezTo>
                    <a:pt x="264045" y="765423"/>
                    <a:pt x="264045" y="764780"/>
                    <a:pt x="263831" y="764352"/>
                  </a:cubicBezTo>
                  <a:cubicBezTo>
                    <a:pt x="263188" y="762637"/>
                    <a:pt x="262760" y="760922"/>
                    <a:pt x="262331" y="758994"/>
                  </a:cubicBezTo>
                  <a:cubicBezTo>
                    <a:pt x="262331" y="758779"/>
                    <a:pt x="262117" y="758351"/>
                    <a:pt x="262117" y="758136"/>
                  </a:cubicBezTo>
                  <a:cubicBezTo>
                    <a:pt x="261474" y="756208"/>
                    <a:pt x="261045" y="754064"/>
                    <a:pt x="260617" y="752135"/>
                  </a:cubicBezTo>
                  <a:cubicBezTo>
                    <a:pt x="260402" y="751707"/>
                    <a:pt x="260402" y="751278"/>
                    <a:pt x="260188" y="750850"/>
                  </a:cubicBezTo>
                  <a:cubicBezTo>
                    <a:pt x="259759" y="749135"/>
                    <a:pt x="259331" y="747421"/>
                    <a:pt x="258902" y="745706"/>
                  </a:cubicBezTo>
                  <a:cubicBezTo>
                    <a:pt x="258902" y="745492"/>
                    <a:pt x="258688" y="745063"/>
                    <a:pt x="258688" y="744849"/>
                  </a:cubicBezTo>
                  <a:cubicBezTo>
                    <a:pt x="258259" y="742920"/>
                    <a:pt x="257831" y="740991"/>
                    <a:pt x="257402" y="738848"/>
                  </a:cubicBezTo>
                  <a:cubicBezTo>
                    <a:pt x="257402" y="738420"/>
                    <a:pt x="257188" y="738205"/>
                    <a:pt x="257188" y="737777"/>
                  </a:cubicBezTo>
                  <a:cubicBezTo>
                    <a:pt x="256973" y="736062"/>
                    <a:pt x="256545" y="734348"/>
                    <a:pt x="256331" y="732633"/>
                  </a:cubicBezTo>
                  <a:cubicBezTo>
                    <a:pt x="256331" y="732419"/>
                    <a:pt x="256331" y="731990"/>
                    <a:pt x="256116" y="731776"/>
                  </a:cubicBezTo>
                  <a:cubicBezTo>
                    <a:pt x="255901" y="729847"/>
                    <a:pt x="255473" y="727918"/>
                    <a:pt x="255259" y="725989"/>
                  </a:cubicBezTo>
                  <a:cubicBezTo>
                    <a:pt x="255259" y="725775"/>
                    <a:pt x="255259" y="725561"/>
                    <a:pt x="255259" y="725346"/>
                  </a:cubicBezTo>
                  <a:cubicBezTo>
                    <a:pt x="255044" y="723632"/>
                    <a:pt x="254830" y="721703"/>
                    <a:pt x="254616" y="719988"/>
                  </a:cubicBezTo>
                  <a:cubicBezTo>
                    <a:pt x="254616" y="719774"/>
                    <a:pt x="254616" y="719560"/>
                    <a:pt x="254616" y="719131"/>
                  </a:cubicBezTo>
                  <a:cubicBezTo>
                    <a:pt x="254401" y="717203"/>
                    <a:pt x="254187" y="715274"/>
                    <a:pt x="253973" y="713345"/>
                  </a:cubicBezTo>
                  <a:cubicBezTo>
                    <a:pt x="253973" y="713345"/>
                    <a:pt x="253973" y="713345"/>
                    <a:pt x="253973" y="713131"/>
                  </a:cubicBezTo>
                  <a:cubicBezTo>
                    <a:pt x="253758" y="711202"/>
                    <a:pt x="253758" y="709273"/>
                    <a:pt x="253544" y="707559"/>
                  </a:cubicBezTo>
                  <a:cubicBezTo>
                    <a:pt x="253544" y="707344"/>
                    <a:pt x="253544" y="707130"/>
                    <a:pt x="253544" y="706916"/>
                  </a:cubicBezTo>
                  <a:cubicBezTo>
                    <a:pt x="253330" y="703058"/>
                    <a:pt x="253116" y="699200"/>
                    <a:pt x="253116" y="695557"/>
                  </a:cubicBezTo>
                  <a:cubicBezTo>
                    <a:pt x="253116" y="695343"/>
                    <a:pt x="253116" y="695343"/>
                    <a:pt x="253116" y="695129"/>
                  </a:cubicBezTo>
                  <a:cubicBezTo>
                    <a:pt x="253116" y="691271"/>
                    <a:pt x="253116" y="687628"/>
                    <a:pt x="253330" y="684198"/>
                  </a:cubicBezTo>
                  <a:cubicBezTo>
                    <a:pt x="253330" y="684198"/>
                    <a:pt x="253330" y="684198"/>
                    <a:pt x="253330" y="684198"/>
                  </a:cubicBezTo>
                  <a:cubicBezTo>
                    <a:pt x="253758" y="673697"/>
                    <a:pt x="254616" y="664053"/>
                    <a:pt x="255687" y="655481"/>
                  </a:cubicBezTo>
                  <a:cubicBezTo>
                    <a:pt x="296621" y="379018"/>
                    <a:pt x="443854" y="232642"/>
                    <a:pt x="467428" y="212068"/>
                  </a:cubicBezTo>
                  <a:cubicBezTo>
                    <a:pt x="509648" y="175421"/>
                    <a:pt x="548010" y="144774"/>
                    <a:pt x="597730" y="119056"/>
                  </a:cubicBezTo>
                  <a:cubicBezTo>
                    <a:pt x="861549" y="-22604"/>
                    <a:pt x="1113795" y="23902"/>
                    <a:pt x="1181732" y="51548"/>
                  </a:cubicBezTo>
                  <a:cubicBezTo>
                    <a:pt x="1208735" y="62478"/>
                    <a:pt x="1235739" y="72551"/>
                    <a:pt x="1262528" y="83695"/>
                  </a:cubicBezTo>
                  <a:cubicBezTo>
                    <a:pt x="1262742" y="83695"/>
                    <a:pt x="1262742" y="83909"/>
                    <a:pt x="1262956" y="83909"/>
                  </a:cubicBezTo>
                  <a:cubicBezTo>
                    <a:pt x="1265956" y="85195"/>
                    <a:pt x="1268957" y="86481"/>
                    <a:pt x="1271957" y="87767"/>
                  </a:cubicBezTo>
                  <a:cubicBezTo>
                    <a:pt x="1272814" y="88196"/>
                    <a:pt x="1273672" y="88624"/>
                    <a:pt x="1274529" y="88838"/>
                  </a:cubicBezTo>
                  <a:cubicBezTo>
                    <a:pt x="1276887" y="89910"/>
                    <a:pt x="1279030" y="90767"/>
                    <a:pt x="1281387" y="91839"/>
                  </a:cubicBezTo>
                  <a:cubicBezTo>
                    <a:pt x="1282458" y="92267"/>
                    <a:pt x="1283530" y="92910"/>
                    <a:pt x="1284602" y="93339"/>
                  </a:cubicBezTo>
                  <a:cubicBezTo>
                    <a:pt x="1286745" y="94196"/>
                    <a:pt x="1288674" y="95268"/>
                    <a:pt x="1290817" y="96125"/>
                  </a:cubicBezTo>
                  <a:cubicBezTo>
                    <a:pt x="1291888" y="96768"/>
                    <a:pt x="1293174" y="97197"/>
                    <a:pt x="1294246" y="97840"/>
                  </a:cubicBezTo>
                  <a:cubicBezTo>
                    <a:pt x="1296175" y="98697"/>
                    <a:pt x="1298318" y="99768"/>
                    <a:pt x="1300246" y="100840"/>
                  </a:cubicBezTo>
                  <a:cubicBezTo>
                    <a:pt x="1301318" y="101483"/>
                    <a:pt x="1302604" y="101911"/>
                    <a:pt x="1303676" y="102554"/>
                  </a:cubicBezTo>
                  <a:cubicBezTo>
                    <a:pt x="1305819" y="103626"/>
                    <a:pt x="1307962" y="104698"/>
                    <a:pt x="1310105" y="105769"/>
                  </a:cubicBezTo>
                  <a:cubicBezTo>
                    <a:pt x="1311177" y="106198"/>
                    <a:pt x="1312034" y="106841"/>
                    <a:pt x="1313105" y="107269"/>
                  </a:cubicBezTo>
                  <a:cubicBezTo>
                    <a:pt x="1316106" y="108984"/>
                    <a:pt x="1319321" y="110484"/>
                    <a:pt x="1322321" y="112199"/>
                  </a:cubicBezTo>
                  <a:cubicBezTo>
                    <a:pt x="1357254" y="131701"/>
                    <a:pt x="1387472" y="156347"/>
                    <a:pt x="1417690" y="181850"/>
                  </a:cubicBezTo>
                  <a:cubicBezTo>
                    <a:pt x="1455838" y="214211"/>
                    <a:pt x="1485198" y="253430"/>
                    <a:pt x="1511130" y="296079"/>
                  </a:cubicBezTo>
                  <a:cubicBezTo>
                    <a:pt x="1529347" y="325868"/>
                    <a:pt x="1550778" y="353300"/>
                    <a:pt x="1566208" y="385232"/>
                  </a:cubicBezTo>
                  <a:cubicBezTo>
                    <a:pt x="1589568" y="433667"/>
                    <a:pt x="1602427" y="484674"/>
                    <a:pt x="1613357" y="536537"/>
                  </a:cubicBezTo>
                  <a:cubicBezTo>
                    <a:pt x="1624287" y="587758"/>
                    <a:pt x="1659648" y="707773"/>
                    <a:pt x="1601355" y="916513"/>
                  </a:cubicBezTo>
                  <a:close/>
                </a:path>
              </a:pathLst>
            </a:custGeom>
            <a:solidFill>
              <a:srgbClr val="000000"/>
            </a:solidFill>
            <a:ln w="214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6145A62-1A88-784E-8B14-D0AABAFD7EC1}"/>
                </a:ext>
              </a:extLst>
            </p:cNvPr>
            <p:cNvSpPr/>
            <p:nvPr/>
          </p:nvSpPr>
          <p:spPr>
            <a:xfrm>
              <a:off x="8479888" y="5375026"/>
              <a:ext cx="55804" cy="232888"/>
            </a:xfrm>
            <a:custGeom>
              <a:avLst/>
              <a:gdLst>
                <a:gd name="connsiteX0" fmla="*/ 50701 w 55804"/>
                <a:gd name="connsiteY0" fmla="*/ 24791 h 232888"/>
                <a:gd name="connsiteX1" fmla="*/ 44058 w 55804"/>
                <a:gd name="connsiteY1" fmla="*/ 4432 h 232888"/>
                <a:gd name="connsiteX2" fmla="*/ 35057 w 55804"/>
                <a:gd name="connsiteY2" fmla="*/ 145 h 232888"/>
                <a:gd name="connsiteX3" fmla="*/ 28199 w 55804"/>
                <a:gd name="connsiteY3" fmla="*/ 10004 h 232888"/>
                <a:gd name="connsiteX4" fmla="*/ 30985 w 55804"/>
                <a:gd name="connsiteY4" fmla="*/ 20076 h 232888"/>
                <a:gd name="connsiteX5" fmla="*/ 36343 w 55804"/>
                <a:gd name="connsiteY5" fmla="*/ 80941 h 232888"/>
                <a:gd name="connsiteX6" fmla="*/ 3981 w 55804"/>
                <a:gd name="connsiteY6" fmla="*/ 213172 h 232888"/>
                <a:gd name="connsiteX7" fmla="*/ 3124 w 55804"/>
                <a:gd name="connsiteY7" fmla="*/ 232889 h 232888"/>
                <a:gd name="connsiteX8" fmla="*/ 30556 w 55804"/>
                <a:gd name="connsiteY8" fmla="*/ 195598 h 232888"/>
                <a:gd name="connsiteX9" fmla="*/ 49415 w 55804"/>
                <a:gd name="connsiteY9" fmla="*/ 125732 h 232888"/>
                <a:gd name="connsiteX10" fmla="*/ 50701 w 55804"/>
                <a:gd name="connsiteY10" fmla="*/ 24791 h 2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4" h="232888">
                  <a:moveTo>
                    <a:pt x="50701" y="24791"/>
                  </a:moveTo>
                  <a:cubicBezTo>
                    <a:pt x="48773" y="17933"/>
                    <a:pt x="46630" y="11075"/>
                    <a:pt x="44058" y="4432"/>
                  </a:cubicBezTo>
                  <a:cubicBezTo>
                    <a:pt x="42557" y="1002"/>
                    <a:pt x="38914" y="-498"/>
                    <a:pt x="35057" y="145"/>
                  </a:cubicBezTo>
                  <a:cubicBezTo>
                    <a:pt x="29485" y="1002"/>
                    <a:pt x="28199" y="5503"/>
                    <a:pt x="28199" y="10004"/>
                  </a:cubicBezTo>
                  <a:cubicBezTo>
                    <a:pt x="28199" y="13433"/>
                    <a:pt x="29913" y="16861"/>
                    <a:pt x="30985" y="20076"/>
                  </a:cubicBezTo>
                  <a:cubicBezTo>
                    <a:pt x="36986" y="40007"/>
                    <a:pt x="37843" y="60153"/>
                    <a:pt x="36343" y="80941"/>
                  </a:cubicBezTo>
                  <a:cubicBezTo>
                    <a:pt x="32913" y="127018"/>
                    <a:pt x="21769" y="170738"/>
                    <a:pt x="3981" y="213172"/>
                  </a:cubicBezTo>
                  <a:cubicBezTo>
                    <a:pt x="1838" y="218315"/>
                    <a:pt x="-3305" y="223887"/>
                    <a:pt x="3124" y="232889"/>
                  </a:cubicBezTo>
                  <a:cubicBezTo>
                    <a:pt x="16626" y="223244"/>
                    <a:pt x="26056" y="211457"/>
                    <a:pt x="30556" y="195598"/>
                  </a:cubicBezTo>
                  <a:cubicBezTo>
                    <a:pt x="36986" y="172238"/>
                    <a:pt x="45344" y="149307"/>
                    <a:pt x="49415" y="125732"/>
                  </a:cubicBezTo>
                  <a:cubicBezTo>
                    <a:pt x="54559" y="92514"/>
                    <a:pt x="60131" y="58652"/>
                    <a:pt x="50701" y="24791"/>
                  </a:cubicBezTo>
                  <a:close/>
                </a:path>
              </a:pathLst>
            </a:custGeom>
            <a:solidFill>
              <a:srgbClr val="000000"/>
            </a:solidFill>
            <a:ln w="214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1B1CFA9-C326-E642-8641-DB52E88721F0}"/>
                </a:ext>
              </a:extLst>
            </p:cNvPr>
            <p:cNvSpPr/>
            <p:nvPr/>
          </p:nvSpPr>
          <p:spPr>
            <a:xfrm>
              <a:off x="7862541" y="6225836"/>
              <a:ext cx="206710" cy="20076"/>
            </a:xfrm>
            <a:custGeom>
              <a:avLst/>
              <a:gdLst>
                <a:gd name="connsiteX0" fmla="*/ 194417 w 206710"/>
                <a:gd name="connsiteY0" fmla="*/ 1228 h 20076"/>
                <a:gd name="connsiteX1" fmla="*/ 31755 w 206710"/>
                <a:gd name="connsiteY1" fmla="*/ 1870 h 20076"/>
                <a:gd name="connsiteX2" fmla="*/ 31540 w 206710"/>
                <a:gd name="connsiteY2" fmla="*/ 585 h 20076"/>
                <a:gd name="connsiteX3" fmla="*/ 7537 w 206710"/>
                <a:gd name="connsiteY3" fmla="*/ 799 h 20076"/>
                <a:gd name="connsiteX4" fmla="*/ 36 w 206710"/>
                <a:gd name="connsiteY4" fmla="*/ 6800 h 20076"/>
                <a:gd name="connsiteX5" fmla="*/ 7751 w 206710"/>
                <a:gd name="connsiteY5" fmla="*/ 15372 h 20076"/>
                <a:gd name="connsiteX6" fmla="*/ 194203 w 206710"/>
                <a:gd name="connsiteY6" fmla="*/ 18373 h 20076"/>
                <a:gd name="connsiteX7" fmla="*/ 206633 w 206710"/>
                <a:gd name="connsiteY7" fmla="*/ 8514 h 20076"/>
                <a:gd name="connsiteX8" fmla="*/ 194417 w 206710"/>
                <a:gd name="connsiteY8" fmla="*/ 1228 h 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10" h="20076">
                  <a:moveTo>
                    <a:pt x="194417" y="1228"/>
                  </a:moveTo>
                  <a:cubicBezTo>
                    <a:pt x="176629" y="3585"/>
                    <a:pt x="68830" y="-3058"/>
                    <a:pt x="31755" y="1870"/>
                  </a:cubicBezTo>
                  <a:cubicBezTo>
                    <a:pt x="31755" y="1442"/>
                    <a:pt x="31540" y="1013"/>
                    <a:pt x="31540" y="585"/>
                  </a:cubicBezTo>
                  <a:cubicBezTo>
                    <a:pt x="23611" y="585"/>
                    <a:pt x="15467" y="370"/>
                    <a:pt x="7537" y="799"/>
                  </a:cubicBezTo>
                  <a:cubicBezTo>
                    <a:pt x="3894" y="1013"/>
                    <a:pt x="465" y="2300"/>
                    <a:pt x="36" y="6800"/>
                  </a:cubicBezTo>
                  <a:cubicBezTo>
                    <a:pt x="-392" y="12372"/>
                    <a:pt x="3036" y="15158"/>
                    <a:pt x="7751" y="15372"/>
                  </a:cubicBezTo>
                  <a:cubicBezTo>
                    <a:pt x="27254" y="16658"/>
                    <a:pt x="150912" y="23088"/>
                    <a:pt x="194203" y="18373"/>
                  </a:cubicBezTo>
                  <a:cubicBezTo>
                    <a:pt x="201061" y="17515"/>
                    <a:pt x="207491" y="16872"/>
                    <a:pt x="206633" y="8514"/>
                  </a:cubicBezTo>
                  <a:cubicBezTo>
                    <a:pt x="205990" y="2514"/>
                    <a:pt x="200847" y="370"/>
                    <a:pt x="194417" y="1228"/>
                  </a:cubicBezTo>
                  <a:close/>
                </a:path>
              </a:pathLst>
            </a:custGeom>
            <a:solidFill>
              <a:srgbClr val="000000"/>
            </a:solidFill>
            <a:ln w="214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0A244CD-DF8A-8845-8DCF-C185D762986C}"/>
                </a:ext>
              </a:extLst>
            </p:cNvPr>
            <p:cNvSpPr/>
            <p:nvPr/>
          </p:nvSpPr>
          <p:spPr>
            <a:xfrm>
              <a:off x="6837254" y="5860589"/>
              <a:ext cx="46772" cy="115514"/>
            </a:xfrm>
            <a:custGeom>
              <a:avLst/>
              <a:gdLst>
                <a:gd name="connsiteX0" fmla="*/ 20411 w 46772"/>
                <a:gd name="connsiteY0" fmla="*/ 56150 h 115514"/>
                <a:gd name="connsiteX1" fmla="*/ 46772 w 46772"/>
                <a:gd name="connsiteY1" fmla="*/ 0 h 115514"/>
                <a:gd name="connsiteX2" fmla="*/ 4124 w 46772"/>
                <a:gd name="connsiteY2" fmla="*/ 115514 h 115514"/>
                <a:gd name="connsiteX3" fmla="*/ 20411 w 46772"/>
                <a:gd name="connsiteY3" fmla="*/ 56150 h 115514"/>
              </a:gdLst>
              <a:ahLst/>
              <a:cxnLst>
                <a:cxn ang="0">
                  <a:pos x="connsiteX0" y="connsiteY0"/>
                </a:cxn>
                <a:cxn ang="0">
                  <a:pos x="connsiteX1" y="connsiteY1"/>
                </a:cxn>
                <a:cxn ang="0">
                  <a:pos x="connsiteX2" y="connsiteY2"/>
                </a:cxn>
                <a:cxn ang="0">
                  <a:pos x="connsiteX3" y="connsiteY3"/>
                </a:cxn>
              </a:cxnLst>
              <a:rect l="l" t="t" r="r" b="b"/>
              <a:pathLst>
                <a:path w="46772" h="115514">
                  <a:moveTo>
                    <a:pt x="20411" y="56150"/>
                  </a:moveTo>
                  <a:cubicBezTo>
                    <a:pt x="27270" y="37505"/>
                    <a:pt x="37342" y="19931"/>
                    <a:pt x="46772" y="0"/>
                  </a:cubicBezTo>
                  <a:cubicBezTo>
                    <a:pt x="13340" y="8573"/>
                    <a:pt x="-9806" y="69866"/>
                    <a:pt x="4124" y="115514"/>
                  </a:cubicBezTo>
                  <a:cubicBezTo>
                    <a:pt x="10339" y="92583"/>
                    <a:pt x="13768" y="73723"/>
                    <a:pt x="20411" y="56150"/>
                  </a:cubicBezTo>
                  <a:close/>
                </a:path>
              </a:pathLst>
            </a:custGeom>
            <a:solidFill>
              <a:srgbClr val="000000"/>
            </a:solidFill>
            <a:ln w="214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8DAC0DA-D72E-194A-96E1-695E6378B30D}"/>
                </a:ext>
              </a:extLst>
            </p:cNvPr>
            <p:cNvSpPr/>
            <p:nvPr/>
          </p:nvSpPr>
          <p:spPr>
            <a:xfrm>
              <a:off x="6678492" y="6185857"/>
              <a:ext cx="87880" cy="18588"/>
            </a:xfrm>
            <a:custGeom>
              <a:avLst/>
              <a:gdLst>
                <a:gd name="connsiteX0" fmla="*/ 72232 w 87880"/>
                <a:gd name="connsiteY0" fmla="*/ 58 h 18588"/>
                <a:gd name="connsiteX1" fmla="*/ 66874 w 87880"/>
                <a:gd name="connsiteY1" fmla="*/ 487 h 18588"/>
                <a:gd name="connsiteX2" fmla="*/ 8581 w 87880"/>
                <a:gd name="connsiteY2" fmla="*/ 1344 h 18588"/>
                <a:gd name="connsiteX3" fmla="*/ 9 w 87880"/>
                <a:gd name="connsiteY3" fmla="*/ 9060 h 18588"/>
                <a:gd name="connsiteX4" fmla="*/ 7509 w 87880"/>
                <a:gd name="connsiteY4" fmla="*/ 18489 h 18588"/>
                <a:gd name="connsiteX5" fmla="*/ 30012 w 87880"/>
                <a:gd name="connsiteY5" fmla="*/ 17418 h 18588"/>
                <a:gd name="connsiteX6" fmla="*/ 73732 w 87880"/>
                <a:gd name="connsiteY6" fmla="*/ 18275 h 18588"/>
                <a:gd name="connsiteX7" fmla="*/ 87877 w 87880"/>
                <a:gd name="connsiteY7" fmla="*/ 10131 h 18588"/>
                <a:gd name="connsiteX8" fmla="*/ 72232 w 87880"/>
                <a:gd name="connsiteY8" fmla="*/ 58 h 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80" h="18588">
                  <a:moveTo>
                    <a:pt x="72232" y="58"/>
                  </a:moveTo>
                  <a:cubicBezTo>
                    <a:pt x="70517" y="-156"/>
                    <a:pt x="68589" y="273"/>
                    <a:pt x="66874" y="487"/>
                  </a:cubicBezTo>
                  <a:cubicBezTo>
                    <a:pt x="47586" y="3702"/>
                    <a:pt x="28512" y="2630"/>
                    <a:pt x="8581" y="1344"/>
                  </a:cubicBezTo>
                  <a:cubicBezTo>
                    <a:pt x="3652" y="1130"/>
                    <a:pt x="-206" y="3487"/>
                    <a:pt x="9" y="9060"/>
                  </a:cubicBezTo>
                  <a:cubicBezTo>
                    <a:pt x="9" y="13989"/>
                    <a:pt x="2795" y="18275"/>
                    <a:pt x="7509" y="18489"/>
                  </a:cubicBezTo>
                  <a:cubicBezTo>
                    <a:pt x="14582" y="18918"/>
                    <a:pt x="21654" y="17846"/>
                    <a:pt x="30012" y="17418"/>
                  </a:cubicBezTo>
                  <a:cubicBezTo>
                    <a:pt x="43728" y="15703"/>
                    <a:pt x="58730" y="19346"/>
                    <a:pt x="73732" y="18275"/>
                  </a:cubicBezTo>
                  <a:cubicBezTo>
                    <a:pt x="80376" y="17846"/>
                    <a:pt x="87877" y="18275"/>
                    <a:pt x="87877" y="10131"/>
                  </a:cubicBezTo>
                  <a:cubicBezTo>
                    <a:pt x="88091" y="916"/>
                    <a:pt x="78876" y="1130"/>
                    <a:pt x="72232" y="58"/>
                  </a:cubicBezTo>
                  <a:close/>
                </a:path>
              </a:pathLst>
            </a:custGeom>
            <a:solidFill>
              <a:srgbClr val="000000"/>
            </a:solidFill>
            <a:ln w="214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CA7988-B821-5647-B4D4-92F69B32801F}"/>
                </a:ext>
              </a:extLst>
            </p:cNvPr>
            <p:cNvSpPr/>
            <p:nvPr/>
          </p:nvSpPr>
          <p:spPr>
            <a:xfrm>
              <a:off x="7134763" y="6198266"/>
              <a:ext cx="75885" cy="17941"/>
            </a:xfrm>
            <a:custGeom>
              <a:avLst/>
              <a:gdLst>
                <a:gd name="connsiteX0" fmla="*/ 8153 w 75885"/>
                <a:gd name="connsiteY0" fmla="*/ 1151 h 17941"/>
                <a:gd name="connsiteX1" fmla="*/ 9 w 75885"/>
                <a:gd name="connsiteY1" fmla="*/ 10152 h 17941"/>
                <a:gd name="connsiteX2" fmla="*/ 9225 w 75885"/>
                <a:gd name="connsiteY2" fmla="*/ 17867 h 17941"/>
                <a:gd name="connsiteX3" fmla="*/ 68589 w 75885"/>
                <a:gd name="connsiteY3" fmla="*/ 16796 h 17941"/>
                <a:gd name="connsiteX4" fmla="*/ 75876 w 75885"/>
                <a:gd name="connsiteY4" fmla="*/ 3509 h 17941"/>
                <a:gd name="connsiteX5" fmla="*/ 8153 w 75885"/>
                <a:gd name="connsiteY5" fmla="*/ 1151 h 1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85" h="17941">
                  <a:moveTo>
                    <a:pt x="8153" y="1151"/>
                  </a:moveTo>
                  <a:cubicBezTo>
                    <a:pt x="3438" y="1794"/>
                    <a:pt x="-205" y="5223"/>
                    <a:pt x="9" y="10152"/>
                  </a:cubicBezTo>
                  <a:cubicBezTo>
                    <a:pt x="223" y="14867"/>
                    <a:pt x="4081" y="18510"/>
                    <a:pt x="9225" y="17867"/>
                  </a:cubicBezTo>
                  <a:cubicBezTo>
                    <a:pt x="27656" y="15939"/>
                    <a:pt x="50158" y="19582"/>
                    <a:pt x="68589" y="16796"/>
                  </a:cubicBezTo>
                  <a:cubicBezTo>
                    <a:pt x="72875" y="16153"/>
                    <a:pt x="76090" y="12295"/>
                    <a:pt x="75876" y="3509"/>
                  </a:cubicBezTo>
                  <a:cubicBezTo>
                    <a:pt x="54016" y="294"/>
                    <a:pt x="29156" y="-1206"/>
                    <a:pt x="8153" y="1151"/>
                  </a:cubicBezTo>
                  <a:close/>
                </a:path>
              </a:pathLst>
            </a:custGeom>
            <a:solidFill>
              <a:srgbClr val="000000"/>
            </a:solidFill>
            <a:ln w="214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984AD57-62BA-4942-B9A8-540D667BD76F}"/>
                </a:ext>
              </a:extLst>
            </p:cNvPr>
            <p:cNvSpPr/>
            <p:nvPr/>
          </p:nvSpPr>
          <p:spPr>
            <a:xfrm>
              <a:off x="7392590" y="5516817"/>
              <a:ext cx="57649" cy="104599"/>
            </a:xfrm>
            <a:custGeom>
              <a:avLst/>
              <a:gdLst>
                <a:gd name="connsiteX0" fmla="*/ 57650 w 57649"/>
                <a:gd name="connsiteY0" fmla="*/ 22732 h 104599"/>
                <a:gd name="connsiteX1" fmla="*/ 57436 w 57649"/>
                <a:gd name="connsiteY1" fmla="*/ 14588 h 104599"/>
                <a:gd name="connsiteX2" fmla="*/ 48649 w 57649"/>
                <a:gd name="connsiteY2" fmla="*/ 15 h 104599"/>
                <a:gd name="connsiteX3" fmla="*/ 41362 w 57649"/>
                <a:gd name="connsiteY3" fmla="*/ 14160 h 104599"/>
                <a:gd name="connsiteX4" fmla="*/ 9001 w 57649"/>
                <a:gd name="connsiteY4" fmla="*/ 88526 h 104599"/>
                <a:gd name="connsiteX5" fmla="*/ 0 w 57649"/>
                <a:gd name="connsiteY5" fmla="*/ 104599 h 104599"/>
                <a:gd name="connsiteX6" fmla="*/ 57650 w 57649"/>
                <a:gd name="connsiteY6" fmla="*/ 22732 h 10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9" h="104599">
                  <a:moveTo>
                    <a:pt x="57650" y="22732"/>
                  </a:moveTo>
                  <a:cubicBezTo>
                    <a:pt x="57650" y="19946"/>
                    <a:pt x="57650" y="17374"/>
                    <a:pt x="57436" y="14588"/>
                  </a:cubicBezTo>
                  <a:cubicBezTo>
                    <a:pt x="57007" y="8159"/>
                    <a:pt x="55936" y="229"/>
                    <a:pt x="48649" y="15"/>
                  </a:cubicBezTo>
                  <a:cubicBezTo>
                    <a:pt x="39433" y="-414"/>
                    <a:pt x="41362" y="8587"/>
                    <a:pt x="41362" y="14160"/>
                  </a:cubicBezTo>
                  <a:cubicBezTo>
                    <a:pt x="40934" y="43520"/>
                    <a:pt x="28504" y="67523"/>
                    <a:pt x="9001" y="88526"/>
                  </a:cubicBezTo>
                  <a:cubicBezTo>
                    <a:pt x="5358" y="92384"/>
                    <a:pt x="1072" y="96027"/>
                    <a:pt x="0" y="104599"/>
                  </a:cubicBezTo>
                  <a:cubicBezTo>
                    <a:pt x="33218" y="90026"/>
                    <a:pt x="57221" y="55093"/>
                    <a:pt x="57650" y="22732"/>
                  </a:cubicBezTo>
                  <a:close/>
                </a:path>
              </a:pathLst>
            </a:custGeom>
            <a:solidFill>
              <a:srgbClr val="000000"/>
            </a:solidFill>
            <a:ln w="2143" cap="flat">
              <a:noFill/>
              <a:prstDash val="solid"/>
              <a:miter/>
            </a:ln>
          </p:spPr>
          <p:txBody>
            <a:bodyPr rtlCol="0" anchor="ctr"/>
            <a:lstStyle/>
            <a:p>
              <a:endParaRPr lang="en-US"/>
            </a:p>
          </p:txBody>
        </p:sp>
      </p:grpSp>
      <p:sp>
        <p:nvSpPr>
          <p:cNvPr id="79" name="Text Placeholder 4">
            <a:extLst>
              <a:ext uri="{FF2B5EF4-FFF2-40B4-BE49-F238E27FC236}">
                <a16:creationId xmlns:a16="http://schemas.microsoft.com/office/drawing/2014/main" id="{3ECBC0AE-7480-9046-9CBF-E1A9D1CF63E3}"/>
              </a:ext>
            </a:extLst>
          </p:cNvPr>
          <p:cNvSpPr txBox="1">
            <a:spLocks/>
          </p:cNvSpPr>
          <p:nvPr/>
        </p:nvSpPr>
        <p:spPr>
          <a:xfrm>
            <a:off x="1104016" y="709560"/>
            <a:ext cx="2259302" cy="104182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2400" b="1"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2480"/>
              </a:lnSpc>
            </a:pPr>
            <a:r>
              <a:rPr lang="en-US" dirty="0">
                <a:solidFill>
                  <a:srgbClr val="000000"/>
                </a:solidFill>
              </a:rPr>
              <a:t>HOW TO  </a:t>
            </a:r>
          </a:p>
          <a:p>
            <a:pPr algn="ctr">
              <a:lnSpc>
                <a:spcPts val="2480"/>
              </a:lnSpc>
            </a:pPr>
            <a:r>
              <a:rPr lang="en-US" dirty="0">
                <a:solidFill>
                  <a:srgbClr val="000000"/>
                </a:solidFill>
              </a:rPr>
              <a:t>USE THIS</a:t>
            </a:r>
          </a:p>
          <a:p>
            <a:pPr algn="ctr">
              <a:lnSpc>
                <a:spcPts val="2480"/>
              </a:lnSpc>
            </a:pPr>
            <a:r>
              <a:rPr lang="en-US" dirty="0">
                <a:solidFill>
                  <a:srgbClr val="000000"/>
                </a:solidFill>
              </a:rPr>
              <a:t>INTERACTIVE  GUIDE</a:t>
            </a:r>
          </a:p>
          <a:p>
            <a:pPr algn="ctr">
              <a:lnSpc>
                <a:spcPts val="2480"/>
              </a:lnSpc>
            </a:pPr>
            <a:endParaRPr lang="en-US" dirty="0">
              <a:solidFill>
                <a:srgbClr val="000000"/>
              </a:solidFill>
            </a:endParaRPr>
          </a:p>
        </p:txBody>
      </p:sp>
      <p:sp>
        <p:nvSpPr>
          <p:cNvPr id="62" name="object 11">
            <a:extLst>
              <a:ext uri="{FF2B5EF4-FFF2-40B4-BE49-F238E27FC236}">
                <a16:creationId xmlns:a16="http://schemas.microsoft.com/office/drawing/2014/main" id="{94C6D4FE-B6F0-314F-9838-941192C133DA}"/>
              </a:ext>
            </a:extLst>
          </p:cNvPr>
          <p:cNvSpPr txBox="1"/>
          <p:nvPr/>
        </p:nvSpPr>
        <p:spPr>
          <a:xfrm>
            <a:off x="4195892" y="3533735"/>
            <a:ext cx="3036440" cy="412934"/>
          </a:xfrm>
          <a:prstGeom prst="rect">
            <a:avLst/>
          </a:prstGeom>
        </p:spPr>
        <p:txBody>
          <a:bodyPr vert="horz" wrap="square" lIns="0" tIns="12700" rIns="0" bIns="0" rtlCol="0">
            <a:spAutoFit/>
          </a:bodyPr>
          <a:lstStyle/>
          <a:p>
            <a:pPr marL="12700" algn="ctr">
              <a:lnSpc>
                <a:spcPct val="100000"/>
              </a:lnSpc>
              <a:spcBef>
                <a:spcPts val="100"/>
              </a:spcBef>
            </a:pPr>
            <a:r>
              <a:rPr sz="1400" b="1" dirty="0">
                <a:solidFill>
                  <a:srgbClr val="000000"/>
                </a:solidFill>
                <a:highlight>
                  <a:srgbClr val="FFC652"/>
                </a:highlight>
                <a:latin typeface="Calibri" panose="020F0502020204030204" pitchFamily="34" charset="0"/>
                <a:cs typeface="Calibri" panose="020F0502020204030204" pitchFamily="34" charset="0"/>
              </a:rPr>
              <a:t>DEEPER LEARNING </a:t>
            </a:r>
            <a:r>
              <a:rPr sz="1300" dirty="0">
                <a:solidFill>
                  <a:srgbClr val="000000"/>
                </a:solidFill>
                <a:latin typeface="Calibri" panose="020F0502020204030204" pitchFamily="34" charset="0"/>
                <a:cs typeface="Calibri" panose="020F0502020204030204" pitchFamily="34" charset="0"/>
              </a:rPr>
              <a:t>- </a:t>
            </a:r>
            <a:r>
              <a:rPr sz="1200" dirty="0">
                <a:solidFill>
                  <a:srgbClr val="000000"/>
                </a:solidFill>
                <a:latin typeface="Calibri" panose="020F0502020204030204" pitchFamily="34" charset="0"/>
                <a:cs typeface="Calibri" panose="020F0502020204030204" pitchFamily="34" charset="0"/>
              </a:rPr>
              <a:t>Click to find out more about our case studies</a:t>
            </a:r>
          </a:p>
        </p:txBody>
      </p:sp>
      <p:sp>
        <p:nvSpPr>
          <p:cNvPr id="63" name="object 57">
            <a:extLst>
              <a:ext uri="{FF2B5EF4-FFF2-40B4-BE49-F238E27FC236}">
                <a16:creationId xmlns:a16="http://schemas.microsoft.com/office/drawing/2014/main" id="{F1059A03-37DC-D94F-BA95-072F681CA9F1}"/>
              </a:ext>
            </a:extLst>
          </p:cNvPr>
          <p:cNvSpPr txBox="1"/>
          <p:nvPr/>
        </p:nvSpPr>
        <p:spPr>
          <a:xfrm>
            <a:off x="4452981" y="7066459"/>
            <a:ext cx="2479040" cy="599440"/>
          </a:xfrm>
          <a:prstGeom prst="rect">
            <a:avLst/>
          </a:prstGeom>
        </p:spPr>
        <p:txBody>
          <a:bodyPr vert="horz" wrap="square" lIns="0" tIns="12700" rIns="0" bIns="0" rtlCol="0">
            <a:spAutoFit/>
          </a:bodyPr>
          <a:lstStyle/>
          <a:p>
            <a:pPr algn="ctr">
              <a:lnSpc>
                <a:spcPts val="1660"/>
              </a:lnSpc>
              <a:spcBef>
                <a:spcPts val="100"/>
              </a:spcBef>
            </a:pPr>
            <a:r>
              <a:rPr sz="1400" b="1" dirty="0">
                <a:solidFill>
                  <a:srgbClr val="000000"/>
                </a:solidFill>
                <a:highlight>
                  <a:srgbClr val="FFC652"/>
                </a:highlight>
                <a:latin typeface="Calibri" panose="020F0502020204030204" pitchFamily="34" charset="0"/>
                <a:cs typeface="Calibri" panose="020F0502020204030204" pitchFamily="34" charset="0"/>
              </a:rPr>
              <a:t>TOP TIP</a:t>
            </a:r>
          </a:p>
          <a:p>
            <a:pPr marL="12700" marR="5080" algn="ctr">
              <a:lnSpc>
                <a:spcPts val="1440"/>
              </a:lnSpc>
              <a:spcBef>
                <a:spcPts val="25"/>
              </a:spcBef>
            </a:pPr>
            <a:r>
              <a:rPr sz="1200" dirty="0">
                <a:solidFill>
                  <a:srgbClr val="000000"/>
                </a:solidFill>
                <a:latin typeface="Calibri" panose="020F0502020204030204" pitchFamily="34" charset="0"/>
                <a:cs typeface="Calibri" panose="020F0502020204030204" pitchFamily="34" charset="0"/>
              </a:rPr>
              <a:t>To return to the compendium – use the  click to go back option in your browser</a:t>
            </a:r>
          </a:p>
        </p:txBody>
      </p:sp>
      <p:sp>
        <p:nvSpPr>
          <p:cNvPr id="65" name="object 65">
            <a:extLst>
              <a:ext uri="{FF2B5EF4-FFF2-40B4-BE49-F238E27FC236}">
                <a16:creationId xmlns:a16="http://schemas.microsoft.com/office/drawing/2014/main" id="{8EFF7A1E-6F21-294E-8E37-5E7D0B8682B9}"/>
              </a:ext>
            </a:extLst>
          </p:cNvPr>
          <p:cNvSpPr txBox="1"/>
          <p:nvPr/>
        </p:nvSpPr>
        <p:spPr>
          <a:xfrm>
            <a:off x="4391793" y="1090108"/>
            <a:ext cx="2540228" cy="412934"/>
          </a:xfrm>
          <a:prstGeom prst="rect">
            <a:avLst/>
          </a:prstGeom>
        </p:spPr>
        <p:txBody>
          <a:bodyPr vert="horz" wrap="square" lIns="0" tIns="12700" rIns="0" bIns="0" rtlCol="0">
            <a:spAutoFit/>
          </a:bodyPr>
          <a:lstStyle/>
          <a:p>
            <a:pPr marL="12700" algn="ctr">
              <a:lnSpc>
                <a:spcPct val="100000"/>
              </a:lnSpc>
              <a:spcBef>
                <a:spcPts val="100"/>
              </a:spcBef>
            </a:pPr>
            <a:r>
              <a:rPr sz="1200" dirty="0">
                <a:solidFill>
                  <a:srgbClr val="000000"/>
                </a:solidFill>
                <a:latin typeface="Calibri" panose="020F0502020204030204" pitchFamily="34" charset="0"/>
                <a:cs typeface="Calibri" panose="020F0502020204030204" pitchFamily="34" charset="0"/>
              </a:rPr>
              <a:t>Interactive content is identified in this guide by these </a:t>
            </a:r>
            <a:r>
              <a:rPr sz="1400" b="1" dirty="0">
                <a:solidFill>
                  <a:srgbClr val="000000"/>
                </a:solidFill>
                <a:highlight>
                  <a:srgbClr val="FFC652"/>
                </a:highlight>
                <a:latin typeface="Calibri" panose="020F0502020204030204" pitchFamily="34" charset="0"/>
                <a:cs typeface="Calibri" panose="020F0502020204030204" pitchFamily="34" charset="0"/>
              </a:rPr>
              <a:t>ICONS</a:t>
            </a:r>
          </a:p>
        </p:txBody>
      </p:sp>
      <p:grpSp>
        <p:nvGrpSpPr>
          <p:cNvPr id="80" name="Graphic 72">
            <a:extLst>
              <a:ext uri="{FF2B5EF4-FFF2-40B4-BE49-F238E27FC236}">
                <a16:creationId xmlns:a16="http://schemas.microsoft.com/office/drawing/2014/main" id="{0043B4E5-61F0-954E-894A-968387FC7C45}"/>
              </a:ext>
            </a:extLst>
          </p:cNvPr>
          <p:cNvGrpSpPr/>
          <p:nvPr/>
        </p:nvGrpSpPr>
        <p:grpSpPr>
          <a:xfrm>
            <a:off x="4894950" y="2009209"/>
            <a:ext cx="353212" cy="527593"/>
            <a:chOff x="2649438" y="2791642"/>
            <a:chExt cx="415449" cy="620557"/>
          </a:xfrm>
          <a:solidFill>
            <a:srgbClr val="000000"/>
          </a:solidFill>
        </p:grpSpPr>
        <p:sp>
          <p:nvSpPr>
            <p:cNvPr id="81" name="Freeform 80">
              <a:extLst>
                <a:ext uri="{FF2B5EF4-FFF2-40B4-BE49-F238E27FC236}">
                  <a16:creationId xmlns:a16="http://schemas.microsoft.com/office/drawing/2014/main" id="{E0B3BFF0-22CB-404D-9016-0081F408B115}"/>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53F6905-78E4-5C42-AA68-449D31C3F4A0}"/>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700EAE5-178E-F84C-BC17-B1660F2C0796}"/>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9334936-3DF0-C342-9728-540432EB6892}"/>
              </a:ext>
            </a:extLst>
          </p:cNvPr>
          <p:cNvGrpSpPr/>
          <p:nvPr/>
        </p:nvGrpSpPr>
        <p:grpSpPr>
          <a:xfrm>
            <a:off x="5751647" y="1899928"/>
            <a:ext cx="940579" cy="832733"/>
            <a:chOff x="3932429" y="3269513"/>
            <a:chExt cx="940579" cy="832733"/>
          </a:xfrm>
        </p:grpSpPr>
        <p:sp>
          <p:nvSpPr>
            <p:cNvPr id="85" name="Freeform 84">
              <a:extLst>
                <a:ext uri="{FF2B5EF4-FFF2-40B4-BE49-F238E27FC236}">
                  <a16:creationId xmlns:a16="http://schemas.microsoft.com/office/drawing/2014/main" id="{E03AC904-F40A-1145-B8A5-065D3B8F2FE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6" name="Rectangle 85">
              <a:extLst>
                <a:ext uri="{FF2B5EF4-FFF2-40B4-BE49-F238E27FC236}">
                  <a16:creationId xmlns:a16="http://schemas.microsoft.com/office/drawing/2014/main" id="{8F5C10BB-6B46-E948-8C2E-D188EB27FDD0}"/>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grpSp>
        <p:nvGrpSpPr>
          <p:cNvPr id="87" name="Group 86">
            <a:extLst>
              <a:ext uri="{FF2B5EF4-FFF2-40B4-BE49-F238E27FC236}">
                <a16:creationId xmlns:a16="http://schemas.microsoft.com/office/drawing/2014/main" id="{73448424-B6C8-8140-A2EC-94339C5059B7}"/>
              </a:ext>
            </a:extLst>
          </p:cNvPr>
          <p:cNvGrpSpPr/>
          <p:nvPr/>
        </p:nvGrpSpPr>
        <p:grpSpPr>
          <a:xfrm>
            <a:off x="4125701" y="4479450"/>
            <a:ext cx="3134018" cy="2004167"/>
            <a:chOff x="3930827" y="8109026"/>
            <a:chExt cx="3134018" cy="2004167"/>
          </a:xfrm>
        </p:grpSpPr>
        <p:grpSp>
          <p:nvGrpSpPr>
            <p:cNvPr id="88" name="object 45">
              <a:extLst>
                <a:ext uri="{FF2B5EF4-FFF2-40B4-BE49-F238E27FC236}">
                  <a16:creationId xmlns:a16="http://schemas.microsoft.com/office/drawing/2014/main" id="{3254C611-A961-3841-A74B-8386D4DDFC7D}"/>
                </a:ext>
              </a:extLst>
            </p:cNvPr>
            <p:cNvGrpSpPr/>
            <p:nvPr/>
          </p:nvGrpSpPr>
          <p:grpSpPr>
            <a:xfrm>
              <a:off x="3930827" y="8109026"/>
              <a:ext cx="3134018" cy="1778558"/>
              <a:chOff x="3930827" y="8109026"/>
              <a:chExt cx="3134018" cy="1778558"/>
            </a:xfrm>
          </p:grpSpPr>
          <p:pic>
            <p:nvPicPr>
              <p:cNvPr id="91" name="object 46">
                <a:extLst>
                  <a:ext uri="{FF2B5EF4-FFF2-40B4-BE49-F238E27FC236}">
                    <a16:creationId xmlns:a16="http://schemas.microsoft.com/office/drawing/2014/main" id="{AC6F154F-262C-8F41-B843-57513E72D34C}"/>
                  </a:ext>
                </a:extLst>
              </p:cNvPr>
              <p:cNvPicPr/>
              <p:nvPr/>
            </p:nvPicPr>
            <p:blipFill>
              <a:blip r:embed="rId2" cstate="print"/>
              <a:stretch>
                <a:fillRect/>
              </a:stretch>
            </p:blipFill>
            <p:spPr>
              <a:xfrm>
                <a:off x="4240441" y="8109026"/>
                <a:ext cx="2540228" cy="1682889"/>
              </a:xfrm>
              <a:prstGeom prst="rect">
                <a:avLst/>
              </a:prstGeom>
            </p:spPr>
          </p:pic>
          <p:sp>
            <p:nvSpPr>
              <p:cNvPr id="92" name="object 47">
                <a:extLst>
                  <a:ext uri="{FF2B5EF4-FFF2-40B4-BE49-F238E27FC236}">
                    <a16:creationId xmlns:a16="http://schemas.microsoft.com/office/drawing/2014/main" id="{BE5081AC-D6A3-334E-8E5A-A60AA6AB5DDE}"/>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endParaRPr/>
              </a:p>
            </p:txBody>
          </p:sp>
          <p:pic>
            <p:nvPicPr>
              <p:cNvPr id="93" name="object 48">
                <a:extLst>
                  <a:ext uri="{FF2B5EF4-FFF2-40B4-BE49-F238E27FC236}">
                    <a16:creationId xmlns:a16="http://schemas.microsoft.com/office/drawing/2014/main" id="{66DEFCF5-E74A-A849-A724-243F1BFF2526}"/>
                  </a:ext>
                </a:extLst>
              </p:cNvPr>
              <p:cNvPicPr/>
              <p:nvPr/>
            </p:nvPicPr>
            <p:blipFill>
              <a:blip r:embed="rId3" cstate="print"/>
              <a:stretch>
                <a:fillRect/>
              </a:stretch>
            </p:blipFill>
            <p:spPr>
              <a:xfrm>
                <a:off x="3930827" y="9795980"/>
                <a:ext cx="3134017" cy="49796"/>
              </a:xfrm>
              <a:prstGeom prst="rect">
                <a:avLst/>
              </a:prstGeom>
            </p:spPr>
          </p:pic>
          <p:pic>
            <p:nvPicPr>
              <p:cNvPr id="94" name="object 49">
                <a:extLst>
                  <a:ext uri="{FF2B5EF4-FFF2-40B4-BE49-F238E27FC236}">
                    <a16:creationId xmlns:a16="http://schemas.microsoft.com/office/drawing/2014/main" id="{680C8442-015B-0F4D-AE97-DCF9C2B65CA2}"/>
                  </a:ext>
                </a:extLst>
              </p:cNvPr>
              <p:cNvPicPr/>
              <p:nvPr/>
            </p:nvPicPr>
            <p:blipFill>
              <a:blip r:embed="rId4" cstate="print"/>
              <a:stretch>
                <a:fillRect/>
              </a:stretch>
            </p:blipFill>
            <p:spPr>
              <a:xfrm>
                <a:off x="5273052" y="9795993"/>
                <a:ext cx="449605" cy="39001"/>
              </a:xfrm>
              <a:prstGeom prst="rect">
                <a:avLst/>
              </a:prstGeom>
            </p:spPr>
          </p:pic>
          <p:pic>
            <p:nvPicPr>
              <p:cNvPr id="95" name="object 50">
                <a:extLst>
                  <a:ext uri="{FF2B5EF4-FFF2-40B4-BE49-F238E27FC236}">
                    <a16:creationId xmlns:a16="http://schemas.microsoft.com/office/drawing/2014/main" id="{B3172DD3-EC91-FD42-BDCC-D80E445B3EE2}"/>
                  </a:ext>
                </a:extLst>
              </p:cNvPr>
              <p:cNvPicPr/>
              <p:nvPr/>
            </p:nvPicPr>
            <p:blipFill>
              <a:blip r:embed="rId5" cstate="print"/>
              <a:stretch>
                <a:fillRect/>
              </a:stretch>
            </p:blipFill>
            <p:spPr>
              <a:xfrm>
                <a:off x="3930828" y="9845789"/>
                <a:ext cx="3134017" cy="41795"/>
              </a:xfrm>
              <a:prstGeom prst="rect">
                <a:avLst/>
              </a:prstGeom>
            </p:spPr>
          </p:pic>
        </p:grpSp>
        <p:sp>
          <p:nvSpPr>
            <p:cNvPr id="89" name="Rectangle 88">
              <a:extLst>
                <a:ext uri="{FF2B5EF4-FFF2-40B4-BE49-F238E27FC236}">
                  <a16:creationId xmlns:a16="http://schemas.microsoft.com/office/drawing/2014/main" id="{B0A73EDD-9AE8-1043-B1A6-8498E2119AF0}"/>
                </a:ext>
              </a:extLst>
            </p:cNvPr>
            <p:cNvSpPr/>
            <p:nvPr/>
          </p:nvSpPr>
          <p:spPr>
            <a:xfrm>
              <a:off x="4299981" y="8205805"/>
              <a:ext cx="2418867" cy="1518164"/>
            </a:xfrm>
            <a:prstGeom prst="rect">
              <a:avLst/>
            </a:prstGeom>
            <a:blipFill>
              <a:blip r:embed="rId6"/>
              <a:srcRect/>
              <a:stretch>
                <a:fillRect l="-2744" t="-10600" b="-139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bject 54">
              <a:extLst>
                <a:ext uri="{FF2B5EF4-FFF2-40B4-BE49-F238E27FC236}">
                  <a16:creationId xmlns:a16="http://schemas.microsoft.com/office/drawing/2014/main" id="{00F7CDC2-26EC-5245-98AF-C9916D095A8B}"/>
                </a:ext>
              </a:extLst>
            </p:cNvPr>
            <p:cNvSpPr/>
            <p:nvPr/>
          </p:nvSpPr>
          <p:spPr>
            <a:xfrm>
              <a:off x="5577182" y="9240703"/>
              <a:ext cx="1409700" cy="872490"/>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wrap="square" lIns="0" tIns="0" rIns="0" bIns="0" rtlCol="0"/>
            <a:lstStyle/>
            <a:p>
              <a:endParaRPr/>
            </a:p>
          </p:txBody>
        </p:sp>
      </p:grpSp>
      <p:grpSp>
        <p:nvGrpSpPr>
          <p:cNvPr id="105" name="Group 104">
            <a:extLst>
              <a:ext uri="{FF2B5EF4-FFF2-40B4-BE49-F238E27FC236}">
                <a16:creationId xmlns:a16="http://schemas.microsoft.com/office/drawing/2014/main" id="{4EE4BE87-D0F2-AA42-9C27-C22C1F632693}"/>
              </a:ext>
            </a:extLst>
          </p:cNvPr>
          <p:cNvGrpSpPr/>
          <p:nvPr/>
        </p:nvGrpSpPr>
        <p:grpSpPr>
          <a:xfrm>
            <a:off x="4048487" y="7793714"/>
            <a:ext cx="3288028" cy="2000517"/>
            <a:chOff x="313813" y="8252674"/>
            <a:chExt cx="3288028" cy="2000517"/>
          </a:xfrm>
        </p:grpSpPr>
        <p:grpSp>
          <p:nvGrpSpPr>
            <p:cNvPr id="106" name="Group 105">
              <a:extLst>
                <a:ext uri="{FF2B5EF4-FFF2-40B4-BE49-F238E27FC236}">
                  <a16:creationId xmlns:a16="http://schemas.microsoft.com/office/drawing/2014/main" id="{76A563CE-5CB7-5C4D-A503-46F7A6571505}"/>
                </a:ext>
              </a:extLst>
            </p:cNvPr>
            <p:cNvGrpSpPr/>
            <p:nvPr/>
          </p:nvGrpSpPr>
          <p:grpSpPr>
            <a:xfrm>
              <a:off x="467799" y="8474646"/>
              <a:ext cx="3134042" cy="1778545"/>
              <a:chOff x="460413" y="8102727"/>
              <a:chExt cx="3134042" cy="1778545"/>
            </a:xfrm>
          </p:grpSpPr>
          <p:grpSp>
            <p:nvGrpSpPr>
              <p:cNvPr id="109" name="object 35">
                <a:extLst>
                  <a:ext uri="{FF2B5EF4-FFF2-40B4-BE49-F238E27FC236}">
                    <a16:creationId xmlns:a16="http://schemas.microsoft.com/office/drawing/2014/main" id="{D81503F0-F089-4147-A4C9-131FED97599F}"/>
                  </a:ext>
                </a:extLst>
              </p:cNvPr>
              <p:cNvGrpSpPr/>
              <p:nvPr/>
            </p:nvGrpSpPr>
            <p:grpSpPr>
              <a:xfrm>
                <a:off x="460413" y="8102727"/>
                <a:ext cx="3134042" cy="1778545"/>
                <a:chOff x="460413" y="8102727"/>
                <a:chExt cx="3134042" cy="1778545"/>
              </a:xfrm>
            </p:grpSpPr>
            <p:pic>
              <p:nvPicPr>
                <p:cNvPr id="111" name="object 36">
                  <a:extLst>
                    <a:ext uri="{FF2B5EF4-FFF2-40B4-BE49-F238E27FC236}">
                      <a16:creationId xmlns:a16="http://schemas.microsoft.com/office/drawing/2014/main" id="{ED6F377D-0BE4-2743-BCF8-C62DA111BD4F}"/>
                    </a:ext>
                  </a:extLst>
                </p:cNvPr>
                <p:cNvPicPr/>
                <p:nvPr/>
              </p:nvPicPr>
              <p:blipFill>
                <a:blip r:embed="rId7" cstate="print"/>
                <a:stretch>
                  <a:fillRect/>
                </a:stretch>
              </p:blipFill>
              <p:spPr>
                <a:xfrm>
                  <a:off x="770013" y="8102727"/>
                  <a:ext cx="2540228" cy="1682864"/>
                </a:xfrm>
                <a:prstGeom prst="rect">
                  <a:avLst/>
                </a:prstGeom>
              </p:spPr>
            </p:pic>
            <p:sp>
              <p:nvSpPr>
                <p:cNvPr id="112" name="object 37">
                  <a:extLst>
                    <a:ext uri="{FF2B5EF4-FFF2-40B4-BE49-F238E27FC236}">
                      <a16:creationId xmlns:a16="http://schemas.microsoft.com/office/drawing/2014/main" id="{B8654B8B-9E86-8641-8040-FD00960CDD4D}"/>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endParaRPr/>
                </a:p>
              </p:txBody>
            </p:sp>
            <p:pic>
              <p:nvPicPr>
                <p:cNvPr id="113" name="object 38">
                  <a:extLst>
                    <a:ext uri="{FF2B5EF4-FFF2-40B4-BE49-F238E27FC236}">
                      <a16:creationId xmlns:a16="http://schemas.microsoft.com/office/drawing/2014/main" id="{A0ADF1FD-589E-AB4E-A393-B9CA24916CCB}"/>
                    </a:ext>
                  </a:extLst>
                </p:cNvPr>
                <p:cNvPicPr/>
                <p:nvPr/>
              </p:nvPicPr>
              <p:blipFill>
                <a:blip r:embed="rId8" cstate="print"/>
                <a:stretch>
                  <a:fillRect/>
                </a:stretch>
              </p:blipFill>
              <p:spPr>
                <a:xfrm>
                  <a:off x="460413" y="9789680"/>
                  <a:ext cx="3134042" cy="49809"/>
                </a:xfrm>
                <a:prstGeom prst="rect">
                  <a:avLst/>
                </a:prstGeom>
              </p:spPr>
            </p:pic>
            <p:pic>
              <p:nvPicPr>
                <p:cNvPr id="114" name="object 39">
                  <a:extLst>
                    <a:ext uri="{FF2B5EF4-FFF2-40B4-BE49-F238E27FC236}">
                      <a16:creationId xmlns:a16="http://schemas.microsoft.com/office/drawing/2014/main" id="{793A282B-CDBD-0049-97BB-60E2A86F18D8}"/>
                    </a:ext>
                  </a:extLst>
                </p:cNvPr>
                <p:cNvPicPr/>
                <p:nvPr/>
              </p:nvPicPr>
              <p:blipFill>
                <a:blip r:embed="rId9" cstate="print"/>
                <a:stretch>
                  <a:fillRect/>
                </a:stretch>
              </p:blipFill>
              <p:spPr>
                <a:xfrm>
                  <a:off x="1802638" y="9789693"/>
                  <a:ext cx="449580" cy="38989"/>
                </a:xfrm>
                <a:prstGeom prst="rect">
                  <a:avLst/>
                </a:prstGeom>
              </p:spPr>
            </p:pic>
            <p:pic>
              <p:nvPicPr>
                <p:cNvPr id="115" name="object 40">
                  <a:extLst>
                    <a:ext uri="{FF2B5EF4-FFF2-40B4-BE49-F238E27FC236}">
                      <a16:creationId xmlns:a16="http://schemas.microsoft.com/office/drawing/2014/main" id="{622E0BB4-9488-B84B-9273-D58BBD8FB144}"/>
                    </a:ext>
                  </a:extLst>
                </p:cNvPr>
                <p:cNvPicPr/>
                <p:nvPr/>
              </p:nvPicPr>
              <p:blipFill>
                <a:blip r:embed="rId10" cstate="print"/>
                <a:stretch>
                  <a:fillRect/>
                </a:stretch>
              </p:blipFill>
              <p:spPr>
                <a:xfrm>
                  <a:off x="460413" y="9839477"/>
                  <a:ext cx="3134042" cy="41795"/>
                </a:xfrm>
                <a:prstGeom prst="rect">
                  <a:avLst/>
                </a:prstGeom>
              </p:spPr>
            </p:pic>
            <p:sp>
              <p:nvSpPr>
                <p:cNvPr id="116" name="object 44">
                  <a:extLst>
                    <a:ext uri="{FF2B5EF4-FFF2-40B4-BE49-F238E27FC236}">
                      <a16:creationId xmlns:a16="http://schemas.microsoft.com/office/drawing/2014/main" id="{44362BDC-D24E-4447-985A-B03966E92345}"/>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endParaRPr/>
                </a:p>
              </p:txBody>
            </p:sp>
          </p:grpSp>
          <p:sp>
            <p:nvSpPr>
              <p:cNvPr id="110" name="Rectangle 109">
                <a:extLst>
                  <a:ext uri="{FF2B5EF4-FFF2-40B4-BE49-F238E27FC236}">
                    <a16:creationId xmlns:a16="http://schemas.microsoft.com/office/drawing/2014/main" id="{38C28A20-7EAB-734D-A32A-EA9C71E094DB}"/>
                  </a:ext>
                </a:extLst>
              </p:cNvPr>
              <p:cNvSpPr/>
              <p:nvPr/>
            </p:nvSpPr>
            <p:spPr>
              <a:xfrm>
                <a:off x="833639" y="8245504"/>
                <a:ext cx="2419200" cy="1461384"/>
              </a:xfrm>
              <a:prstGeom prst="rect">
                <a:avLst/>
              </a:prstGeom>
              <a:blipFill>
                <a:blip r:embed="rId11"/>
                <a:srcRect/>
                <a:stretch>
                  <a:fillRect l="25" r="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DE3DA5B8-AB59-6044-B8CC-6395E8576BCE}"/>
                </a:ext>
              </a:extLst>
            </p:cNvPr>
            <p:cNvPicPr>
              <a:picLocks noChangeAspect="1"/>
            </p:cNvPicPr>
            <p:nvPr/>
          </p:nvPicPr>
          <p:blipFill>
            <a:blip r:embed="rId12"/>
            <a:stretch>
              <a:fillRect/>
            </a:stretch>
          </p:blipFill>
          <p:spPr>
            <a:xfrm>
              <a:off x="839038" y="8602677"/>
              <a:ext cx="2419200" cy="103136"/>
            </a:xfrm>
            <a:prstGeom prst="rect">
              <a:avLst/>
            </a:prstGeom>
          </p:spPr>
        </p:pic>
        <p:sp>
          <p:nvSpPr>
            <p:cNvPr id="108" name="object 54">
              <a:extLst>
                <a:ext uri="{FF2B5EF4-FFF2-40B4-BE49-F238E27FC236}">
                  <a16:creationId xmlns:a16="http://schemas.microsoft.com/office/drawing/2014/main" id="{B636C704-6A5D-1346-BF5A-C7F40C376F64}"/>
                </a:ext>
              </a:extLst>
            </p:cNvPr>
            <p:cNvSpPr/>
            <p:nvPr/>
          </p:nvSpPr>
          <p:spPr>
            <a:xfrm>
              <a:off x="313813" y="8252674"/>
              <a:ext cx="1409700" cy="872490"/>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wrap="square" lIns="0" tIns="0" rIns="0" bIns="0" rtlCol="0"/>
            <a:lstStyle/>
            <a:p>
              <a:endParaRPr/>
            </a:p>
          </p:txBody>
        </p:sp>
      </p:grpSp>
      <p:sp>
        <p:nvSpPr>
          <p:cNvPr id="117" name="object 60">
            <a:extLst>
              <a:ext uri="{FF2B5EF4-FFF2-40B4-BE49-F238E27FC236}">
                <a16:creationId xmlns:a16="http://schemas.microsoft.com/office/drawing/2014/main" id="{6F610830-0DC0-8C4D-AF99-043A83B7FD85}"/>
              </a:ext>
            </a:extLst>
          </p:cNvPr>
          <p:cNvSpPr/>
          <p:nvPr/>
        </p:nvSpPr>
        <p:spPr>
          <a:xfrm rot="16200000">
            <a:off x="-1193655" y="4965922"/>
            <a:ext cx="10104310" cy="124695"/>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18" name="object 60">
            <a:extLst>
              <a:ext uri="{FF2B5EF4-FFF2-40B4-BE49-F238E27FC236}">
                <a16:creationId xmlns:a16="http://schemas.microsoft.com/office/drawing/2014/main" id="{DE6703AF-DA90-4843-ABFE-87DBB34C9EE1}"/>
              </a:ext>
            </a:extLst>
          </p:cNvPr>
          <p:cNvSpPr/>
          <p:nvPr/>
        </p:nvSpPr>
        <p:spPr>
          <a:xfrm>
            <a:off x="-34697" y="6590667"/>
            <a:ext cx="7526029" cy="143133"/>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19" name="object 60">
            <a:extLst>
              <a:ext uri="{FF2B5EF4-FFF2-40B4-BE49-F238E27FC236}">
                <a16:creationId xmlns:a16="http://schemas.microsoft.com/office/drawing/2014/main" id="{832F3691-79F5-D241-90D7-7DA2BABFCFAA}"/>
              </a:ext>
            </a:extLst>
          </p:cNvPr>
          <p:cNvSpPr/>
          <p:nvPr/>
        </p:nvSpPr>
        <p:spPr>
          <a:xfrm>
            <a:off x="10900" y="3192231"/>
            <a:ext cx="7526029" cy="143133"/>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34" name="object 58">
            <a:extLst>
              <a:ext uri="{FF2B5EF4-FFF2-40B4-BE49-F238E27FC236}">
                <a16:creationId xmlns:a16="http://schemas.microsoft.com/office/drawing/2014/main" id="{3112B53F-ED8A-0D42-B3CE-F4B551EE4234}"/>
              </a:ext>
            </a:extLst>
          </p:cNvPr>
          <p:cNvSpPr txBox="1"/>
          <p:nvPr/>
        </p:nvSpPr>
        <p:spPr>
          <a:xfrm>
            <a:off x="350982" y="7066459"/>
            <a:ext cx="3054985" cy="614680"/>
          </a:xfrm>
          <a:prstGeom prst="rect">
            <a:avLst/>
          </a:prstGeom>
        </p:spPr>
        <p:txBody>
          <a:bodyPr vert="horz" wrap="square" lIns="0" tIns="12700" rIns="0" bIns="0" rtlCol="0">
            <a:spAutoFit/>
          </a:bodyPr>
          <a:lstStyle/>
          <a:p>
            <a:pPr algn="ctr">
              <a:lnSpc>
                <a:spcPts val="1660"/>
              </a:lnSpc>
              <a:spcBef>
                <a:spcPts val="100"/>
              </a:spcBef>
            </a:pPr>
            <a:r>
              <a:rPr sz="1400" b="1" dirty="0">
                <a:solidFill>
                  <a:srgbClr val="000000"/>
                </a:solidFill>
                <a:highlight>
                  <a:srgbClr val="FFC652"/>
                </a:highlight>
                <a:latin typeface="Calibri" panose="020F0502020204030204" pitchFamily="34" charset="0"/>
                <a:cs typeface="Calibri" panose="020F0502020204030204" pitchFamily="34" charset="0"/>
              </a:rPr>
              <a:t>FAST AND EASY NAVIGATION</a:t>
            </a:r>
          </a:p>
          <a:p>
            <a:pPr marL="3810" algn="ctr">
              <a:lnSpc>
                <a:spcPts val="1420"/>
              </a:lnSpc>
            </a:pPr>
            <a:r>
              <a:rPr sz="1200" dirty="0">
                <a:solidFill>
                  <a:srgbClr val="000000"/>
                </a:solidFill>
                <a:latin typeface="Calibri" panose="020F0502020204030204" pitchFamily="34" charset="0"/>
                <a:cs typeface="Calibri" panose="020F0502020204030204" pitchFamily="34" charset="0"/>
              </a:rPr>
              <a:t>Jump to a case study section of your choice by</a:t>
            </a:r>
          </a:p>
          <a:p>
            <a:pPr algn="ctr">
              <a:lnSpc>
                <a:spcPct val="100000"/>
              </a:lnSpc>
              <a:spcBef>
                <a:spcPts val="120"/>
              </a:spcBef>
            </a:pPr>
            <a:r>
              <a:rPr sz="1200" dirty="0">
                <a:solidFill>
                  <a:srgbClr val="000000"/>
                </a:solidFill>
                <a:latin typeface="Calibri" panose="020F0502020204030204" pitchFamily="34" charset="0"/>
                <a:cs typeface="Calibri" panose="020F0502020204030204" pitchFamily="34" charset="0"/>
              </a:rPr>
              <a:t>clicking on it in our interactive table of contents.</a:t>
            </a:r>
          </a:p>
        </p:txBody>
      </p:sp>
      <p:grpSp>
        <p:nvGrpSpPr>
          <p:cNvPr id="135" name="Group 134">
            <a:extLst>
              <a:ext uri="{FF2B5EF4-FFF2-40B4-BE49-F238E27FC236}">
                <a16:creationId xmlns:a16="http://schemas.microsoft.com/office/drawing/2014/main" id="{207FB77F-D796-5D4A-AF89-E78A708ABE2E}"/>
              </a:ext>
            </a:extLst>
          </p:cNvPr>
          <p:cNvGrpSpPr/>
          <p:nvPr/>
        </p:nvGrpSpPr>
        <p:grpSpPr>
          <a:xfrm>
            <a:off x="316055" y="8029309"/>
            <a:ext cx="3167641" cy="1778557"/>
            <a:chOff x="485139" y="4586859"/>
            <a:chExt cx="3167641" cy="1778557"/>
          </a:xfrm>
        </p:grpSpPr>
        <p:grpSp>
          <p:nvGrpSpPr>
            <p:cNvPr id="136" name="object 15">
              <a:extLst>
                <a:ext uri="{FF2B5EF4-FFF2-40B4-BE49-F238E27FC236}">
                  <a16:creationId xmlns:a16="http://schemas.microsoft.com/office/drawing/2014/main" id="{46A8F63E-72CF-7A42-8574-DD59907A6202}"/>
                </a:ext>
              </a:extLst>
            </p:cNvPr>
            <p:cNvGrpSpPr/>
            <p:nvPr/>
          </p:nvGrpSpPr>
          <p:grpSpPr>
            <a:xfrm>
              <a:off x="485139" y="4586859"/>
              <a:ext cx="3134043" cy="1778557"/>
              <a:chOff x="485139" y="4586859"/>
              <a:chExt cx="3134043" cy="1778557"/>
            </a:xfrm>
          </p:grpSpPr>
          <p:pic>
            <p:nvPicPr>
              <p:cNvPr id="139" name="object 16">
                <a:extLst>
                  <a:ext uri="{FF2B5EF4-FFF2-40B4-BE49-F238E27FC236}">
                    <a16:creationId xmlns:a16="http://schemas.microsoft.com/office/drawing/2014/main" id="{B8C76E25-A5C8-6E4D-94A3-0A913B86A95C}"/>
                  </a:ext>
                </a:extLst>
              </p:cNvPr>
              <p:cNvPicPr/>
              <p:nvPr/>
            </p:nvPicPr>
            <p:blipFill>
              <a:blip r:embed="rId13" cstate="print"/>
              <a:stretch>
                <a:fillRect/>
              </a:stretch>
            </p:blipFill>
            <p:spPr>
              <a:xfrm>
                <a:off x="794740" y="4586859"/>
                <a:ext cx="2540241" cy="1682876"/>
              </a:xfrm>
              <a:prstGeom prst="rect">
                <a:avLst/>
              </a:prstGeom>
            </p:spPr>
          </p:pic>
          <p:sp>
            <p:nvSpPr>
              <p:cNvPr id="140" name="object 17">
                <a:extLst>
                  <a:ext uri="{FF2B5EF4-FFF2-40B4-BE49-F238E27FC236}">
                    <a16:creationId xmlns:a16="http://schemas.microsoft.com/office/drawing/2014/main" id="{E5B73BD6-E0AA-9A4F-A1AE-000918E8B6D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a:p>
            </p:txBody>
          </p:sp>
          <p:pic>
            <p:nvPicPr>
              <p:cNvPr id="141" name="object 18">
                <a:extLst>
                  <a:ext uri="{FF2B5EF4-FFF2-40B4-BE49-F238E27FC236}">
                    <a16:creationId xmlns:a16="http://schemas.microsoft.com/office/drawing/2014/main" id="{38300405-62EE-8B4C-96E6-37737791DD42}"/>
                  </a:ext>
                </a:extLst>
              </p:cNvPr>
              <p:cNvPicPr/>
              <p:nvPr/>
            </p:nvPicPr>
            <p:blipFill>
              <a:blip r:embed="rId14" cstate="print"/>
              <a:stretch>
                <a:fillRect/>
              </a:stretch>
            </p:blipFill>
            <p:spPr>
              <a:xfrm>
                <a:off x="485140" y="6273812"/>
                <a:ext cx="3134042" cy="49809"/>
              </a:xfrm>
              <a:prstGeom prst="rect">
                <a:avLst/>
              </a:prstGeom>
            </p:spPr>
          </p:pic>
          <p:pic>
            <p:nvPicPr>
              <p:cNvPr id="142" name="object 19">
                <a:extLst>
                  <a:ext uri="{FF2B5EF4-FFF2-40B4-BE49-F238E27FC236}">
                    <a16:creationId xmlns:a16="http://schemas.microsoft.com/office/drawing/2014/main" id="{9D19389B-F28F-5E42-9751-6DAD0A79A968}"/>
                  </a:ext>
                </a:extLst>
              </p:cNvPr>
              <p:cNvPicPr/>
              <p:nvPr/>
            </p:nvPicPr>
            <p:blipFill>
              <a:blip r:embed="rId15" cstate="print"/>
              <a:stretch>
                <a:fillRect/>
              </a:stretch>
            </p:blipFill>
            <p:spPr>
              <a:xfrm>
                <a:off x="1827352" y="6273837"/>
                <a:ext cx="449605" cy="38989"/>
              </a:xfrm>
              <a:prstGeom prst="rect">
                <a:avLst/>
              </a:prstGeom>
            </p:spPr>
          </p:pic>
          <p:pic>
            <p:nvPicPr>
              <p:cNvPr id="143" name="object 20">
                <a:extLst>
                  <a:ext uri="{FF2B5EF4-FFF2-40B4-BE49-F238E27FC236}">
                    <a16:creationId xmlns:a16="http://schemas.microsoft.com/office/drawing/2014/main" id="{D338F61C-5EC7-4444-8BBA-C551D8BE221F}"/>
                  </a:ext>
                </a:extLst>
              </p:cNvPr>
              <p:cNvPicPr/>
              <p:nvPr/>
            </p:nvPicPr>
            <p:blipFill>
              <a:blip r:embed="rId10" cstate="print"/>
              <a:stretch>
                <a:fillRect/>
              </a:stretch>
            </p:blipFill>
            <p:spPr>
              <a:xfrm>
                <a:off x="485139" y="6323621"/>
                <a:ext cx="3134042" cy="41795"/>
              </a:xfrm>
              <a:prstGeom prst="rect">
                <a:avLst/>
              </a:prstGeom>
            </p:spPr>
          </p:pic>
        </p:grpSp>
        <p:sp>
          <p:nvSpPr>
            <p:cNvPr id="137" name="Rectangle 136">
              <a:extLst>
                <a:ext uri="{FF2B5EF4-FFF2-40B4-BE49-F238E27FC236}">
                  <a16:creationId xmlns:a16="http://schemas.microsoft.com/office/drawing/2014/main" id="{511BFAF4-913B-3543-9E78-C9E103107CA6}"/>
                </a:ext>
              </a:extLst>
            </p:cNvPr>
            <p:cNvSpPr/>
            <p:nvPr/>
          </p:nvSpPr>
          <p:spPr>
            <a:xfrm>
              <a:off x="841903" y="4683016"/>
              <a:ext cx="2418867" cy="1518164"/>
            </a:xfrm>
            <a:prstGeom prst="rect">
              <a:avLst/>
            </a:prstGeom>
            <a:blipFill>
              <a:blip r:embed="rId16"/>
              <a:srcRect/>
              <a:stretch>
                <a:fillRect t="-284" b="-2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bject 24">
              <a:extLst>
                <a:ext uri="{FF2B5EF4-FFF2-40B4-BE49-F238E27FC236}">
                  <a16:creationId xmlns:a16="http://schemas.microsoft.com/office/drawing/2014/main" id="{0B1379E7-93D5-B148-9B65-141A05F3853F}"/>
                </a:ext>
              </a:extLst>
            </p:cNvPr>
            <p:cNvSpPr/>
            <p:nvPr/>
          </p:nvSpPr>
          <p:spPr>
            <a:xfrm>
              <a:off x="2243080" y="4718078"/>
              <a:ext cx="1409700" cy="872490"/>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FC652"/>
            </a:solidFill>
            <a:ln>
              <a:solidFill>
                <a:srgbClr val="FFC652"/>
              </a:solidFill>
            </a:ln>
          </p:spPr>
          <p:txBody>
            <a:bodyPr wrap="square" lIns="0" tIns="0" rIns="0" bIns="0" rtlCol="0"/>
            <a:lstStyle/>
            <a:p>
              <a:endParaRPr/>
            </a:p>
          </p:txBody>
        </p:sp>
      </p:grpSp>
    </p:spTree>
    <p:extLst>
      <p:ext uri="{BB962C8B-B14F-4D97-AF65-F5344CB8AC3E}">
        <p14:creationId xmlns:p14="http://schemas.microsoft.com/office/powerpoint/2010/main" val="869924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pPr fontAlgn="b"/>
            <a:r>
              <a:rPr lang="en-IE" dirty="0"/>
              <a:t>Re </a:t>
            </a:r>
            <a:r>
              <a:rPr lang="en-IE" dirty="0" err="1"/>
              <a:t>sante</a:t>
            </a:r>
            <a:r>
              <a:rPr lang="en-IE" dirty="0"/>
              <a:t> </a:t>
            </a:r>
            <a:r>
              <a:rPr lang="en-IE" dirty="0" err="1"/>
              <a:t>vous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122848"/>
          </a:xfrm>
        </p:spPr>
        <p:txBody>
          <a:bodyPr/>
          <a:lstStyle/>
          <a:p>
            <a:r>
              <a:rPr lang="en-GB" sz="1200" b="1" dirty="0"/>
              <a:t>ABOUT </a:t>
            </a:r>
            <a:endParaRPr lang="en-IE" sz="1200" dirty="0"/>
          </a:p>
          <a:p>
            <a:r>
              <a:rPr lang="en-GB" dirty="0" err="1"/>
              <a:t>ReSanté-Vous</a:t>
            </a:r>
            <a:r>
              <a:rPr lang="en-GB" dirty="0"/>
              <a:t> is based in France, in Bordeaux.</a:t>
            </a:r>
            <a:r>
              <a:rPr lang="en-IE" dirty="0"/>
              <a:t> </a:t>
            </a:r>
            <a:r>
              <a:rPr lang="en-GB" dirty="0"/>
              <a:t> It’s a partnership of the Pole Culture &amp; Santé. The project works to improve the living conditions of the elderly and contribute to their well-being. </a:t>
            </a:r>
          </a:p>
          <a:p>
            <a:endParaRPr lang="en-IE" dirty="0"/>
          </a:p>
          <a:p>
            <a:r>
              <a:rPr lang="en-GB" dirty="0"/>
              <a:t>This organisation provides supports both for old people and for care staff working of older people.  </a:t>
            </a:r>
            <a:r>
              <a:rPr lang="en-IE" dirty="0"/>
              <a:t> </a:t>
            </a:r>
            <a:r>
              <a:rPr lang="en-GB" dirty="0"/>
              <a:t>According to the website, three hundred and thirty-three medical and social structures are involved in the project. </a:t>
            </a:r>
            <a:r>
              <a:rPr lang="en-IE" dirty="0"/>
              <a:t> </a:t>
            </a:r>
            <a:r>
              <a:rPr lang="en-GB" dirty="0"/>
              <a:t>The C &amp; A cluster is also co-leading a training course with this company. </a:t>
            </a:r>
          </a:p>
          <a:p>
            <a:endParaRPr lang="en-IE" dirty="0"/>
          </a:p>
          <a:p>
            <a:r>
              <a:rPr lang="en-GB" dirty="0"/>
              <a:t>For more information go to</a:t>
            </a:r>
          </a:p>
          <a:p>
            <a:r>
              <a:rPr lang="en-GB" dirty="0">
                <a:solidFill>
                  <a:srgbClr val="FFC652"/>
                </a:solidFill>
              </a:rPr>
              <a:t> </a:t>
            </a:r>
            <a:r>
              <a:rPr lang="en-GB" u="sng" dirty="0">
                <a:solidFill>
                  <a:srgbClr val="FFC652"/>
                </a:solidFill>
                <a:hlinkClick r:id="rId2">
                  <a:extLst>
                    <a:ext uri="{A12FA001-AC4F-418D-AE19-62706E023703}">
                      <ahyp:hlinkClr xmlns:ahyp="http://schemas.microsoft.com/office/drawing/2018/hyperlinkcolor" val="tx"/>
                    </a:ext>
                  </a:extLst>
                </a:hlinkClick>
              </a:rPr>
              <a:t>https://www.resantevous.fr/</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This example of social prescribing promotes connectivity through activities which encourage relationships. </a:t>
            </a:r>
          </a:p>
          <a:p>
            <a:r>
              <a:rPr lang="en-GB" dirty="0"/>
              <a:t>For example, in recent years they have participated in a radio show between teenagers and people in nursing homes. Another example is that "</a:t>
            </a:r>
            <a:r>
              <a:rPr lang="en-GB" dirty="0" err="1"/>
              <a:t>Resanté-vous</a:t>
            </a:r>
            <a:r>
              <a:rPr lang="en-GB" dirty="0"/>
              <a:t>" regularly offers training to create human relationships between caregivers working with the elderly. </a:t>
            </a:r>
            <a:endParaRPr lang="en-IE" dirty="0"/>
          </a:p>
          <a:p>
            <a:r>
              <a:rPr lang="en-US" sz="1200" b="1" dirty="0"/>
              <a:t> </a:t>
            </a:r>
          </a:p>
          <a:p>
            <a:r>
              <a:rPr lang="en-US" sz="1200" b="1" dirty="0"/>
              <a:t>SUPPORTING ADULT EDUCATION. </a:t>
            </a:r>
          </a:p>
          <a:p>
            <a:r>
              <a:rPr lang="en-GB" sz="1100" dirty="0"/>
              <a:t>This organisation promotes adult education for both carers and the elderly. It provides carers with resources on humane care. For older adults, it provides a range of trainings including topics like art and sports. The organisation also creates community education opportunities, for example by promoting intergenerational projects between school children and older adults. </a:t>
            </a:r>
          </a:p>
          <a:p>
            <a:endParaRPr lang="en-IE" sz="1100" dirty="0"/>
          </a:p>
          <a:p>
            <a:r>
              <a:rPr lang="en-US" sz="1200" b="1" dirty="0"/>
              <a:t>SUPPORTING GETTING </a:t>
            </a:r>
          </a:p>
          <a:p>
            <a:r>
              <a:rPr lang="en-US" sz="1200" b="1" dirty="0"/>
              <a:t>ACTIVE TO KEEP WELL</a:t>
            </a:r>
            <a:endParaRPr lang="en-IE" sz="1200" dirty="0"/>
          </a:p>
          <a:p>
            <a:r>
              <a:rPr lang="en-GB" dirty="0"/>
              <a:t>This social prescription makes it possible to maintain good health through all the activities proposed in retirement homes or other structures welcoming elderly people.  The organisation also supports the health of health professionals through giving them better training and support. </a:t>
            </a:r>
            <a:endParaRPr lang="en-IE" dirty="0"/>
          </a:p>
          <a:p>
            <a:r>
              <a:rPr lang="en-US" b="1" i="1" dirty="0"/>
              <a:t> </a:t>
            </a:r>
            <a:endParaRPr lang="en-IE" dirty="0"/>
          </a:p>
          <a:p>
            <a:r>
              <a:rPr lang="en-US" sz="1200" b="1" dirty="0"/>
              <a:t>HOW DOES THE REFERRAL PROCESS WORK?</a:t>
            </a:r>
            <a:endParaRPr lang="en-IE" sz="1200" dirty="0"/>
          </a:p>
          <a:p>
            <a:r>
              <a:rPr lang="en-GB" dirty="0"/>
              <a:t>“</a:t>
            </a:r>
            <a:r>
              <a:rPr lang="en-GB" dirty="0" err="1"/>
              <a:t>Resanté-vous</a:t>
            </a:r>
            <a:r>
              <a:rPr lang="en-GB" dirty="0"/>
              <a:t>” has developed partnerships with retirement homes. This organization has also developed a network to share their values and present their training. </a:t>
            </a:r>
            <a:endParaRPr lang="en-IE" dirty="0"/>
          </a:p>
          <a:p>
            <a:endParaRPr lang="en-GB" sz="1200" b="1" dirty="0"/>
          </a:p>
          <a:p>
            <a:r>
              <a:rPr lang="en-GB" sz="1200" b="1" dirty="0"/>
              <a:t>MYTHS &amp; FALSE BELIEFS</a:t>
            </a:r>
            <a:endParaRPr lang="en-IE" sz="1200" dirty="0"/>
          </a:p>
          <a:p>
            <a:r>
              <a:rPr lang="en-GB" i="1" dirty="0"/>
              <a:t>“Old people don't concern me, I'm young”</a:t>
            </a:r>
            <a:endParaRPr lang="en-IE" dirty="0"/>
          </a:p>
          <a:p>
            <a:r>
              <a:rPr lang="en-GB" dirty="0"/>
              <a:t> </a:t>
            </a:r>
            <a:endParaRPr lang="en-IE" dirty="0"/>
          </a:p>
          <a:p>
            <a:r>
              <a:rPr lang="en-GB" dirty="0"/>
              <a:t>It’s false!  Old age is a subject common to us all. And we can all learn about the conditions and about possible innovations, moving away from myths.  </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40</a:t>
            </a:fld>
            <a:endParaRPr lang="en-US" dirty="0"/>
          </a:p>
        </p:txBody>
      </p:sp>
      <p:pic>
        <p:nvPicPr>
          <p:cNvPr id="4" name="Picture Placeholder 3">
            <a:extLst>
              <a:ext uri="{FF2B5EF4-FFF2-40B4-BE49-F238E27FC236}">
                <a16:creationId xmlns:a16="http://schemas.microsoft.com/office/drawing/2014/main" id="{F6100B57-69D6-AD4E-9894-B3BCE9456DE5}"/>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3776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1" name="Image1">
            <a:extLst>
              <a:ext uri="{FF2B5EF4-FFF2-40B4-BE49-F238E27FC236}">
                <a16:creationId xmlns:a16="http://schemas.microsoft.com/office/drawing/2014/main" id="{D5E33784-FE8F-D449-94B8-875DEA6700E0}"/>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440871" y="0"/>
            <a:ext cx="2356394" cy="1043204"/>
          </a:xfrm>
          <a:prstGeom prst="rect">
            <a:avLst/>
          </a:prstGeom>
        </p:spPr>
      </p:pic>
      <p:sp>
        <p:nvSpPr>
          <p:cNvPr id="13" name="Rectangle 12">
            <a:extLst>
              <a:ext uri="{FF2B5EF4-FFF2-40B4-BE49-F238E27FC236}">
                <a16:creationId xmlns:a16="http://schemas.microsoft.com/office/drawing/2014/main" id="{07F3D036-B239-4147-90BD-EE599795477D}"/>
              </a:ext>
            </a:extLst>
          </p:cNvPr>
          <p:cNvSpPr/>
          <p:nvPr/>
        </p:nvSpPr>
        <p:spPr>
          <a:xfrm>
            <a:off x="4013200" y="7023336"/>
            <a:ext cx="3094280" cy="1824987"/>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GOOD HEALTH IN OLD AGE, THROUGH INCLUSION, EDUCATION, AND CONNECTION. </a:t>
            </a:r>
          </a:p>
        </p:txBody>
      </p:sp>
    </p:spTree>
    <p:extLst>
      <p:ext uri="{BB962C8B-B14F-4D97-AF65-F5344CB8AC3E}">
        <p14:creationId xmlns:p14="http://schemas.microsoft.com/office/powerpoint/2010/main" val="1915233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Fundación TAS</a:t>
            </a:r>
            <a:r>
              <a:rPr lang="en-IE" dirty="0"/>
              <a:t> </a:t>
            </a:r>
            <a:endParaRPr lang="en-US"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5936037"/>
          </a:xfrm>
        </p:spPr>
        <p:txBody>
          <a:bodyPr/>
          <a:lstStyle/>
          <a:p>
            <a:r>
              <a:rPr lang="en-GB" sz="1200" b="1" dirty="0"/>
              <a:t>ABOUT </a:t>
            </a:r>
            <a:endParaRPr lang="en-IE" sz="1200" dirty="0"/>
          </a:p>
          <a:p>
            <a:r>
              <a:rPr lang="en-GB" i="1" dirty="0" err="1"/>
              <a:t>Fundación</a:t>
            </a:r>
            <a:r>
              <a:rPr lang="en-GB" i="1" dirty="0"/>
              <a:t> TAS</a:t>
            </a:r>
            <a:r>
              <a:rPr lang="en-GB" dirty="0"/>
              <a:t> (the TAS foundation) is based in </a:t>
            </a:r>
            <a:r>
              <a:rPr lang="en-GB" dirty="0" err="1"/>
              <a:t>Brenes</a:t>
            </a:r>
            <a:r>
              <a:rPr lang="en-GB" dirty="0"/>
              <a:t> (Seville) – Spain. They provide support for people with disabilities and for older adults, to participate in the workforce in a way which accommodates their disabilities and works for them. Through its Labour Insertion service, these people are individually guided and accompanied in their social and work adaptation and in their transition to a job in a normalized company or in the Foundation's Special Employment Centre.</a:t>
            </a:r>
          </a:p>
          <a:p>
            <a:endParaRPr lang="en-IE" dirty="0"/>
          </a:p>
          <a:p>
            <a:r>
              <a:rPr lang="en-GB" dirty="0"/>
              <a:t>In this Special Employment Centre, the participants make a “controlled immersion” in a real work environment, where the objective is that, as workers, these people carry out productive and remunerated work, obviously, according to their personal characteristics.</a:t>
            </a:r>
          </a:p>
          <a:p>
            <a:endParaRPr lang="en-IE" dirty="0"/>
          </a:p>
          <a:p>
            <a:pPr algn="l"/>
            <a:r>
              <a:rPr lang="en-GB" dirty="0"/>
              <a:t>For more information go to </a:t>
            </a:r>
            <a:r>
              <a:rPr lang="en-GB" u="sng" dirty="0">
                <a:solidFill>
                  <a:srgbClr val="FFC652"/>
                </a:solidFill>
                <a:hlinkClick r:id="rId3">
                  <a:extLst>
                    <a:ext uri="{A12FA001-AC4F-418D-AE19-62706E023703}">
                      <ahyp:hlinkClr xmlns:ahyp="http://schemas.microsoft.com/office/drawing/2018/hyperlinkcolor" val="tx"/>
                    </a:ext>
                  </a:extLst>
                </a:hlinkClick>
              </a:rPr>
              <a:t>https://www.fundaciontas.org</a:t>
            </a:r>
            <a:endParaRPr lang="en-IE" dirty="0">
              <a:solidFill>
                <a:srgbClr val="FFC652"/>
              </a:solidFill>
            </a:endParaRPr>
          </a:p>
          <a:p>
            <a:pPr algn="l"/>
            <a:endParaRPr lang="en-GB" sz="1200" b="1" dirty="0"/>
          </a:p>
          <a:p>
            <a:pPr algn="l"/>
            <a:r>
              <a:rPr lang="en-GB" sz="1200" b="1" dirty="0"/>
              <a:t>SUPPORTING SOCIAL INCLUSION </a:t>
            </a:r>
          </a:p>
          <a:p>
            <a:pPr algn="l"/>
            <a:r>
              <a:rPr lang="en-GB" sz="1200" b="1" dirty="0"/>
              <a:t>AND CONNECTION</a:t>
            </a:r>
            <a:endParaRPr lang="en-IE" sz="1200" dirty="0"/>
          </a:p>
          <a:p>
            <a:r>
              <a:rPr lang="en-GB" i="1" dirty="0"/>
              <a:t>Fundación TAS</a:t>
            </a:r>
            <a:r>
              <a:rPr lang="en-GB" dirty="0"/>
              <a:t> programs promote participation in group activities and, therefore, interaction and the creation of interpersonal bonds. For older adults and for adults with disabilities, sharing time and work with other people, for example in occupational workshops can be a good way to have new life goals and create new relationships with other people.</a:t>
            </a:r>
            <a:r>
              <a:rPr lang="en-IE" dirty="0"/>
              <a:t>  </a:t>
            </a:r>
            <a:r>
              <a:rPr lang="en-GB" dirty="0"/>
              <a:t>Adults of working age who, due to accident, illness, etc., have been removed from their working life, can be socially isolated and may lose confidence to reintegrate into their social life and in the job market by themselves. </a:t>
            </a:r>
            <a:r>
              <a:rPr lang="en-GB" i="1" dirty="0"/>
              <a:t>Fundación TAS</a:t>
            </a:r>
            <a:r>
              <a:rPr lang="en-GB" dirty="0"/>
              <a:t> supports these people to access a supportive and social work environment. </a:t>
            </a:r>
            <a:endParaRPr lang="en-IE" dirty="0"/>
          </a:p>
          <a:p>
            <a:r>
              <a:rPr lang="en-US" sz="1200" b="1" dirty="0"/>
              <a:t>SUPPORTING GETTING ACTIVE TO KEEP WELL</a:t>
            </a:r>
            <a:endParaRPr lang="en-IE" sz="1200" b="1" dirty="0"/>
          </a:p>
          <a:p>
            <a:r>
              <a:rPr lang="en-GB" i="1" dirty="0"/>
              <a:t>Fundación TAS</a:t>
            </a:r>
            <a:r>
              <a:rPr lang="en-GB" dirty="0"/>
              <a:t> programs interrupt the personal isolation processes. Isolation can lead to neglect of diet and physical condition, as well as mental health problems such as depression. All these programs involve physical exercise, both specific to the activities proper and linked to complementary activities organized by the Foundation, which has a Leisure and Personal Autonomy Program.</a:t>
            </a:r>
            <a:endParaRPr lang="en-IE" dirty="0"/>
          </a:p>
          <a:p>
            <a:r>
              <a:rPr lang="en-US" b="1" i="1" dirty="0"/>
              <a:t> </a:t>
            </a:r>
            <a:endParaRPr lang="en-IE" dirty="0"/>
          </a:p>
          <a:p>
            <a:r>
              <a:rPr lang="en-US" sz="1200" b="1" dirty="0"/>
              <a:t>SUPPORTING ADULT LEARNING</a:t>
            </a:r>
            <a:endParaRPr lang="en-IE" sz="1200" b="1" dirty="0"/>
          </a:p>
          <a:p>
            <a:r>
              <a:rPr lang="en-GB" dirty="0"/>
              <a:t>Adult Learning is a fundamental part of the work carried out from this integrated set of resources for employment. </a:t>
            </a:r>
            <a:r>
              <a:rPr lang="en-GB" i="1" dirty="0"/>
              <a:t>Fundación TAS</a:t>
            </a:r>
            <a:r>
              <a:rPr lang="en-GB" dirty="0"/>
              <a:t> conducts Occupational Workshop from a pre-employment perspective and in the Special Employment Centre with a direct focus on the labour market.</a:t>
            </a:r>
            <a:endParaRPr lang="en-IE" dirty="0"/>
          </a:p>
          <a:p>
            <a:r>
              <a:rPr lang="en-US" b="1" i="1" dirty="0"/>
              <a:t> </a:t>
            </a:r>
            <a:endParaRPr lang="en-IE" dirty="0"/>
          </a:p>
          <a:p>
            <a:r>
              <a:rPr lang="en-GB" sz="1200" b="1" dirty="0"/>
              <a:t>HOW IS THE ORGANISATION FUNDED?</a:t>
            </a:r>
            <a:endParaRPr lang="en-IE" sz="1200" dirty="0"/>
          </a:p>
          <a:p>
            <a:r>
              <a:rPr lang="en-GB" dirty="0"/>
              <a:t>Through contributions from public entities (City Councils and Andalusian Government), patronage, beneficiaries, social works of some banks, micro donors (individuals and companies), brotherhoods, etc. Approximately 67% is public financing and 33% private.</a:t>
            </a:r>
            <a:endParaRPr lang="en-IE" dirty="0"/>
          </a:p>
          <a:p>
            <a:r>
              <a:rPr lang="en-GB" b="1" i="1" dirty="0"/>
              <a:t> </a:t>
            </a:r>
            <a:endParaRPr lang="en-IE" dirty="0"/>
          </a:p>
          <a:p>
            <a:r>
              <a:rPr lang="en-US" sz="1200" b="1" dirty="0"/>
              <a:t>HOW DOES THE REFERRAL PROCESS WORK?</a:t>
            </a:r>
            <a:endParaRPr lang="en-IE" sz="1200" b="1" dirty="0"/>
          </a:p>
          <a:p>
            <a:r>
              <a:rPr lang="en-GB" dirty="0"/>
              <a:t>Foundation's technical staff (psychologists, therapists, etc.) refer people who can potentially fit into pre-employment or employment activities, coordinating its labour with the staff responsible for the different employment services.</a:t>
            </a:r>
            <a:endParaRPr lang="en-IE" dirty="0"/>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41</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5051425" y="415925"/>
            <a:ext cx="2498725" cy="1654175"/>
          </a:xfrm>
        </p:spPr>
      </p:pic>
      <p:grpSp>
        <p:nvGrpSpPr>
          <p:cNvPr id="39" name="Group 38">
            <a:extLst>
              <a:ext uri="{FF2B5EF4-FFF2-40B4-BE49-F238E27FC236}">
                <a16:creationId xmlns:a16="http://schemas.microsoft.com/office/drawing/2014/main" id="{ECC856D5-013B-F94C-B1EC-A52847F2D36A}"/>
              </a:ext>
            </a:extLst>
          </p:cNvPr>
          <p:cNvGrpSpPr/>
          <p:nvPr/>
        </p:nvGrpSpPr>
        <p:grpSpPr>
          <a:xfrm>
            <a:off x="6509540" y="1578819"/>
            <a:ext cx="940579" cy="832733"/>
            <a:chOff x="3932429" y="3269513"/>
            <a:chExt cx="940579" cy="832733"/>
          </a:xfrm>
        </p:grpSpPr>
        <p:sp>
          <p:nvSpPr>
            <p:cNvPr id="40" name="Freeform 39">
              <a:extLst>
                <a:ext uri="{FF2B5EF4-FFF2-40B4-BE49-F238E27FC236}">
                  <a16:creationId xmlns:a16="http://schemas.microsoft.com/office/drawing/2014/main" id="{74D18F86-6ADE-074E-A51F-2561FDA8434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41" name="Rectangle 40">
              <a:extLst>
                <a:ext uri="{FF2B5EF4-FFF2-40B4-BE49-F238E27FC236}">
                  <a16:creationId xmlns:a16="http://schemas.microsoft.com/office/drawing/2014/main" id="{87F11609-DA4B-EA4F-AA12-7FCDD6A9AD32}"/>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2000" b="31111"/>
          <a:stretch/>
        </p:blipFill>
        <p:spPr bwMode="auto">
          <a:xfrm>
            <a:off x="444242" y="281803"/>
            <a:ext cx="2064008" cy="761519"/>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7EE65493-3566-0C4C-822E-68007943CD3F}"/>
              </a:ext>
            </a:extLst>
          </p:cNvPr>
          <p:cNvSpPr/>
          <p:nvPr/>
        </p:nvSpPr>
        <p:spPr>
          <a:xfrm>
            <a:off x="1904593" y="8546749"/>
            <a:ext cx="5138980"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SOCIAL PRESCRIPTION FOR PEOPLE WITH DISABILITIES THROUGH COLLABORATIVE WORK</a:t>
            </a:r>
          </a:p>
        </p:txBody>
      </p:sp>
    </p:spTree>
    <p:extLst>
      <p:ext uri="{BB962C8B-B14F-4D97-AF65-F5344CB8AC3E}">
        <p14:creationId xmlns:p14="http://schemas.microsoft.com/office/powerpoint/2010/main" val="729295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F8768-359F-C942-99C5-FA4F624D1525}"/>
              </a:ext>
            </a:extLst>
          </p:cNvPr>
          <p:cNvSpPr>
            <a:spLocks noGrp="1"/>
          </p:cNvSpPr>
          <p:nvPr>
            <p:ph type="body" sz="quarter" idx="45"/>
          </p:nvPr>
        </p:nvSpPr>
        <p:spPr/>
        <p:txBody>
          <a:bodyPr/>
          <a:lstStyle/>
          <a:p>
            <a:r>
              <a:rPr lang="en-US" dirty="0"/>
              <a:t>06</a:t>
            </a:r>
          </a:p>
        </p:txBody>
      </p:sp>
      <p:sp>
        <p:nvSpPr>
          <p:cNvPr id="3" name="Text Placeholder 2">
            <a:extLst>
              <a:ext uri="{FF2B5EF4-FFF2-40B4-BE49-F238E27FC236}">
                <a16:creationId xmlns:a16="http://schemas.microsoft.com/office/drawing/2014/main" id="{C0A54F05-0663-D24A-8359-C97F3C2A244C}"/>
              </a:ext>
            </a:extLst>
          </p:cNvPr>
          <p:cNvSpPr>
            <a:spLocks noGrp="1"/>
          </p:cNvSpPr>
          <p:nvPr>
            <p:ph type="body" sz="quarter" idx="46"/>
          </p:nvPr>
        </p:nvSpPr>
        <p:spPr/>
        <p:txBody>
          <a:bodyPr/>
          <a:lstStyle/>
          <a:p>
            <a:r>
              <a:rPr lang="en-IE" sz="3200" dirty="0"/>
              <a:t>MENTAL HEALTH</a:t>
            </a:r>
            <a:endParaRPr lang="en-US" dirty="0"/>
          </a:p>
        </p:txBody>
      </p:sp>
      <p:sp>
        <p:nvSpPr>
          <p:cNvPr id="4" name="Text Placeholder 3">
            <a:extLst>
              <a:ext uri="{FF2B5EF4-FFF2-40B4-BE49-F238E27FC236}">
                <a16:creationId xmlns:a16="http://schemas.microsoft.com/office/drawing/2014/main" id="{6BA37DF1-BD14-C74B-974B-BE4676EC5C0A}"/>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33</a:t>
            </a:r>
            <a:endParaRPr lang="en-US" dirty="0"/>
          </a:p>
        </p:txBody>
      </p:sp>
      <p:sp>
        <p:nvSpPr>
          <p:cNvPr id="5" name="Text Placeholder 4">
            <a:extLst>
              <a:ext uri="{FF2B5EF4-FFF2-40B4-BE49-F238E27FC236}">
                <a16:creationId xmlns:a16="http://schemas.microsoft.com/office/drawing/2014/main" id="{6BC250D0-2C65-5847-A726-563D805A636E}"/>
              </a:ext>
            </a:extLst>
          </p:cNvPr>
          <p:cNvSpPr>
            <a:spLocks noGrp="1"/>
          </p:cNvSpPr>
          <p:nvPr>
            <p:ph type="body" sz="quarter" idx="12"/>
          </p:nvPr>
        </p:nvSpPr>
        <p:spPr/>
        <p:txBody>
          <a:bodyPr/>
          <a:lstStyle/>
          <a:p>
            <a:r>
              <a:rPr lang="en-IE" dirty="0"/>
              <a:t>The </a:t>
            </a:r>
            <a:r>
              <a:rPr lang="en-IE" dirty="0" err="1"/>
              <a:t>Seany</a:t>
            </a:r>
            <a:r>
              <a:rPr lang="en-IE" dirty="0"/>
              <a:t> Project</a:t>
            </a:r>
            <a:endParaRPr lang="en-IE" dirty="0">
              <a:solidFill>
                <a:srgbClr val="000000"/>
              </a:solidFill>
            </a:endParaRPr>
          </a:p>
        </p:txBody>
      </p:sp>
      <p:sp>
        <p:nvSpPr>
          <p:cNvPr id="6" name="Text Placeholder 5">
            <a:extLst>
              <a:ext uri="{FF2B5EF4-FFF2-40B4-BE49-F238E27FC236}">
                <a16:creationId xmlns:a16="http://schemas.microsoft.com/office/drawing/2014/main" id="{77711645-89D4-AC48-86C5-D50990C2F3FC}"/>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34</a:t>
            </a:r>
            <a:endParaRPr lang="en-US" dirty="0"/>
          </a:p>
        </p:txBody>
      </p:sp>
      <p:sp>
        <p:nvSpPr>
          <p:cNvPr id="7" name="Text Placeholder 6">
            <a:extLst>
              <a:ext uri="{FF2B5EF4-FFF2-40B4-BE49-F238E27FC236}">
                <a16:creationId xmlns:a16="http://schemas.microsoft.com/office/drawing/2014/main" id="{46885D3F-5427-CF47-AE63-16CFE27B4B27}"/>
              </a:ext>
            </a:extLst>
          </p:cNvPr>
          <p:cNvSpPr>
            <a:spLocks noGrp="1"/>
          </p:cNvSpPr>
          <p:nvPr>
            <p:ph type="body" sz="quarter" idx="14"/>
          </p:nvPr>
        </p:nvSpPr>
        <p:spPr/>
        <p:txBody>
          <a:bodyPr/>
          <a:lstStyle/>
          <a:p>
            <a:r>
              <a:rPr lang="en-IE" dirty="0"/>
              <a:t>Havin a Laugh Charity</a:t>
            </a:r>
            <a:endParaRPr lang="en-IE" dirty="0">
              <a:solidFill>
                <a:srgbClr val="000000"/>
              </a:solidFill>
            </a:endParaRPr>
          </a:p>
        </p:txBody>
      </p:sp>
      <p:sp>
        <p:nvSpPr>
          <p:cNvPr id="8" name="Text Placeholder 7">
            <a:extLst>
              <a:ext uri="{FF2B5EF4-FFF2-40B4-BE49-F238E27FC236}">
                <a16:creationId xmlns:a16="http://schemas.microsoft.com/office/drawing/2014/main" id="{9C246FF1-42C2-2F41-90BD-E816CEED3B8B}"/>
              </a:ext>
            </a:extLst>
          </p:cNvPr>
          <p:cNvSpPr>
            <a:spLocks noGrp="1"/>
          </p:cNvSpPr>
          <p:nvPr>
            <p:ph type="body" sz="quarter" idx="47"/>
          </p:nvPr>
        </p:nvSpPr>
        <p:spPr>
          <a:xfrm>
            <a:off x="2550981" y="5332293"/>
            <a:ext cx="648000" cy="348400"/>
          </a:xfrm>
        </p:spPr>
        <p:txBody>
          <a:bodyPr/>
          <a:lstStyle/>
          <a:p>
            <a:r>
              <a:rPr lang="en-US" dirty="0">
                <a:hlinkClick r:id="rId4" action="ppaction://hlinksldjump">
                  <a:extLst>
                    <a:ext uri="{A12FA001-AC4F-418D-AE19-62706E023703}">
                      <ahyp:hlinkClr xmlns:ahyp="http://schemas.microsoft.com/office/drawing/2018/hyperlinkcolor" val="tx"/>
                    </a:ext>
                  </a:extLst>
                </a:hlinkClick>
              </a:rPr>
              <a:t>35</a:t>
            </a:r>
            <a:endParaRPr lang="en-US" dirty="0"/>
          </a:p>
        </p:txBody>
      </p:sp>
      <p:sp>
        <p:nvSpPr>
          <p:cNvPr id="9" name="Text Placeholder 8">
            <a:extLst>
              <a:ext uri="{FF2B5EF4-FFF2-40B4-BE49-F238E27FC236}">
                <a16:creationId xmlns:a16="http://schemas.microsoft.com/office/drawing/2014/main" id="{7DEFFE2C-093A-B84F-A532-9E943AF6DA3C}"/>
              </a:ext>
            </a:extLst>
          </p:cNvPr>
          <p:cNvSpPr>
            <a:spLocks noGrp="1"/>
          </p:cNvSpPr>
          <p:nvPr>
            <p:ph type="body" sz="quarter" idx="48"/>
          </p:nvPr>
        </p:nvSpPr>
        <p:spPr>
          <a:xfrm>
            <a:off x="3266818" y="5332293"/>
            <a:ext cx="3133345" cy="348400"/>
          </a:xfrm>
        </p:spPr>
        <p:txBody>
          <a:bodyPr/>
          <a:lstStyle/>
          <a:p>
            <a:r>
              <a:rPr lang="en-IE" dirty="0"/>
              <a:t>Intervention in the Community- for socially isolated older &amp; disabled people</a:t>
            </a:r>
            <a:endParaRPr lang="en-IE" dirty="0">
              <a:solidFill>
                <a:srgbClr val="000000"/>
              </a:solidFill>
            </a:endParaRPr>
          </a:p>
        </p:txBody>
      </p:sp>
      <p:sp>
        <p:nvSpPr>
          <p:cNvPr id="24" name="Slide Number Placeholder 23">
            <a:extLst>
              <a:ext uri="{FF2B5EF4-FFF2-40B4-BE49-F238E27FC236}">
                <a16:creationId xmlns:a16="http://schemas.microsoft.com/office/drawing/2014/main" id="{CB83187B-BD15-6849-9630-3BBA03F6140A}"/>
              </a:ext>
            </a:extLst>
          </p:cNvPr>
          <p:cNvSpPr>
            <a:spLocks noGrp="1"/>
          </p:cNvSpPr>
          <p:nvPr>
            <p:ph type="sldNum" sz="quarter" idx="4"/>
          </p:nvPr>
        </p:nvSpPr>
        <p:spPr/>
        <p:txBody>
          <a:bodyPr/>
          <a:lstStyle/>
          <a:p>
            <a:fld id="{CB2079F2-58AF-ED44-82D7-E04B2F6FD686}" type="slidenum">
              <a:rPr lang="en-US" smtClean="0"/>
              <a:pPr/>
              <a:t>42</a:t>
            </a:fld>
            <a:endParaRPr lang="en-US" dirty="0"/>
          </a:p>
        </p:txBody>
      </p:sp>
      <p:grpSp>
        <p:nvGrpSpPr>
          <p:cNvPr id="26" name="Graphic 4">
            <a:extLst>
              <a:ext uri="{FF2B5EF4-FFF2-40B4-BE49-F238E27FC236}">
                <a16:creationId xmlns:a16="http://schemas.microsoft.com/office/drawing/2014/main" id="{69087FC7-B175-6444-AD27-8EFAB8D898E5}"/>
              </a:ext>
            </a:extLst>
          </p:cNvPr>
          <p:cNvGrpSpPr/>
          <p:nvPr/>
        </p:nvGrpSpPr>
        <p:grpSpPr>
          <a:xfrm>
            <a:off x="556028" y="8500842"/>
            <a:ext cx="2318953" cy="1423624"/>
            <a:chOff x="5824864" y="433079"/>
            <a:chExt cx="1333403" cy="818587"/>
          </a:xfrm>
        </p:grpSpPr>
        <p:sp>
          <p:nvSpPr>
            <p:cNvPr id="27" name="Freeform 26">
              <a:extLst>
                <a:ext uri="{FF2B5EF4-FFF2-40B4-BE49-F238E27FC236}">
                  <a16:creationId xmlns:a16="http://schemas.microsoft.com/office/drawing/2014/main" id="{621B6789-3E20-BF40-A040-41B9D9E46C16}"/>
                </a:ext>
              </a:extLst>
            </p:cNvPr>
            <p:cNvSpPr/>
            <p:nvPr/>
          </p:nvSpPr>
          <p:spPr>
            <a:xfrm>
              <a:off x="6435109" y="1195638"/>
              <a:ext cx="1804" cy="2887"/>
            </a:xfrm>
            <a:custGeom>
              <a:avLst/>
              <a:gdLst>
                <a:gd name="connsiteX0" fmla="*/ 0 w 1804"/>
                <a:gd name="connsiteY0" fmla="*/ 2888 h 2887"/>
                <a:gd name="connsiteX1" fmla="*/ 0 w 1804"/>
                <a:gd name="connsiteY1" fmla="*/ 0 h 2887"/>
                <a:gd name="connsiteX2" fmla="*/ 0 w 1804"/>
                <a:gd name="connsiteY2" fmla="*/ 2888 h 2887"/>
              </a:gdLst>
              <a:ahLst/>
              <a:cxnLst>
                <a:cxn ang="0">
                  <a:pos x="connsiteX0" y="connsiteY0"/>
                </a:cxn>
                <a:cxn ang="0">
                  <a:pos x="connsiteX1" y="connsiteY1"/>
                </a:cxn>
                <a:cxn ang="0">
                  <a:pos x="connsiteX2" y="connsiteY2"/>
                </a:cxn>
              </a:cxnLst>
              <a:rect l="l" t="t" r="r" b="b"/>
              <a:pathLst>
                <a:path w="1804" h="2887">
                  <a:moveTo>
                    <a:pt x="0" y="2888"/>
                  </a:moveTo>
                  <a:cubicBezTo>
                    <a:pt x="0" y="1985"/>
                    <a:pt x="0" y="902"/>
                    <a:pt x="0" y="0"/>
                  </a:cubicBezTo>
                  <a:cubicBezTo>
                    <a:pt x="0" y="1083"/>
                    <a:pt x="0" y="1985"/>
                    <a:pt x="0" y="28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2D69D941-0AC7-0540-8798-7E7DF1ABD773}"/>
                </a:ext>
              </a:extLst>
            </p:cNvPr>
            <p:cNvSpPr/>
            <p:nvPr/>
          </p:nvSpPr>
          <p:spPr>
            <a:xfrm>
              <a:off x="6435109" y="1189141"/>
              <a:ext cx="180" cy="3970"/>
            </a:xfrm>
            <a:custGeom>
              <a:avLst/>
              <a:gdLst>
                <a:gd name="connsiteX0" fmla="*/ 0 w 180"/>
                <a:gd name="connsiteY0" fmla="*/ 3970 h 3970"/>
                <a:gd name="connsiteX1" fmla="*/ 181 w 180"/>
                <a:gd name="connsiteY1" fmla="*/ 0 h 3970"/>
                <a:gd name="connsiteX2" fmla="*/ 0 w 180"/>
                <a:gd name="connsiteY2" fmla="*/ 3970 h 3970"/>
              </a:gdLst>
              <a:ahLst/>
              <a:cxnLst>
                <a:cxn ang="0">
                  <a:pos x="connsiteX0" y="connsiteY0"/>
                </a:cxn>
                <a:cxn ang="0">
                  <a:pos x="connsiteX1" y="connsiteY1"/>
                </a:cxn>
                <a:cxn ang="0">
                  <a:pos x="connsiteX2" y="connsiteY2"/>
                </a:cxn>
              </a:cxnLst>
              <a:rect l="l" t="t" r="r" b="b"/>
              <a:pathLst>
                <a:path w="180" h="3970">
                  <a:moveTo>
                    <a:pt x="0" y="3970"/>
                  </a:moveTo>
                  <a:cubicBezTo>
                    <a:pt x="0" y="2707"/>
                    <a:pt x="0" y="1263"/>
                    <a:pt x="181" y="0"/>
                  </a:cubicBezTo>
                  <a:cubicBezTo>
                    <a:pt x="0" y="1444"/>
                    <a:pt x="0" y="2707"/>
                    <a:pt x="0" y="397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4713DC5-AEED-6043-B859-B2BA1EF9DBBE}"/>
                </a:ext>
              </a:extLst>
            </p:cNvPr>
            <p:cNvSpPr/>
            <p:nvPr/>
          </p:nvSpPr>
          <p:spPr>
            <a:xfrm>
              <a:off x="6626411" y="1028339"/>
              <a:ext cx="180" cy="902"/>
            </a:xfrm>
            <a:custGeom>
              <a:avLst/>
              <a:gdLst>
                <a:gd name="connsiteX0" fmla="*/ 0 w 180"/>
                <a:gd name="connsiteY0" fmla="*/ 0 h 902"/>
                <a:gd name="connsiteX1" fmla="*/ 181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1" y="541"/>
                    <a:pt x="181" y="902"/>
                  </a:cubicBezTo>
                  <a:cubicBezTo>
                    <a:pt x="0" y="541"/>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ED8D663C-46B6-F444-B180-BE65B977C268}"/>
                </a:ext>
              </a:extLst>
            </p:cNvPr>
            <p:cNvSpPr/>
            <p:nvPr/>
          </p:nvSpPr>
          <p:spPr>
            <a:xfrm>
              <a:off x="6626592" y="1030504"/>
              <a:ext cx="180" cy="721"/>
            </a:xfrm>
            <a:custGeom>
              <a:avLst/>
              <a:gdLst>
                <a:gd name="connsiteX0" fmla="*/ 0 w 180"/>
                <a:gd name="connsiteY0" fmla="*/ 0 h 721"/>
                <a:gd name="connsiteX1" fmla="*/ 181 w 180"/>
                <a:gd name="connsiteY1" fmla="*/ 722 h 721"/>
                <a:gd name="connsiteX2" fmla="*/ 0 w 180"/>
                <a:gd name="connsiteY2" fmla="*/ 0 h 721"/>
              </a:gdLst>
              <a:ahLst/>
              <a:cxnLst>
                <a:cxn ang="0">
                  <a:pos x="connsiteX0" y="connsiteY0"/>
                </a:cxn>
                <a:cxn ang="0">
                  <a:pos x="connsiteX1" y="connsiteY1"/>
                </a:cxn>
                <a:cxn ang="0">
                  <a:pos x="connsiteX2" y="connsiteY2"/>
                </a:cxn>
              </a:cxnLst>
              <a:rect l="l" t="t" r="r" b="b"/>
              <a:pathLst>
                <a:path w="180" h="721">
                  <a:moveTo>
                    <a:pt x="0" y="0"/>
                  </a:moveTo>
                  <a:cubicBezTo>
                    <a:pt x="0" y="180"/>
                    <a:pt x="0" y="541"/>
                    <a:pt x="181" y="722"/>
                  </a:cubicBezTo>
                  <a:cubicBezTo>
                    <a:pt x="181" y="361"/>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ABEEB0-AFF9-7341-BBB0-2422A0CAF02E}"/>
                </a:ext>
              </a:extLst>
            </p:cNvPr>
            <p:cNvSpPr/>
            <p:nvPr/>
          </p:nvSpPr>
          <p:spPr>
            <a:xfrm>
              <a:off x="6624787" y="1023466"/>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1" y="361"/>
                    <a:pt x="181" y="542"/>
                    <a:pt x="361" y="902"/>
                  </a:cubicBezTo>
                  <a:cubicBezTo>
                    <a:pt x="181" y="542"/>
                    <a:pt x="181" y="18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ADF7A6C-1C8A-C040-AC11-629410D84F15}"/>
                </a:ext>
              </a:extLst>
            </p:cNvPr>
            <p:cNvSpPr/>
            <p:nvPr/>
          </p:nvSpPr>
          <p:spPr>
            <a:xfrm>
              <a:off x="6625328" y="1024910"/>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1"/>
                    <a:pt x="361" y="902"/>
                  </a:cubicBezTo>
                  <a:cubicBezTo>
                    <a:pt x="361"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7CCA871C-2DE3-F542-8428-3310AD1D8A7C}"/>
                </a:ext>
              </a:extLst>
            </p:cNvPr>
            <p:cNvSpPr/>
            <p:nvPr/>
          </p:nvSpPr>
          <p:spPr>
            <a:xfrm>
              <a:off x="6435290" y="1016489"/>
              <a:ext cx="183825" cy="177167"/>
            </a:xfrm>
            <a:custGeom>
              <a:avLst/>
              <a:gdLst>
                <a:gd name="connsiteX0" fmla="*/ 68399 w 183825"/>
                <a:gd name="connsiteY0" fmla="*/ 177163 h 177167"/>
                <a:gd name="connsiteX1" fmla="*/ 127234 w 183825"/>
                <a:gd name="connsiteY1" fmla="*/ 160921 h 177167"/>
                <a:gd name="connsiteX2" fmla="*/ 174157 w 183825"/>
                <a:gd name="connsiteY2" fmla="*/ 98296 h 177167"/>
                <a:gd name="connsiteX3" fmla="*/ 183181 w 183825"/>
                <a:gd name="connsiteY3" fmla="*/ 47944 h 177167"/>
                <a:gd name="connsiteX4" fmla="*/ 177225 w 183825"/>
                <a:gd name="connsiteY4" fmla="*/ 119 h 177167"/>
                <a:gd name="connsiteX5" fmla="*/ 179030 w 183825"/>
                <a:gd name="connsiteY5" fmla="*/ 119 h 177167"/>
                <a:gd name="connsiteX6" fmla="*/ 173616 w 183825"/>
                <a:gd name="connsiteY6" fmla="*/ 299 h 177167"/>
                <a:gd name="connsiteX7" fmla="*/ 35373 w 183825"/>
                <a:gd name="connsiteY7" fmla="*/ 119 h 177167"/>
                <a:gd name="connsiteX8" fmla="*/ 16243 w 183825"/>
                <a:gd name="connsiteY8" fmla="*/ 18527 h 177167"/>
                <a:gd name="connsiteX9" fmla="*/ 7941 w 183825"/>
                <a:gd name="connsiteY9" fmla="*/ 89814 h 177167"/>
                <a:gd name="connsiteX10" fmla="*/ 0 w 183825"/>
                <a:gd name="connsiteY10" fmla="*/ 171749 h 177167"/>
                <a:gd name="connsiteX11" fmla="*/ 181 w 183825"/>
                <a:gd name="connsiteY11" fmla="*/ 167057 h 177167"/>
                <a:gd name="connsiteX12" fmla="*/ 68399 w 183825"/>
                <a:gd name="connsiteY12" fmla="*/ 177163 h 17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25" h="177167">
                  <a:moveTo>
                    <a:pt x="68399" y="177163"/>
                  </a:moveTo>
                  <a:cubicBezTo>
                    <a:pt x="88432" y="176802"/>
                    <a:pt x="110089" y="172110"/>
                    <a:pt x="127234" y="160921"/>
                  </a:cubicBezTo>
                  <a:cubicBezTo>
                    <a:pt x="150696" y="145580"/>
                    <a:pt x="164592" y="124284"/>
                    <a:pt x="174157" y="98296"/>
                  </a:cubicBezTo>
                  <a:cubicBezTo>
                    <a:pt x="179752" y="82775"/>
                    <a:pt x="181376" y="63826"/>
                    <a:pt x="183181" y="47944"/>
                  </a:cubicBezTo>
                  <a:cubicBezTo>
                    <a:pt x="184986" y="31701"/>
                    <a:pt x="183000" y="15098"/>
                    <a:pt x="177225" y="119"/>
                  </a:cubicBezTo>
                  <a:cubicBezTo>
                    <a:pt x="177767" y="119"/>
                    <a:pt x="178308" y="119"/>
                    <a:pt x="179030" y="119"/>
                  </a:cubicBezTo>
                  <a:cubicBezTo>
                    <a:pt x="177406" y="-62"/>
                    <a:pt x="175601" y="-62"/>
                    <a:pt x="173616" y="299"/>
                  </a:cubicBezTo>
                  <a:cubicBezTo>
                    <a:pt x="127595" y="5713"/>
                    <a:pt x="81574" y="119"/>
                    <a:pt x="35373" y="119"/>
                  </a:cubicBezTo>
                  <a:cubicBezTo>
                    <a:pt x="21115" y="119"/>
                    <a:pt x="17326" y="5713"/>
                    <a:pt x="16243" y="18527"/>
                  </a:cubicBezTo>
                  <a:cubicBezTo>
                    <a:pt x="14257" y="42349"/>
                    <a:pt x="10107" y="65991"/>
                    <a:pt x="7941" y="89814"/>
                  </a:cubicBezTo>
                  <a:cubicBezTo>
                    <a:pt x="5414" y="117065"/>
                    <a:pt x="1083" y="144317"/>
                    <a:pt x="0" y="171749"/>
                  </a:cubicBezTo>
                  <a:cubicBezTo>
                    <a:pt x="0" y="170125"/>
                    <a:pt x="181" y="168681"/>
                    <a:pt x="181" y="167057"/>
                  </a:cubicBezTo>
                  <a:cubicBezTo>
                    <a:pt x="22740" y="171208"/>
                    <a:pt x="45479" y="177344"/>
                    <a:pt x="68399" y="1771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32BFA413-2948-8A43-A523-CAA593E709BA}"/>
                </a:ext>
              </a:extLst>
            </p:cNvPr>
            <p:cNvSpPr/>
            <p:nvPr/>
          </p:nvSpPr>
          <p:spPr>
            <a:xfrm>
              <a:off x="6617568" y="1017149"/>
              <a:ext cx="5594" cy="3609"/>
            </a:xfrm>
            <a:custGeom>
              <a:avLst/>
              <a:gdLst>
                <a:gd name="connsiteX0" fmla="*/ 5595 w 5594"/>
                <a:gd name="connsiteY0" fmla="*/ 3609 h 3609"/>
                <a:gd name="connsiteX1" fmla="*/ 0 w 5594"/>
                <a:gd name="connsiteY1" fmla="*/ 0 h 3609"/>
                <a:gd name="connsiteX2" fmla="*/ 5595 w 5594"/>
                <a:gd name="connsiteY2" fmla="*/ 3609 h 3609"/>
              </a:gdLst>
              <a:ahLst/>
              <a:cxnLst>
                <a:cxn ang="0">
                  <a:pos x="connsiteX0" y="connsiteY0"/>
                </a:cxn>
                <a:cxn ang="0">
                  <a:pos x="connsiteX1" y="connsiteY1"/>
                </a:cxn>
                <a:cxn ang="0">
                  <a:pos x="connsiteX2" y="connsiteY2"/>
                </a:cxn>
              </a:cxnLst>
              <a:rect l="l" t="t" r="r" b="b"/>
              <a:pathLst>
                <a:path w="5594" h="3609">
                  <a:moveTo>
                    <a:pt x="5595" y="3609"/>
                  </a:moveTo>
                  <a:cubicBezTo>
                    <a:pt x="4151" y="1805"/>
                    <a:pt x="2346" y="542"/>
                    <a:pt x="0" y="0"/>
                  </a:cubicBezTo>
                  <a:cubicBezTo>
                    <a:pt x="2346" y="722"/>
                    <a:pt x="4151" y="1985"/>
                    <a:pt x="5595" y="360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FD4CE040-4AC9-BD45-83BB-11EEE44EC7FD}"/>
                </a:ext>
              </a:extLst>
            </p:cNvPr>
            <p:cNvSpPr/>
            <p:nvPr/>
          </p:nvSpPr>
          <p:spPr>
            <a:xfrm>
              <a:off x="6625870" y="1026534"/>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1"/>
                    <a:pt x="180" y="902"/>
                  </a:cubicBezTo>
                  <a:cubicBezTo>
                    <a:pt x="180"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66280A87-FA5B-6543-9728-6B2C585D9942}"/>
                </a:ext>
              </a:extLst>
            </p:cNvPr>
            <p:cNvSpPr/>
            <p:nvPr/>
          </p:nvSpPr>
          <p:spPr>
            <a:xfrm>
              <a:off x="6624065" y="1022022"/>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2F41875A-4CF3-9845-88BB-2F2BD2A5DEBA}"/>
                </a:ext>
              </a:extLst>
            </p:cNvPr>
            <p:cNvSpPr/>
            <p:nvPr/>
          </p:nvSpPr>
          <p:spPr>
            <a:xfrm>
              <a:off x="6614319" y="1016608"/>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1083" y="181"/>
                    <a:pt x="1444" y="181"/>
                  </a:cubicBezTo>
                  <a:cubicBezTo>
                    <a:pt x="1083" y="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2D6A99A-3B42-4D44-B917-1CA9D63A8B8D}"/>
                </a:ext>
              </a:extLst>
            </p:cNvPr>
            <p:cNvSpPr/>
            <p:nvPr/>
          </p:nvSpPr>
          <p:spPr>
            <a:xfrm>
              <a:off x="6616124" y="1016788"/>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2" y="0"/>
                    <a:pt x="902" y="180"/>
                    <a:pt x="144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A489F0CC-F925-FE4A-8D5F-905EDF664A5E}"/>
                </a:ext>
              </a:extLst>
            </p:cNvPr>
            <p:cNvSpPr/>
            <p:nvPr/>
          </p:nvSpPr>
          <p:spPr>
            <a:xfrm>
              <a:off x="6623163" y="1020759"/>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542"/>
                    <a:pt x="722" y="902"/>
                  </a:cubicBezTo>
                  <a:cubicBezTo>
                    <a:pt x="541" y="72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71C21D8D-187C-1248-9340-03B94D4F8FF5}"/>
                </a:ext>
              </a:extLst>
            </p:cNvPr>
            <p:cNvSpPr/>
            <p:nvPr/>
          </p:nvSpPr>
          <p:spPr>
            <a:xfrm>
              <a:off x="6607461" y="507131"/>
              <a:ext cx="361" cy="3068"/>
            </a:xfrm>
            <a:custGeom>
              <a:avLst/>
              <a:gdLst>
                <a:gd name="connsiteX0" fmla="*/ 0 w 361"/>
                <a:gd name="connsiteY0" fmla="*/ 0 h 3068"/>
                <a:gd name="connsiteX1" fmla="*/ 361 w 361"/>
                <a:gd name="connsiteY1" fmla="*/ 3068 h 3068"/>
                <a:gd name="connsiteX2" fmla="*/ 0 w 361"/>
                <a:gd name="connsiteY2" fmla="*/ 0 h 3068"/>
              </a:gdLst>
              <a:ahLst/>
              <a:cxnLst>
                <a:cxn ang="0">
                  <a:pos x="connsiteX0" y="connsiteY0"/>
                </a:cxn>
                <a:cxn ang="0">
                  <a:pos x="connsiteX1" y="connsiteY1"/>
                </a:cxn>
                <a:cxn ang="0">
                  <a:pos x="connsiteX2" y="connsiteY2"/>
                </a:cxn>
              </a:cxnLst>
              <a:rect l="l" t="t" r="r" b="b"/>
              <a:pathLst>
                <a:path w="361" h="3068">
                  <a:moveTo>
                    <a:pt x="0" y="0"/>
                  </a:moveTo>
                  <a:cubicBezTo>
                    <a:pt x="181" y="1083"/>
                    <a:pt x="361" y="1985"/>
                    <a:pt x="361" y="3068"/>
                  </a:cubicBezTo>
                  <a:cubicBezTo>
                    <a:pt x="361" y="1985"/>
                    <a:pt x="181"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B96F1F0D-2C19-4A4D-95C0-C65F3EEC81C7}"/>
                </a:ext>
              </a:extLst>
            </p:cNvPr>
            <p:cNvSpPr/>
            <p:nvPr/>
          </p:nvSpPr>
          <p:spPr>
            <a:xfrm>
              <a:off x="6608183" y="511642"/>
              <a:ext cx="360" cy="3248"/>
            </a:xfrm>
            <a:custGeom>
              <a:avLst/>
              <a:gdLst>
                <a:gd name="connsiteX0" fmla="*/ 0 w 360"/>
                <a:gd name="connsiteY0" fmla="*/ 0 h 3248"/>
                <a:gd name="connsiteX1" fmla="*/ 361 w 360"/>
                <a:gd name="connsiteY1" fmla="*/ 3249 h 3248"/>
                <a:gd name="connsiteX2" fmla="*/ 0 w 360"/>
                <a:gd name="connsiteY2" fmla="*/ 0 h 3248"/>
              </a:gdLst>
              <a:ahLst/>
              <a:cxnLst>
                <a:cxn ang="0">
                  <a:pos x="connsiteX0" y="connsiteY0"/>
                </a:cxn>
                <a:cxn ang="0">
                  <a:pos x="connsiteX1" y="connsiteY1"/>
                </a:cxn>
                <a:cxn ang="0">
                  <a:pos x="connsiteX2" y="connsiteY2"/>
                </a:cxn>
              </a:cxnLst>
              <a:rect l="l" t="t" r="r" b="b"/>
              <a:pathLst>
                <a:path w="360" h="3248">
                  <a:moveTo>
                    <a:pt x="0" y="0"/>
                  </a:moveTo>
                  <a:cubicBezTo>
                    <a:pt x="180" y="1083"/>
                    <a:pt x="180" y="2166"/>
                    <a:pt x="361" y="3249"/>
                  </a:cubicBezTo>
                  <a:cubicBezTo>
                    <a:pt x="180" y="2166"/>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70A6D43F-2ABC-A246-A719-6FE26DC9A253}"/>
                </a:ext>
              </a:extLst>
            </p:cNvPr>
            <p:cNvSpPr/>
            <p:nvPr/>
          </p:nvSpPr>
          <p:spPr>
            <a:xfrm>
              <a:off x="6608725" y="516154"/>
              <a:ext cx="360" cy="3428"/>
            </a:xfrm>
            <a:custGeom>
              <a:avLst/>
              <a:gdLst>
                <a:gd name="connsiteX0" fmla="*/ 0 w 360"/>
                <a:gd name="connsiteY0" fmla="*/ 0 h 3428"/>
                <a:gd name="connsiteX1" fmla="*/ 361 w 360"/>
                <a:gd name="connsiteY1" fmla="*/ 3429 h 3428"/>
                <a:gd name="connsiteX2" fmla="*/ 0 w 360"/>
                <a:gd name="connsiteY2" fmla="*/ 0 h 3428"/>
              </a:gdLst>
              <a:ahLst/>
              <a:cxnLst>
                <a:cxn ang="0">
                  <a:pos x="connsiteX0" y="connsiteY0"/>
                </a:cxn>
                <a:cxn ang="0">
                  <a:pos x="connsiteX1" y="connsiteY1"/>
                </a:cxn>
                <a:cxn ang="0">
                  <a:pos x="connsiteX2" y="connsiteY2"/>
                </a:cxn>
              </a:cxnLst>
              <a:rect l="l" t="t" r="r" b="b"/>
              <a:pathLst>
                <a:path w="360" h="3428">
                  <a:moveTo>
                    <a:pt x="0" y="0"/>
                  </a:moveTo>
                  <a:cubicBezTo>
                    <a:pt x="180" y="1083"/>
                    <a:pt x="180" y="2166"/>
                    <a:pt x="361" y="3429"/>
                  </a:cubicBezTo>
                  <a:cubicBezTo>
                    <a:pt x="180" y="234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DE2F7BC2-2E2E-D54C-A72D-594585228C7D}"/>
                </a:ext>
              </a:extLst>
            </p:cNvPr>
            <p:cNvSpPr/>
            <p:nvPr/>
          </p:nvSpPr>
          <p:spPr>
            <a:xfrm>
              <a:off x="6604935" y="491790"/>
              <a:ext cx="902" cy="4511"/>
            </a:xfrm>
            <a:custGeom>
              <a:avLst/>
              <a:gdLst>
                <a:gd name="connsiteX0" fmla="*/ 0 w 902"/>
                <a:gd name="connsiteY0" fmla="*/ 0 h 4511"/>
                <a:gd name="connsiteX1" fmla="*/ 902 w 902"/>
                <a:gd name="connsiteY1" fmla="*/ 4512 h 4511"/>
                <a:gd name="connsiteX2" fmla="*/ 0 w 902"/>
                <a:gd name="connsiteY2" fmla="*/ 0 h 4511"/>
              </a:gdLst>
              <a:ahLst/>
              <a:cxnLst>
                <a:cxn ang="0">
                  <a:pos x="connsiteX0" y="connsiteY0"/>
                </a:cxn>
                <a:cxn ang="0">
                  <a:pos x="connsiteX1" y="connsiteY1"/>
                </a:cxn>
                <a:cxn ang="0">
                  <a:pos x="connsiteX2" y="connsiteY2"/>
                </a:cxn>
              </a:cxnLst>
              <a:rect l="l" t="t" r="r" b="b"/>
              <a:pathLst>
                <a:path w="902" h="4511">
                  <a:moveTo>
                    <a:pt x="0" y="0"/>
                  </a:moveTo>
                  <a:cubicBezTo>
                    <a:pt x="361" y="1444"/>
                    <a:pt x="542" y="3068"/>
                    <a:pt x="902" y="4512"/>
                  </a:cubicBezTo>
                  <a:cubicBezTo>
                    <a:pt x="542" y="3068"/>
                    <a:pt x="36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7C3463A-6D83-E34C-8622-19BA34E66CB8}"/>
                </a:ext>
              </a:extLst>
            </p:cNvPr>
            <p:cNvSpPr/>
            <p:nvPr/>
          </p:nvSpPr>
          <p:spPr>
            <a:xfrm>
              <a:off x="6609086" y="520666"/>
              <a:ext cx="360" cy="3609"/>
            </a:xfrm>
            <a:custGeom>
              <a:avLst/>
              <a:gdLst>
                <a:gd name="connsiteX0" fmla="*/ 0 w 360"/>
                <a:gd name="connsiteY0" fmla="*/ 0 h 3609"/>
                <a:gd name="connsiteX1" fmla="*/ 361 w 360"/>
                <a:gd name="connsiteY1" fmla="*/ 3609 h 3609"/>
                <a:gd name="connsiteX2" fmla="*/ 0 w 360"/>
                <a:gd name="connsiteY2" fmla="*/ 0 h 3609"/>
              </a:gdLst>
              <a:ahLst/>
              <a:cxnLst>
                <a:cxn ang="0">
                  <a:pos x="connsiteX0" y="connsiteY0"/>
                </a:cxn>
                <a:cxn ang="0">
                  <a:pos x="connsiteX1" y="connsiteY1"/>
                </a:cxn>
                <a:cxn ang="0">
                  <a:pos x="connsiteX2" y="connsiteY2"/>
                </a:cxn>
              </a:cxnLst>
              <a:rect l="l" t="t" r="r" b="b"/>
              <a:pathLst>
                <a:path w="360" h="3609">
                  <a:moveTo>
                    <a:pt x="0" y="0"/>
                  </a:moveTo>
                  <a:cubicBezTo>
                    <a:pt x="180" y="1263"/>
                    <a:pt x="180" y="2346"/>
                    <a:pt x="361" y="3609"/>
                  </a:cubicBezTo>
                  <a:cubicBezTo>
                    <a:pt x="180" y="2527"/>
                    <a:pt x="18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DFBE676-2E56-5342-A1AB-51B41C85BA03}"/>
                </a:ext>
              </a:extLst>
            </p:cNvPr>
            <p:cNvSpPr/>
            <p:nvPr/>
          </p:nvSpPr>
          <p:spPr>
            <a:xfrm>
              <a:off x="6606920" y="502438"/>
              <a:ext cx="541" cy="3068"/>
            </a:xfrm>
            <a:custGeom>
              <a:avLst/>
              <a:gdLst>
                <a:gd name="connsiteX0" fmla="*/ 0 w 541"/>
                <a:gd name="connsiteY0" fmla="*/ 0 h 3068"/>
                <a:gd name="connsiteX1" fmla="*/ 541 w 541"/>
                <a:gd name="connsiteY1" fmla="*/ 3068 h 3068"/>
                <a:gd name="connsiteX2" fmla="*/ 0 w 541"/>
                <a:gd name="connsiteY2" fmla="*/ 0 h 3068"/>
              </a:gdLst>
              <a:ahLst/>
              <a:cxnLst>
                <a:cxn ang="0">
                  <a:pos x="connsiteX0" y="connsiteY0"/>
                </a:cxn>
                <a:cxn ang="0">
                  <a:pos x="connsiteX1" y="connsiteY1"/>
                </a:cxn>
                <a:cxn ang="0">
                  <a:pos x="connsiteX2" y="connsiteY2"/>
                </a:cxn>
              </a:cxnLst>
              <a:rect l="l" t="t" r="r" b="b"/>
              <a:pathLst>
                <a:path w="541" h="3068">
                  <a:moveTo>
                    <a:pt x="0" y="0"/>
                  </a:moveTo>
                  <a:cubicBezTo>
                    <a:pt x="180" y="1083"/>
                    <a:pt x="361" y="1985"/>
                    <a:pt x="541" y="3068"/>
                  </a:cubicBezTo>
                  <a:cubicBezTo>
                    <a:pt x="180" y="1985"/>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388ABDA0-9E2C-4D47-B755-6164C5C8981A}"/>
                </a:ext>
              </a:extLst>
            </p:cNvPr>
            <p:cNvSpPr/>
            <p:nvPr/>
          </p:nvSpPr>
          <p:spPr>
            <a:xfrm>
              <a:off x="6359927" y="448657"/>
              <a:ext cx="331091" cy="518580"/>
            </a:xfrm>
            <a:custGeom>
              <a:avLst/>
              <a:gdLst>
                <a:gd name="connsiteX0" fmla="*/ 6242 w 331091"/>
                <a:gd name="connsiteY0" fmla="*/ 361669 h 518580"/>
                <a:gd name="connsiteX1" fmla="*/ 17431 w 331091"/>
                <a:gd name="connsiteY1" fmla="*/ 458584 h 518580"/>
                <a:gd name="connsiteX2" fmla="*/ 15987 w 331091"/>
                <a:gd name="connsiteY2" fmla="*/ 446311 h 518580"/>
                <a:gd name="connsiteX3" fmla="*/ 112721 w 331091"/>
                <a:gd name="connsiteY3" fmla="*/ 510560 h 518580"/>
                <a:gd name="connsiteX4" fmla="*/ 274967 w 331091"/>
                <a:gd name="connsiteY4" fmla="*/ 478255 h 518580"/>
                <a:gd name="connsiteX5" fmla="*/ 317739 w 331091"/>
                <a:gd name="connsiteY5" fmla="*/ 411841 h 518580"/>
                <a:gd name="connsiteX6" fmla="*/ 330372 w 331091"/>
                <a:gd name="connsiteY6" fmla="*/ 346329 h 518580"/>
                <a:gd name="connsiteX7" fmla="*/ 324417 w 331091"/>
                <a:gd name="connsiteY7" fmla="*/ 262048 h 518580"/>
                <a:gd name="connsiteX8" fmla="*/ 320627 w 331091"/>
                <a:gd name="connsiteY8" fmla="*/ 248332 h 518580"/>
                <a:gd name="connsiteX9" fmla="*/ 320627 w 331091"/>
                <a:gd name="connsiteY9" fmla="*/ 248332 h 518580"/>
                <a:gd name="connsiteX10" fmla="*/ 314671 w 331091"/>
                <a:gd name="connsiteY10" fmla="*/ 249415 h 518580"/>
                <a:gd name="connsiteX11" fmla="*/ 277494 w 331091"/>
                <a:gd name="connsiteY11" fmla="*/ 223426 h 518580"/>
                <a:gd name="connsiteX12" fmla="*/ 247355 w 331091"/>
                <a:gd name="connsiteY12" fmla="*/ 205379 h 518580"/>
                <a:gd name="connsiteX13" fmla="*/ 220644 w 331091"/>
                <a:gd name="connsiteY13" fmla="*/ 206823 h 518580"/>
                <a:gd name="connsiteX14" fmla="*/ 225698 w 331091"/>
                <a:gd name="connsiteY14" fmla="*/ 179932 h 518580"/>
                <a:gd name="connsiteX15" fmla="*/ 226961 w 331091"/>
                <a:gd name="connsiteY15" fmla="*/ 177586 h 518580"/>
                <a:gd name="connsiteX16" fmla="*/ 249701 w 331091"/>
                <a:gd name="connsiteY16" fmla="*/ 81394 h 518580"/>
                <a:gd name="connsiteX17" fmla="*/ 248076 w 331091"/>
                <a:gd name="connsiteY17" fmla="*/ 118210 h 518580"/>
                <a:gd name="connsiteX18" fmla="*/ 245911 w 331091"/>
                <a:gd name="connsiteY18" fmla="*/ 116586 h 518580"/>
                <a:gd name="connsiteX19" fmla="*/ 243564 w 331091"/>
                <a:gd name="connsiteY19" fmla="*/ 97636 h 518580"/>
                <a:gd name="connsiteX20" fmla="*/ 197724 w 331091"/>
                <a:gd name="connsiteY20" fmla="*/ 16784 h 518580"/>
                <a:gd name="connsiteX21" fmla="*/ 193754 w 331091"/>
                <a:gd name="connsiteY21" fmla="*/ 10648 h 518580"/>
                <a:gd name="connsiteX22" fmla="*/ 189242 w 331091"/>
                <a:gd name="connsiteY22" fmla="*/ 361 h 518580"/>
                <a:gd name="connsiteX23" fmla="*/ 196641 w 331091"/>
                <a:gd name="connsiteY23" fmla="*/ 0 h 518580"/>
                <a:gd name="connsiteX24" fmla="*/ 172458 w 331091"/>
                <a:gd name="connsiteY24" fmla="*/ 4151 h 518580"/>
                <a:gd name="connsiteX25" fmla="*/ 155854 w 331091"/>
                <a:gd name="connsiteY25" fmla="*/ 27612 h 518580"/>
                <a:gd name="connsiteX26" fmla="*/ 159464 w 331091"/>
                <a:gd name="connsiteY26" fmla="*/ 67497 h 518580"/>
                <a:gd name="connsiteX27" fmla="*/ 127881 w 331091"/>
                <a:gd name="connsiteY27" fmla="*/ 144198 h 518580"/>
                <a:gd name="connsiteX28" fmla="*/ 28621 w 331091"/>
                <a:gd name="connsiteY28" fmla="*/ 216207 h 518580"/>
                <a:gd name="connsiteX29" fmla="*/ 106 w 331091"/>
                <a:gd name="connsiteY29" fmla="*/ 269267 h 518580"/>
                <a:gd name="connsiteX30" fmla="*/ 6242 w 331091"/>
                <a:gd name="connsiteY30" fmla="*/ 361669 h 51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091" h="518580">
                  <a:moveTo>
                    <a:pt x="6242" y="361669"/>
                  </a:moveTo>
                  <a:cubicBezTo>
                    <a:pt x="11476" y="393794"/>
                    <a:pt x="13641" y="426279"/>
                    <a:pt x="17431" y="458584"/>
                  </a:cubicBezTo>
                  <a:cubicBezTo>
                    <a:pt x="16890" y="454433"/>
                    <a:pt x="16528" y="450282"/>
                    <a:pt x="15987" y="446311"/>
                  </a:cubicBezTo>
                  <a:cubicBezTo>
                    <a:pt x="40351" y="476631"/>
                    <a:pt x="74822" y="498649"/>
                    <a:pt x="112721" y="510560"/>
                  </a:cubicBezTo>
                  <a:cubicBezTo>
                    <a:pt x="168848" y="528246"/>
                    <a:pt x="230390" y="516335"/>
                    <a:pt x="274967" y="478255"/>
                  </a:cubicBezTo>
                  <a:cubicBezTo>
                    <a:pt x="295541" y="460569"/>
                    <a:pt x="307993" y="436566"/>
                    <a:pt x="317739" y="411841"/>
                  </a:cubicBezTo>
                  <a:cubicBezTo>
                    <a:pt x="325861" y="391086"/>
                    <a:pt x="328748" y="368347"/>
                    <a:pt x="330372" y="346329"/>
                  </a:cubicBezTo>
                  <a:cubicBezTo>
                    <a:pt x="332357" y="318717"/>
                    <a:pt x="330192" y="288938"/>
                    <a:pt x="324417" y="262048"/>
                  </a:cubicBezTo>
                  <a:cubicBezTo>
                    <a:pt x="323514" y="257355"/>
                    <a:pt x="322070" y="252844"/>
                    <a:pt x="320627" y="248332"/>
                  </a:cubicBezTo>
                  <a:lnTo>
                    <a:pt x="320627" y="248332"/>
                  </a:lnTo>
                  <a:cubicBezTo>
                    <a:pt x="318642" y="248693"/>
                    <a:pt x="316656" y="249054"/>
                    <a:pt x="314671" y="249415"/>
                  </a:cubicBezTo>
                  <a:cubicBezTo>
                    <a:pt x="294639" y="251580"/>
                    <a:pt x="282908" y="242918"/>
                    <a:pt x="277494" y="223426"/>
                  </a:cubicBezTo>
                  <a:cubicBezTo>
                    <a:pt x="271358" y="201228"/>
                    <a:pt x="268289" y="199243"/>
                    <a:pt x="247355" y="205379"/>
                  </a:cubicBezTo>
                  <a:cubicBezTo>
                    <a:pt x="238331" y="208086"/>
                    <a:pt x="228405" y="216749"/>
                    <a:pt x="220644" y="206823"/>
                  </a:cubicBezTo>
                  <a:cubicBezTo>
                    <a:pt x="213786" y="197980"/>
                    <a:pt x="221727" y="188595"/>
                    <a:pt x="225698" y="179932"/>
                  </a:cubicBezTo>
                  <a:cubicBezTo>
                    <a:pt x="226059" y="179210"/>
                    <a:pt x="226419" y="178308"/>
                    <a:pt x="226961" y="177586"/>
                  </a:cubicBezTo>
                  <a:cubicBezTo>
                    <a:pt x="245369" y="146906"/>
                    <a:pt x="251325" y="114781"/>
                    <a:pt x="249701" y="81394"/>
                  </a:cubicBezTo>
                  <a:cubicBezTo>
                    <a:pt x="250242" y="93846"/>
                    <a:pt x="249881" y="106119"/>
                    <a:pt x="248076" y="118210"/>
                  </a:cubicBezTo>
                  <a:cubicBezTo>
                    <a:pt x="247355" y="117669"/>
                    <a:pt x="246632" y="117127"/>
                    <a:pt x="245911" y="116586"/>
                  </a:cubicBezTo>
                  <a:cubicBezTo>
                    <a:pt x="245550" y="110450"/>
                    <a:pt x="244647" y="104133"/>
                    <a:pt x="243564" y="97636"/>
                  </a:cubicBezTo>
                  <a:cubicBezTo>
                    <a:pt x="237789" y="64790"/>
                    <a:pt x="217757" y="41328"/>
                    <a:pt x="197724" y="16784"/>
                  </a:cubicBezTo>
                  <a:cubicBezTo>
                    <a:pt x="196280" y="14799"/>
                    <a:pt x="195017" y="12633"/>
                    <a:pt x="193754" y="10648"/>
                  </a:cubicBezTo>
                  <a:cubicBezTo>
                    <a:pt x="192490" y="7219"/>
                    <a:pt x="191047" y="3790"/>
                    <a:pt x="189242" y="361"/>
                  </a:cubicBezTo>
                  <a:cubicBezTo>
                    <a:pt x="191769" y="0"/>
                    <a:pt x="194115" y="0"/>
                    <a:pt x="196641" y="0"/>
                  </a:cubicBezTo>
                  <a:cubicBezTo>
                    <a:pt x="189061" y="0"/>
                    <a:pt x="180940" y="1444"/>
                    <a:pt x="172458" y="4151"/>
                  </a:cubicBezTo>
                  <a:cubicBezTo>
                    <a:pt x="160907" y="7760"/>
                    <a:pt x="154230" y="14438"/>
                    <a:pt x="155854" y="27612"/>
                  </a:cubicBezTo>
                  <a:cubicBezTo>
                    <a:pt x="157479" y="40787"/>
                    <a:pt x="156937" y="54503"/>
                    <a:pt x="159464" y="67497"/>
                  </a:cubicBezTo>
                  <a:cubicBezTo>
                    <a:pt x="166141" y="100524"/>
                    <a:pt x="152425" y="125249"/>
                    <a:pt x="127881" y="144198"/>
                  </a:cubicBezTo>
                  <a:cubicBezTo>
                    <a:pt x="95576" y="169284"/>
                    <a:pt x="62549" y="193287"/>
                    <a:pt x="28621" y="216207"/>
                  </a:cubicBezTo>
                  <a:cubicBezTo>
                    <a:pt x="8949" y="229382"/>
                    <a:pt x="-1158" y="245444"/>
                    <a:pt x="106" y="269267"/>
                  </a:cubicBezTo>
                  <a:cubicBezTo>
                    <a:pt x="1910" y="299767"/>
                    <a:pt x="1188" y="330808"/>
                    <a:pt x="6242" y="36166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FEB6F5F6-C857-5C4F-A67C-4764C48A5017}"/>
                </a:ext>
              </a:extLst>
            </p:cNvPr>
            <p:cNvSpPr/>
            <p:nvPr/>
          </p:nvSpPr>
          <p:spPr>
            <a:xfrm>
              <a:off x="6377538" y="909226"/>
              <a:ext cx="1443" cy="11550"/>
            </a:xfrm>
            <a:custGeom>
              <a:avLst/>
              <a:gdLst>
                <a:gd name="connsiteX0" fmla="*/ 1444 w 1443"/>
                <a:gd name="connsiteY0" fmla="*/ 11550 h 11550"/>
                <a:gd name="connsiteX1" fmla="*/ 0 w 1443"/>
                <a:gd name="connsiteY1" fmla="*/ 0 h 11550"/>
                <a:gd name="connsiteX2" fmla="*/ 1444 w 1443"/>
                <a:gd name="connsiteY2" fmla="*/ 11550 h 11550"/>
              </a:gdLst>
              <a:ahLst/>
              <a:cxnLst>
                <a:cxn ang="0">
                  <a:pos x="connsiteX0" y="connsiteY0"/>
                </a:cxn>
                <a:cxn ang="0">
                  <a:pos x="connsiteX1" y="connsiteY1"/>
                </a:cxn>
                <a:cxn ang="0">
                  <a:pos x="connsiteX2" y="connsiteY2"/>
                </a:cxn>
              </a:cxnLst>
              <a:rect l="l" t="t" r="r" b="b"/>
              <a:pathLst>
                <a:path w="1443" h="11550">
                  <a:moveTo>
                    <a:pt x="1444" y="11550"/>
                  </a:moveTo>
                  <a:cubicBezTo>
                    <a:pt x="902" y="7760"/>
                    <a:pt x="542" y="3790"/>
                    <a:pt x="0" y="0"/>
                  </a:cubicBezTo>
                  <a:cubicBezTo>
                    <a:pt x="542" y="3790"/>
                    <a:pt x="902" y="7760"/>
                    <a:pt x="1444" y="115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04ADAC8-2E71-C942-92E4-4C2377FAE21D}"/>
                </a:ext>
              </a:extLst>
            </p:cNvPr>
            <p:cNvSpPr/>
            <p:nvPr/>
          </p:nvSpPr>
          <p:spPr>
            <a:xfrm>
              <a:off x="6379162" y="921498"/>
              <a:ext cx="1624" cy="11730"/>
            </a:xfrm>
            <a:custGeom>
              <a:avLst/>
              <a:gdLst>
                <a:gd name="connsiteX0" fmla="*/ 1625 w 1624"/>
                <a:gd name="connsiteY0" fmla="*/ 11731 h 11730"/>
                <a:gd name="connsiteX1" fmla="*/ 0 w 1624"/>
                <a:gd name="connsiteY1" fmla="*/ 0 h 11730"/>
                <a:gd name="connsiteX2" fmla="*/ 1625 w 1624"/>
                <a:gd name="connsiteY2" fmla="*/ 11731 h 11730"/>
              </a:gdLst>
              <a:ahLst/>
              <a:cxnLst>
                <a:cxn ang="0">
                  <a:pos x="connsiteX0" y="connsiteY0"/>
                </a:cxn>
                <a:cxn ang="0">
                  <a:pos x="connsiteX1" y="connsiteY1"/>
                </a:cxn>
                <a:cxn ang="0">
                  <a:pos x="connsiteX2" y="connsiteY2"/>
                </a:cxn>
              </a:cxnLst>
              <a:rect l="l" t="t" r="r" b="b"/>
              <a:pathLst>
                <a:path w="1624" h="11730">
                  <a:moveTo>
                    <a:pt x="1625" y="11731"/>
                  </a:moveTo>
                  <a:cubicBezTo>
                    <a:pt x="1083" y="7760"/>
                    <a:pt x="542" y="3970"/>
                    <a:pt x="0" y="0"/>
                  </a:cubicBezTo>
                  <a:cubicBezTo>
                    <a:pt x="542" y="3970"/>
                    <a:pt x="1083" y="7941"/>
                    <a:pt x="1625" y="1173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B5FA47B2-D83F-354E-B8E9-F0BDCFC9BC4C}"/>
                </a:ext>
              </a:extLst>
            </p:cNvPr>
            <p:cNvSpPr/>
            <p:nvPr/>
          </p:nvSpPr>
          <p:spPr>
            <a:xfrm>
              <a:off x="6604032" y="487459"/>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54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97FF4ECD-521B-EF46-B8FF-49849CD9613D}"/>
                </a:ext>
              </a:extLst>
            </p:cNvPr>
            <p:cNvSpPr/>
            <p:nvPr/>
          </p:nvSpPr>
          <p:spPr>
            <a:xfrm>
              <a:off x="6701308" y="691755"/>
              <a:ext cx="1083" cy="180"/>
            </a:xfrm>
            <a:custGeom>
              <a:avLst/>
              <a:gdLst>
                <a:gd name="connsiteX0" fmla="*/ 0 w 1083"/>
                <a:gd name="connsiteY0" fmla="*/ 180 h 180"/>
                <a:gd name="connsiteX1" fmla="*/ 1083 w 1083"/>
                <a:gd name="connsiteY1" fmla="*/ 0 h 180"/>
                <a:gd name="connsiteX2" fmla="*/ 0 w 1083"/>
                <a:gd name="connsiteY2" fmla="*/ 180 h 180"/>
              </a:gdLst>
              <a:ahLst/>
              <a:cxnLst>
                <a:cxn ang="0">
                  <a:pos x="connsiteX0" y="connsiteY0"/>
                </a:cxn>
                <a:cxn ang="0">
                  <a:pos x="connsiteX1" y="connsiteY1"/>
                </a:cxn>
                <a:cxn ang="0">
                  <a:pos x="connsiteX2" y="connsiteY2"/>
                </a:cxn>
              </a:cxnLst>
              <a:rect l="l" t="t" r="r" b="b"/>
              <a:pathLst>
                <a:path w="1083" h="180">
                  <a:moveTo>
                    <a:pt x="0" y="180"/>
                  </a:moveTo>
                  <a:cubicBezTo>
                    <a:pt x="361" y="180"/>
                    <a:pt x="722" y="0"/>
                    <a:pt x="1083" y="0"/>
                  </a:cubicBezTo>
                  <a:cubicBezTo>
                    <a:pt x="722" y="0"/>
                    <a:pt x="361"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DCF29268-F5A7-384B-93B5-61CE8FFB5CAB}"/>
                </a:ext>
              </a:extLst>
            </p:cNvPr>
            <p:cNvSpPr/>
            <p:nvPr/>
          </p:nvSpPr>
          <p:spPr>
            <a:xfrm>
              <a:off x="6381147" y="935936"/>
              <a:ext cx="1985" cy="11911"/>
            </a:xfrm>
            <a:custGeom>
              <a:avLst/>
              <a:gdLst>
                <a:gd name="connsiteX0" fmla="*/ 1985 w 1985"/>
                <a:gd name="connsiteY0" fmla="*/ 11911 h 11911"/>
                <a:gd name="connsiteX1" fmla="*/ 0 w 1985"/>
                <a:gd name="connsiteY1" fmla="*/ 0 h 11911"/>
                <a:gd name="connsiteX2" fmla="*/ 1985 w 1985"/>
                <a:gd name="connsiteY2" fmla="*/ 11911 h 11911"/>
              </a:gdLst>
              <a:ahLst/>
              <a:cxnLst>
                <a:cxn ang="0">
                  <a:pos x="connsiteX0" y="connsiteY0"/>
                </a:cxn>
                <a:cxn ang="0">
                  <a:pos x="connsiteX1" y="connsiteY1"/>
                </a:cxn>
                <a:cxn ang="0">
                  <a:pos x="connsiteX2" y="connsiteY2"/>
                </a:cxn>
              </a:cxnLst>
              <a:rect l="l" t="t" r="r" b="b"/>
              <a:pathLst>
                <a:path w="1985" h="11911">
                  <a:moveTo>
                    <a:pt x="1985" y="11911"/>
                  </a:moveTo>
                  <a:cubicBezTo>
                    <a:pt x="1263" y="7941"/>
                    <a:pt x="722" y="3970"/>
                    <a:pt x="0" y="0"/>
                  </a:cubicBezTo>
                  <a:cubicBezTo>
                    <a:pt x="722" y="3970"/>
                    <a:pt x="1263" y="7941"/>
                    <a:pt x="1985" y="1191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B8D526B7-1013-6C43-946C-57C4E7C78639}"/>
                </a:ext>
              </a:extLst>
            </p:cNvPr>
            <p:cNvSpPr/>
            <p:nvPr/>
          </p:nvSpPr>
          <p:spPr>
            <a:xfrm>
              <a:off x="6697698" y="692477"/>
              <a:ext cx="722" cy="180"/>
            </a:xfrm>
            <a:custGeom>
              <a:avLst/>
              <a:gdLst>
                <a:gd name="connsiteX0" fmla="*/ 0 w 722"/>
                <a:gd name="connsiteY0" fmla="*/ 180 h 180"/>
                <a:gd name="connsiteX1" fmla="*/ 722 w 722"/>
                <a:gd name="connsiteY1" fmla="*/ 0 h 180"/>
                <a:gd name="connsiteX2" fmla="*/ 0 w 722"/>
                <a:gd name="connsiteY2" fmla="*/ 180 h 180"/>
              </a:gdLst>
              <a:ahLst/>
              <a:cxnLst>
                <a:cxn ang="0">
                  <a:pos x="connsiteX0" y="connsiteY0"/>
                </a:cxn>
                <a:cxn ang="0">
                  <a:pos x="connsiteX1" y="connsiteY1"/>
                </a:cxn>
                <a:cxn ang="0">
                  <a:pos x="connsiteX2" y="connsiteY2"/>
                </a:cxn>
              </a:cxnLst>
              <a:rect l="l" t="t" r="r" b="b"/>
              <a:pathLst>
                <a:path w="722" h="180">
                  <a:moveTo>
                    <a:pt x="0" y="180"/>
                  </a:moveTo>
                  <a:cubicBezTo>
                    <a:pt x="181" y="180"/>
                    <a:pt x="542" y="0"/>
                    <a:pt x="722" y="0"/>
                  </a:cubicBezTo>
                  <a:cubicBezTo>
                    <a:pt x="542" y="0"/>
                    <a:pt x="181"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2CDC508C-E7F2-9D4E-A65E-BD252C0B69FC}"/>
                </a:ext>
              </a:extLst>
            </p:cNvPr>
            <p:cNvSpPr/>
            <p:nvPr/>
          </p:nvSpPr>
          <p:spPr>
            <a:xfrm>
              <a:off x="6609447" y="525178"/>
              <a:ext cx="180" cy="4150"/>
            </a:xfrm>
            <a:custGeom>
              <a:avLst/>
              <a:gdLst>
                <a:gd name="connsiteX0" fmla="*/ 0 w 180"/>
                <a:gd name="connsiteY0" fmla="*/ 0 h 4150"/>
                <a:gd name="connsiteX1" fmla="*/ 181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181" y="1444"/>
                    <a:pt x="181" y="2707"/>
                    <a:pt x="181" y="4151"/>
                  </a:cubicBezTo>
                  <a:cubicBezTo>
                    <a:pt x="181" y="2707"/>
                    <a:pt x="18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A3D69195-E3B3-344A-9DC3-534DDBBF62CC}"/>
                </a:ext>
              </a:extLst>
            </p:cNvPr>
            <p:cNvSpPr/>
            <p:nvPr/>
          </p:nvSpPr>
          <p:spPr>
            <a:xfrm>
              <a:off x="6606018" y="497746"/>
              <a:ext cx="541" cy="3248"/>
            </a:xfrm>
            <a:custGeom>
              <a:avLst/>
              <a:gdLst>
                <a:gd name="connsiteX0" fmla="*/ 0 w 541"/>
                <a:gd name="connsiteY0" fmla="*/ 0 h 3248"/>
                <a:gd name="connsiteX1" fmla="*/ 541 w 541"/>
                <a:gd name="connsiteY1" fmla="*/ 3249 h 3248"/>
                <a:gd name="connsiteX2" fmla="*/ 0 w 541"/>
                <a:gd name="connsiteY2" fmla="*/ 0 h 3248"/>
              </a:gdLst>
              <a:ahLst/>
              <a:cxnLst>
                <a:cxn ang="0">
                  <a:pos x="connsiteX0" y="connsiteY0"/>
                </a:cxn>
                <a:cxn ang="0">
                  <a:pos x="connsiteX1" y="connsiteY1"/>
                </a:cxn>
                <a:cxn ang="0">
                  <a:pos x="connsiteX2" y="connsiteY2"/>
                </a:cxn>
              </a:cxnLst>
              <a:rect l="l" t="t" r="r" b="b"/>
              <a:pathLst>
                <a:path w="541" h="3248">
                  <a:moveTo>
                    <a:pt x="0" y="0"/>
                  </a:moveTo>
                  <a:cubicBezTo>
                    <a:pt x="180" y="1083"/>
                    <a:pt x="361" y="2166"/>
                    <a:pt x="541" y="3249"/>
                  </a:cubicBezTo>
                  <a:cubicBezTo>
                    <a:pt x="361" y="2166"/>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F8396ED1-9937-3444-B07B-09946A9EC108}"/>
                </a:ext>
              </a:extLst>
            </p:cNvPr>
            <p:cNvSpPr/>
            <p:nvPr/>
          </p:nvSpPr>
          <p:spPr>
            <a:xfrm>
              <a:off x="6575878" y="451906"/>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28F8C6C4-E3A1-294C-A6F5-638EE3B93EF7}"/>
                </a:ext>
              </a:extLst>
            </p:cNvPr>
            <p:cNvSpPr/>
            <p:nvPr/>
          </p:nvSpPr>
          <p:spPr>
            <a:xfrm>
              <a:off x="6573533" y="451003"/>
              <a:ext cx="1443" cy="541"/>
            </a:xfrm>
            <a:custGeom>
              <a:avLst/>
              <a:gdLst>
                <a:gd name="connsiteX0" fmla="*/ 0 w 1443"/>
                <a:gd name="connsiteY0" fmla="*/ 0 h 541"/>
                <a:gd name="connsiteX1" fmla="*/ 1443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1" y="180"/>
                    <a:pt x="902" y="361"/>
                    <a:pt x="1443" y="541"/>
                  </a:cubicBezTo>
                  <a:cubicBezTo>
                    <a:pt x="1083" y="361"/>
                    <a:pt x="54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14645344-2B72-264C-BCF0-FB7DD6316568}"/>
                </a:ext>
              </a:extLst>
            </p:cNvPr>
            <p:cNvSpPr/>
            <p:nvPr/>
          </p:nvSpPr>
          <p:spPr>
            <a:xfrm>
              <a:off x="6578044" y="452808"/>
              <a:ext cx="4511" cy="2346"/>
            </a:xfrm>
            <a:custGeom>
              <a:avLst/>
              <a:gdLst>
                <a:gd name="connsiteX0" fmla="*/ 0 w 4511"/>
                <a:gd name="connsiteY0" fmla="*/ 0 h 2346"/>
                <a:gd name="connsiteX1" fmla="*/ 4512 w 4511"/>
                <a:gd name="connsiteY1" fmla="*/ 2346 h 2346"/>
                <a:gd name="connsiteX2" fmla="*/ 0 w 4511"/>
                <a:gd name="connsiteY2" fmla="*/ 0 h 2346"/>
              </a:gdLst>
              <a:ahLst/>
              <a:cxnLst>
                <a:cxn ang="0">
                  <a:pos x="connsiteX0" y="connsiteY0"/>
                </a:cxn>
                <a:cxn ang="0">
                  <a:pos x="connsiteX1" y="connsiteY1"/>
                </a:cxn>
                <a:cxn ang="0">
                  <a:pos x="connsiteX2" y="connsiteY2"/>
                </a:cxn>
              </a:cxnLst>
              <a:rect l="l" t="t" r="r" b="b"/>
              <a:pathLst>
                <a:path w="4511" h="2346">
                  <a:moveTo>
                    <a:pt x="0" y="0"/>
                  </a:moveTo>
                  <a:cubicBezTo>
                    <a:pt x="1624" y="722"/>
                    <a:pt x="3068" y="1444"/>
                    <a:pt x="4512" y="2346"/>
                  </a:cubicBezTo>
                  <a:cubicBezTo>
                    <a:pt x="3068" y="1444"/>
                    <a:pt x="1624"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5B865A8-89C6-6549-B320-244C104297FE}"/>
                </a:ext>
              </a:extLst>
            </p:cNvPr>
            <p:cNvSpPr/>
            <p:nvPr/>
          </p:nvSpPr>
          <p:spPr>
            <a:xfrm>
              <a:off x="6583459" y="455696"/>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08383632-FF55-E94C-A6BC-9A14DB2A96F0}"/>
                </a:ext>
              </a:extLst>
            </p:cNvPr>
            <p:cNvSpPr/>
            <p:nvPr/>
          </p:nvSpPr>
          <p:spPr>
            <a:xfrm>
              <a:off x="6571186" y="450281"/>
              <a:ext cx="1624" cy="541"/>
            </a:xfrm>
            <a:custGeom>
              <a:avLst/>
              <a:gdLst>
                <a:gd name="connsiteX0" fmla="*/ 0 w 1624"/>
                <a:gd name="connsiteY0" fmla="*/ 0 h 541"/>
                <a:gd name="connsiteX1" fmla="*/ 1624 w 1624"/>
                <a:gd name="connsiteY1" fmla="*/ 541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2" y="180"/>
                    <a:pt x="1083" y="361"/>
                    <a:pt x="1624" y="541"/>
                  </a:cubicBezTo>
                  <a:cubicBezTo>
                    <a:pt x="1083"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45DABD9E-A7AF-1F47-A5FA-F6CE75BEE380}"/>
                </a:ext>
              </a:extLst>
            </p:cNvPr>
            <p:cNvSpPr/>
            <p:nvPr/>
          </p:nvSpPr>
          <p:spPr>
            <a:xfrm>
              <a:off x="6559816" y="44847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3" y="0"/>
                    <a:pt x="1985" y="180"/>
                  </a:cubicBezTo>
                  <a:cubicBezTo>
                    <a:pt x="1263" y="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7BDDE852-95FF-FD46-9102-53F0EA63F88E}"/>
                </a:ext>
              </a:extLst>
            </p:cNvPr>
            <p:cNvSpPr/>
            <p:nvPr/>
          </p:nvSpPr>
          <p:spPr>
            <a:xfrm>
              <a:off x="6585624" y="457139"/>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542"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4AF16A95-E6B4-8441-91E7-90E652799AFD}"/>
                </a:ext>
              </a:extLst>
            </p:cNvPr>
            <p:cNvSpPr/>
            <p:nvPr/>
          </p:nvSpPr>
          <p:spPr>
            <a:xfrm>
              <a:off x="6557109" y="448477"/>
              <a:ext cx="1985" cy="1804"/>
            </a:xfrm>
            <a:custGeom>
              <a:avLst/>
              <a:gdLst>
                <a:gd name="connsiteX0" fmla="*/ 0 w 1985"/>
                <a:gd name="connsiteY0" fmla="*/ 0 h 1804"/>
                <a:gd name="connsiteX1" fmla="*/ 1985 w 1985"/>
                <a:gd name="connsiteY1" fmla="*/ 0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2" y="0"/>
                    <a:pt x="1263" y="0"/>
                    <a:pt x="1985" y="0"/>
                  </a:cubicBezTo>
                  <a:cubicBezTo>
                    <a:pt x="1444" y="0"/>
                    <a:pt x="72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0DD4FFCD-9688-F544-9C51-9AF2422F5E61}"/>
                </a:ext>
              </a:extLst>
            </p:cNvPr>
            <p:cNvSpPr/>
            <p:nvPr/>
          </p:nvSpPr>
          <p:spPr>
            <a:xfrm>
              <a:off x="6562343" y="44865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4" y="180"/>
                    <a:pt x="1985" y="180"/>
                  </a:cubicBezTo>
                  <a:cubicBezTo>
                    <a:pt x="1264" y="18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2D95B170-6FE1-1B44-941E-0500F9D4D582}"/>
                </a:ext>
              </a:extLst>
            </p:cNvPr>
            <p:cNvSpPr/>
            <p:nvPr/>
          </p:nvSpPr>
          <p:spPr>
            <a:xfrm>
              <a:off x="6603130" y="484030"/>
              <a:ext cx="360" cy="1082"/>
            </a:xfrm>
            <a:custGeom>
              <a:avLst/>
              <a:gdLst>
                <a:gd name="connsiteX0" fmla="*/ 0 w 360"/>
                <a:gd name="connsiteY0" fmla="*/ 0 h 1082"/>
                <a:gd name="connsiteX1" fmla="*/ 361 w 360"/>
                <a:gd name="connsiteY1" fmla="*/ 1083 h 1082"/>
                <a:gd name="connsiteX2" fmla="*/ 0 w 360"/>
                <a:gd name="connsiteY2" fmla="*/ 0 h 1082"/>
              </a:gdLst>
              <a:ahLst/>
              <a:cxnLst>
                <a:cxn ang="0">
                  <a:pos x="connsiteX0" y="connsiteY0"/>
                </a:cxn>
                <a:cxn ang="0">
                  <a:pos x="connsiteX1" y="connsiteY1"/>
                </a:cxn>
                <a:cxn ang="0">
                  <a:pos x="connsiteX2" y="connsiteY2"/>
                </a:cxn>
              </a:cxnLst>
              <a:rect l="l" t="t" r="r" b="b"/>
              <a:pathLst>
                <a:path w="360" h="1082">
                  <a:moveTo>
                    <a:pt x="0" y="0"/>
                  </a:moveTo>
                  <a:cubicBezTo>
                    <a:pt x="181" y="361"/>
                    <a:pt x="181" y="722"/>
                    <a:pt x="361" y="1083"/>
                  </a:cubicBezTo>
                  <a:cubicBezTo>
                    <a:pt x="181"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7C532207-DD59-AD43-83BC-28663C6CC521}"/>
                </a:ext>
              </a:extLst>
            </p:cNvPr>
            <p:cNvSpPr/>
            <p:nvPr/>
          </p:nvSpPr>
          <p:spPr>
            <a:xfrm>
              <a:off x="6564509" y="448838"/>
              <a:ext cx="6135" cy="1263"/>
            </a:xfrm>
            <a:custGeom>
              <a:avLst/>
              <a:gdLst>
                <a:gd name="connsiteX0" fmla="*/ 0 w 6135"/>
                <a:gd name="connsiteY0" fmla="*/ 0 h 1263"/>
                <a:gd name="connsiteX1" fmla="*/ 6136 w 6135"/>
                <a:gd name="connsiteY1" fmla="*/ 1263 h 1263"/>
                <a:gd name="connsiteX2" fmla="*/ 0 w 6135"/>
                <a:gd name="connsiteY2" fmla="*/ 0 h 1263"/>
              </a:gdLst>
              <a:ahLst/>
              <a:cxnLst>
                <a:cxn ang="0">
                  <a:pos x="connsiteX0" y="connsiteY0"/>
                </a:cxn>
                <a:cxn ang="0">
                  <a:pos x="connsiteX1" y="connsiteY1"/>
                </a:cxn>
                <a:cxn ang="0">
                  <a:pos x="connsiteX2" y="connsiteY2"/>
                </a:cxn>
              </a:cxnLst>
              <a:rect l="l" t="t" r="r" b="b"/>
              <a:pathLst>
                <a:path w="6135" h="1263">
                  <a:moveTo>
                    <a:pt x="0" y="0"/>
                  </a:moveTo>
                  <a:cubicBezTo>
                    <a:pt x="1985" y="361"/>
                    <a:pt x="4151" y="722"/>
                    <a:pt x="6136" y="1263"/>
                  </a:cubicBezTo>
                  <a:cubicBezTo>
                    <a:pt x="4151" y="722"/>
                    <a:pt x="2166"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5703CCA0-E2A8-BB4A-9281-18F466BCCB2E}"/>
                </a:ext>
              </a:extLst>
            </p:cNvPr>
            <p:cNvSpPr/>
            <p:nvPr/>
          </p:nvSpPr>
          <p:spPr>
            <a:xfrm>
              <a:off x="6598077" y="471938"/>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541"/>
                    <a:pt x="542" y="902"/>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F939AC15-958F-F345-A581-4633A99D1714}"/>
                </a:ext>
              </a:extLst>
            </p:cNvPr>
            <p:cNvSpPr/>
            <p:nvPr/>
          </p:nvSpPr>
          <p:spPr>
            <a:xfrm>
              <a:off x="6599881" y="475367"/>
              <a:ext cx="180" cy="360"/>
            </a:xfrm>
            <a:custGeom>
              <a:avLst/>
              <a:gdLst>
                <a:gd name="connsiteX0" fmla="*/ 0 w 180"/>
                <a:gd name="connsiteY0" fmla="*/ 0 h 360"/>
                <a:gd name="connsiteX1" fmla="*/ 181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1" y="361"/>
                    <a:pt x="181" y="361"/>
                  </a:cubicBezTo>
                  <a:cubicBezTo>
                    <a:pt x="181" y="36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8" name="Freeform 67">
              <a:extLst>
                <a:ext uri="{FF2B5EF4-FFF2-40B4-BE49-F238E27FC236}">
                  <a16:creationId xmlns:a16="http://schemas.microsoft.com/office/drawing/2014/main" id="{260DE25D-6E28-1F40-9462-23456D6577DF}"/>
                </a:ext>
              </a:extLst>
            </p:cNvPr>
            <p:cNvSpPr/>
            <p:nvPr/>
          </p:nvSpPr>
          <p:spPr>
            <a:xfrm>
              <a:off x="6602047" y="480962"/>
              <a:ext cx="361" cy="1082"/>
            </a:xfrm>
            <a:custGeom>
              <a:avLst/>
              <a:gdLst>
                <a:gd name="connsiteX0" fmla="*/ 0 w 361"/>
                <a:gd name="connsiteY0" fmla="*/ 0 h 1082"/>
                <a:gd name="connsiteX1" fmla="*/ 361 w 361"/>
                <a:gd name="connsiteY1" fmla="*/ 1083 h 1082"/>
                <a:gd name="connsiteX2" fmla="*/ 0 w 361"/>
                <a:gd name="connsiteY2" fmla="*/ 0 h 1082"/>
              </a:gdLst>
              <a:ahLst/>
              <a:cxnLst>
                <a:cxn ang="0">
                  <a:pos x="connsiteX0" y="connsiteY0"/>
                </a:cxn>
                <a:cxn ang="0">
                  <a:pos x="connsiteX1" y="connsiteY1"/>
                </a:cxn>
                <a:cxn ang="0">
                  <a:pos x="connsiteX2" y="connsiteY2"/>
                </a:cxn>
              </a:cxnLst>
              <a:rect l="l" t="t" r="r" b="b"/>
              <a:pathLst>
                <a:path w="361" h="1082">
                  <a:moveTo>
                    <a:pt x="0" y="0"/>
                  </a:moveTo>
                  <a:cubicBezTo>
                    <a:pt x="181" y="361"/>
                    <a:pt x="181" y="722"/>
                    <a:pt x="361"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9A1A21DE-9B74-AF4B-8A91-C574F69695E9}"/>
                </a:ext>
              </a:extLst>
            </p:cNvPr>
            <p:cNvSpPr/>
            <p:nvPr/>
          </p:nvSpPr>
          <p:spPr>
            <a:xfrm>
              <a:off x="6587429" y="458764"/>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180"/>
                    <a:pt x="722" y="541"/>
                    <a:pt x="902" y="902"/>
                  </a:cubicBezTo>
                  <a:cubicBezTo>
                    <a:pt x="722" y="541"/>
                    <a:pt x="36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34C5FEEE-1C61-A943-8BD7-9700B0719DB1}"/>
                </a:ext>
              </a:extLst>
            </p:cNvPr>
            <p:cNvSpPr/>
            <p:nvPr/>
          </p:nvSpPr>
          <p:spPr>
            <a:xfrm>
              <a:off x="6600964" y="47807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1" name="Freeform 70">
              <a:extLst>
                <a:ext uri="{FF2B5EF4-FFF2-40B4-BE49-F238E27FC236}">
                  <a16:creationId xmlns:a16="http://schemas.microsoft.com/office/drawing/2014/main" id="{15059507-1B6D-DD45-AA14-215C6FA4409F}"/>
                </a:ext>
              </a:extLst>
            </p:cNvPr>
            <p:cNvSpPr/>
            <p:nvPr/>
          </p:nvSpPr>
          <p:spPr>
            <a:xfrm>
              <a:off x="6596633" y="469412"/>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722"/>
                    <a:pt x="542" y="902"/>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2" name="Freeform 71">
              <a:extLst>
                <a:ext uri="{FF2B5EF4-FFF2-40B4-BE49-F238E27FC236}">
                  <a16:creationId xmlns:a16="http://schemas.microsoft.com/office/drawing/2014/main" id="{F6DC9B0E-416A-E642-AC93-68F4C6F0E319}"/>
                </a:ext>
              </a:extLst>
            </p:cNvPr>
            <p:cNvSpPr/>
            <p:nvPr/>
          </p:nvSpPr>
          <p:spPr>
            <a:xfrm>
              <a:off x="6591941" y="463095"/>
              <a:ext cx="541" cy="721"/>
            </a:xfrm>
            <a:custGeom>
              <a:avLst/>
              <a:gdLst>
                <a:gd name="connsiteX0" fmla="*/ 0 w 541"/>
                <a:gd name="connsiteY0" fmla="*/ 0 h 721"/>
                <a:gd name="connsiteX1" fmla="*/ 542 w 541"/>
                <a:gd name="connsiteY1" fmla="*/ 722 h 721"/>
                <a:gd name="connsiteX2" fmla="*/ 0 w 541"/>
                <a:gd name="connsiteY2" fmla="*/ 0 h 721"/>
              </a:gdLst>
              <a:ahLst/>
              <a:cxnLst>
                <a:cxn ang="0">
                  <a:pos x="connsiteX0" y="connsiteY0"/>
                </a:cxn>
                <a:cxn ang="0">
                  <a:pos x="connsiteX1" y="connsiteY1"/>
                </a:cxn>
                <a:cxn ang="0">
                  <a:pos x="connsiteX2" y="connsiteY2"/>
                </a:cxn>
              </a:cxnLst>
              <a:rect l="l" t="t" r="r" b="b"/>
              <a:pathLst>
                <a:path w="541" h="721">
                  <a:moveTo>
                    <a:pt x="0" y="0"/>
                  </a:moveTo>
                  <a:cubicBezTo>
                    <a:pt x="180" y="180"/>
                    <a:pt x="361" y="541"/>
                    <a:pt x="542" y="722"/>
                  </a:cubicBezTo>
                  <a:cubicBezTo>
                    <a:pt x="361" y="36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3" name="Freeform 72">
              <a:extLst>
                <a:ext uri="{FF2B5EF4-FFF2-40B4-BE49-F238E27FC236}">
                  <a16:creationId xmlns:a16="http://schemas.microsoft.com/office/drawing/2014/main" id="{1D917E08-EB9D-EF45-9CC6-B601630FAFFD}"/>
                </a:ext>
              </a:extLst>
            </p:cNvPr>
            <p:cNvSpPr/>
            <p:nvPr/>
          </p:nvSpPr>
          <p:spPr>
            <a:xfrm>
              <a:off x="6589414" y="460388"/>
              <a:ext cx="902" cy="721"/>
            </a:xfrm>
            <a:custGeom>
              <a:avLst/>
              <a:gdLst>
                <a:gd name="connsiteX0" fmla="*/ 0 w 902"/>
                <a:gd name="connsiteY0" fmla="*/ 0 h 721"/>
                <a:gd name="connsiteX1" fmla="*/ 902 w 902"/>
                <a:gd name="connsiteY1" fmla="*/ 722 h 721"/>
                <a:gd name="connsiteX2" fmla="*/ 0 w 902"/>
                <a:gd name="connsiteY2" fmla="*/ 0 h 721"/>
              </a:gdLst>
              <a:ahLst/>
              <a:cxnLst>
                <a:cxn ang="0">
                  <a:pos x="connsiteX0" y="connsiteY0"/>
                </a:cxn>
                <a:cxn ang="0">
                  <a:pos x="connsiteX1" y="connsiteY1"/>
                </a:cxn>
                <a:cxn ang="0">
                  <a:pos x="connsiteX2" y="connsiteY2"/>
                </a:cxn>
              </a:cxnLst>
              <a:rect l="l" t="t" r="r" b="b"/>
              <a:pathLst>
                <a:path w="902" h="721">
                  <a:moveTo>
                    <a:pt x="0" y="0"/>
                  </a:moveTo>
                  <a:cubicBezTo>
                    <a:pt x="361" y="180"/>
                    <a:pt x="542" y="541"/>
                    <a:pt x="902" y="722"/>
                  </a:cubicBezTo>
                  <a:cubicBezTo>
                    <a:pt x="542" y="541"/>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4" name="Freeform 73">
              <a:extLst>
                <a:ext uri="{FF2B5EF4-FFF2-40B4-BE49-F238E27FC236}">
                  <a16:creationId xmlns:a16="http://schemas.microsoft.com/office/drawing/2014/main" id="{D8A13B0D-7CA5-7646-8B77-172CB5C4E41B}"/>
                </a:ext>
              </a:extLst>
            </p:cNvPr>
            <p:cNvSpPr/>
            <p:nvPr/>
          </p:nvSpPr>
          <p:spPr>
            <a:xfrm>
              <a:off x="6595189" y="467246"/>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722"/>
                    <a:pt x="722" y="902"/>
                  </a:cubicBezTo>
                  <a:cubicBezTo>
                    <a:pt x="361"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5" name="Freeform 74">
              <a:extLst>
                <a:ext uri="{FF2B5EF4-FFF2-40B4-BE49-F238E27FC236}">
                  <a16:creationId xmlns:a16="http://schemas.microsoft.com/office/drawing/2014/main" id="{40545312-DCB6-E643-9BD8-907D1E59B813}"/>
                </a:ext>
              </a:extLst>
            </p:cNvPr>
            <p:cNvSpPr/>
            <p:nvPr/>
          </p:nvSpPr>
          <p:spPr>
            <a:xfrm>
              <a:off x="6593565" y="465080"/>
              <a:ext cx="722" cy="902"/>
            </a:xfrm>
            <a:custGeom>
              <a:avLst/>
              <a:gdLst>
                <a:gd name="connsiteX0" fmla="*/ 0 w 722"/>
                <a:gd name="connsiteY0" fmla="*/ 0 h 902"/>
                <a:gd name="connsiteX1" fmla="*/ 722 w 722"/>
                <a:gd name="connsiteY1" fmla="*/ 902 h 902"/>
                <a:gd name="connsiteX2" fmla="*/ 0 w 722"/>
                <a:gd name="connsiteY2" fmla="*/ 0 h 902"/>
              </a:gdLst>
              <a:ahLst/>
              <a:cxnLst>
                <a:cxn ang="0">
                  <a:pos x="connsiteX0" y="connsiteY0"/>
                </a:cxn>
                <a:cxn ang="0">
                  <a:pos x="connsiteX1" y="connsiteY1"/>
                </a:cxn>
                <a:cxn ang="0">
                  <a:pos x="connsiteX2" y="connsiteY2"/>
                </a:cxn>
              </a:cxnLst>
              <a:rect l="l" t="t" r="r" b="b"/>
              <a:pathLst>
                <a:path w="722" h="902">
                  <a:moveTo>
                    <a:pt x="0" y="0"/>
                  </a:moveTo>
                  <a:cubicBezTo>
                    <a:pt x="181" y="361"/>
                    <a:pt x="542" y="541"/>
                    <a:pt x="722" y="902"/>
                  </a:cubicBezTo>
                  <a:cubicBezTo>
                    <a:pt x="361" y="541"/>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6" name="Freeform 75">
              <a:extLst>
                <a:ext uri="{FF2B5EF4-FFF2-40B4-BE49-F238E27FC236}">
                  <a16:creationId xmlns:a16="http://schemas.microsoft.com/office/drawing/2014/main" id="{8A0C1872-2900-1D44-93FC-68864058A066}"/>
                </a:ext>
              </a:extLst>
            </p:cNvPr>
            <p:cNvSpPr/>
            <p:nvPr/>
          </p:nvSpPr>
          <p:spPr>
            <a:xfrm>
              <a:off x="6298150" y="744453"/>
              <a:ext cx="68920" cy="226855"/>
            </a:xfrm>
            <a:custGeom>
              <a:avLst/>
              <a:gdLst>
                <a:gd name="connsiteX0" fmla="*/ 521 w 68920"/>
                <a:gd name="connsiteY0" fmla="*/ 90959 h 226855"/>
                <a:gd name="connsiteX1" fmla="*/ 7740 w 68920"/>
                <a:gd name="connsiteY1" fmla="*/ 178488 h 226855"/>
                <a:gd name="connsiteX2" fmla="*/ 37518 w 68920"/>
                <a:gd name="connsiteY2" fmla="*/ 189678 h 226855"/>
                <a:gd name="connsiteX3" fmla="*/ 65131 w 68920"/>
                <a:gd name="connsiteY3" fmla="*/ 188956 h 226855"/>
                <a:gd name="connsiteX4" fmla="*/ 68920 w 68920"/>
                <a:gd name="connsiteY4" fmla="*/ 226855 h 226855"/>
                <a:gd name="connsiteX5" fmla="*/ 45820 w 68920"/>
                <a:gd name="connsiteY5" fmla="*/ 0 h 226855"/>
                <a:gd name="connsiteX6" fmla="*/ 12613 w 68920"/>
                <a:gd name="connsiteY6" fmla="*/ 48728 h 226855"/>
                <a:gd name="connsiteX7" fmla="*/ 521 w 68920"/>
                <a:gd name="connsiteY7" fmla="*/ 90959 h 2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20" h="226855">
                  <a:moveTo>
                    <a:pt x="521" y="90959"/>
                  </a:moveTo>
                  <a:cubicBezTo>
                    <a:pt x="4491" y="120015"/>
                    <a:pt x="3228" y="149432"/>
                    <a:pt x="7740" y="178488"/>
                  </a:cubicBezTo>
                  <a:cubicBezTo>
                    <a:pt x="16583" y="184264"/>
                    <a:pt x="25968" y="188054"/>
                    <a:pt x="37518" y="189678"/>
                  </a:cubicBezTo>
                  <a:cubicBezTo>
                    <a:pt x="45820" y="190761"/>
                    <a:pt x="55746" y="190761"/>
                    <a:pt x="65131" y="188956"/>
                  </a:cubicBezTo>
                  <a:cubicBezTo>
                    <a:pt x="66394" y="201589"/>
                    <a:pt x="67657" y="214222"/>
                    <a:pt x="68920" y="226855"/>
                  </a:cubicBezTo>
                  <a:cubicBezTo>
                    <a:pt x="61341" y="151959"/>
                    <a:pt x="53761" y="78867"/>
                    <a:pt x="45820" y="0"/>
                  </a:cubicBezTo>
                  <a:cubicBezTo>
                    <a:pt x="32465" y="19672"/>
                    <a:pt x="22900" y="34651"/>
                    <a:pt x="12613" y="48728"/>
                  </a:cubicBezTo>
                  <a:cubicBezTo>
                    <a:pt x="3047" y="61542"/>
                    <a:pt x="-1645" y="75077"/>
                    <a:pt x="521" y="9095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7" name="Freeform 76">
              <a:extLst>
                <a:ext uri="{FF2B5EF4-FFF2-40B4-BE49-F238E27FC236}">
                  <a16:creationId xmlns:a16="http://schemas.microsoft.com/office/drawing/2014/main" id="{055A28A0-5E71-5941-9C32-555CCB13D772}"/>
                </a:ext>
              </a:extLst>
            </p:cNvPr>
            <p:cNvSpPr/>
            <p:nvPr/>
          </p:nvSpPr>
          <p:spPr>
            <a:xfrm>
              <a:off x="6883361" y="520125"/>
              <a:ext cx="168093" cy="166041"/>
            </a:xfrm>
            <a:custGeom>
              <a:avLst/>
              <a:gdLst>
                <a:gd name="connsiteX0" fmla="*/ 84326 w 168093"/>
                <a:gd name="connsiteY0" fmla="*/ 166036 h 166041"/>
                <a:gd name="connsiteX1" fmla="*/ 168066 w 168093"/>
                <a:gd name="connsiteY1" fmla="*/ 86627 h 166041"/>
                <a:gd name="connsiteX2" fmla="*/ 91545 w 168093"/>
                <a:gd name="connsiteY2" fmla="*/ 0 h 166041"/>
                <a:gd name="connsiteX3" fmla="*/ 45 w 168093"/>
                <a:gd name="connsiteY3" fmla="*/ 82116 h 166041"/>
                <a:gd name="connsiteX4" fmla="*/ 84326 w 168093"/>
                <a:gd name="connsiteY4" fmla="*/ 166036 h 16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93" h="166041">
                  <a:moveTo>
                    <a:pt x="84326" y="166036"/>
                  </a:moveTo>
                  <a:cubicBezTo>
                    <a:pt x="139912" y="166577"/>
                    <a:pt x="167163" y="129219"/>
                    <a:pt x="168066" y="86627"/>
                  </a:cubicBezTo>
                  <a:cubicBezTo>
                    <a:pt x="169149" y="33568"/>
                    <a:pt x="139010" y="0"/>
                    <a:pt x="91545" y="0"/>
                  </a:cubicBezTo>
                  <a:cubicBezTo>
                    <a:pt x="17190" y="0"/>
                    <a:pt x="-1038" y="44757"/>
                    <a:pt x="45" y="82116"/>
                  </a:cubicBezTo>
                  <a:cubicBezTo>
                    <a:pt x="1489" y="133190"/>
                    <a:pt x="42095" y="165494"/>
                    <a:pt x="84326" y="16603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8" name="Freeform 77">
              <a:extLst>
                <a:ext uri="{FF2B5EF4-FFF2-40B4-BE49-F238E27FC236}">
                  <a16:creationId xmlns:a16="http://schemas.microsoft.com/office/drawing/2014/main" id="{06740D63-45B2-8E4E-831C-1A331AEF6BDE}"/>
                </a:ext>
              </a:extLst>
            </p:cNvPr>
            <p:cNvSpPr/>
            <p:nvPr/>
          </p:nvSpPr>
          <p:spPr>
            <a:xfrm>
              <a:off x="6655018" y="627744"/>
              <a:ext cx="426102" cy="606901"/>
            </a:xfrm>
            <a:custGeom>
              <a:avLst/>
              <a:gdLst>
                <a:gd name="connsiteX0" fmla="*/ 23911 w 426102"/>
                <a:gd name="connsiteY0" fmla="*/ 53905 h 606901"/>
                <a:gd name="connsiteX1" fmla="*/ 36905 w 426102"/>
                <a:gd name="connsiteY1" fmla="*/ 50656 h 606901"/>
                <a:gd name="connsiteX2" fmla="*/ 100974 w 426102"/>
                <a:gd name="connsiteY2" fmla="*/ 56612 h 606901"/>
                <a:gd name="connsiteX3" fmla="*/ 121187 w 426102"/>
                <a:gd name="connsiteY3" fmla="*/ 63289 h 606901"/>
                <a:gd name="connsiteX4" fmla="*/ 168110 w 426102"/>
                <a:gd name="connsiteY4" fmla="*/ 82058 h 606901"/>
                <a:gd name="connsiteX5" fmla="*/ 219365 w 426102"/>
                <a:gd name="connsiteY5" fmla="*/ 160925 h 606901"/>
                <a:gd name="connsiteX6" fmla="*/ 178577 w 426102"/>
                <a:gd name="connsiteY6" fmla="*/ 507435 h 606901"/>
                <a:gd name="connsiteX7" fmla="*/ 170997 w 426102"/>
                <a:gd name="connsiteY7" fmla="*/ 576015 h 606901"/>
                <a:gd name="connsiteX8" fmla="*/ 195181 w 426102"/>
                <a:gd name="connsiteY8" fmla="*/ 599837 h 606901"/>
                <a:gd name="connsiteX9" fmla="*/ 224237 w 426102"/>
                <a:gd name="connsiteY9" fmla="*/ 581790 h 606901"/>
                <a:gd name="connsiteX10" fmla="*/ 264663 w 426102"/>
                <a:gd name="connsiteY10" fmla="*/ 389044 h 606901"/>
                <a:gd name="connsiteX11" fmla="*/ 285418 w 426102"/>
                <a:gd name="connsiteY11" fmla="*/ 356559 h 606901"/>
                <a:gd name="connsiteX12" fmla="*/ 314293 w 426102"/>
                <a:gd name="connsiteY12" fmla="*/ 364500 h 606901"/>
                <a:gd name="connsiteX13" fmla="*/ 320249 w 426102"/>
                <a:gd name="connsiteY13" fmla="*/ 387600 h 606901"/>
                <a:gd name="connsiteX14" fmla="*/ 325844 w 426102"/>
                <a:gd name="connsiteY14" fmla="*/ 464663 h 606901"/>
                <a:gd name="connsiteX15" fmla="*/ 332702 w 426102"/>
                <a:gd name="connsiteY15" fmla="*/ 581790 h 606901"/>
                <a:gd name="connsiteX16" fmla="*/ 361397 w 426102"/>
                <a:gd name="connsiteY16" fmla="*/ 606876 h 606901"/>
                <a:gd name="connsiteX17" fmla="*/ 389190 w 426102"/>
                <a:gd name="connsiteY17" fmla="*/ 581790 h 606901"/>
                <a:gd name="connsiteX18" fmla="*/ 387024 w 426102"/>
                <a:gd name="connsiteY18" fmla="*/ 350242 h 606901"/>
                <a:gd name="connsiteX19" fmla="*/ 365187 w 426102"/>
                <a:gd name="connsiteY19" fmla="*/ 205322 h 606901"/>
                <a:gd name="connsiteX20" fmla="*/ 370060 w 426102"/>
                <a:gd name="connsiteY20" fmla="*/ 192689 h 606901"/>
                <a:gd name="connsiteX21" fmla="*/ 378723 w 426102"/>
                <a:gd name="connsiteY21" fmla="*/ 203156 h 606901"/>
                <a:gd name="connsiteX22" fmla="*/ 389190 w 426102"/>
                <a:gd name="connsiteY22" fmla="*/ 266322 h 606901"/>
                <a:gd name="connsiteX23" fmla="*/ 404350 w 426102"/>
                <a:gd name="connsiteY23" fmla="*/ 363958 h 606901"/>
                <a:gd name="connsiteX24" fmla="*/ 413193 w 426102"/>
                <a:gd name="connsiteY24" fmla="*/ 375328 h 606901"/>
                <a:gd name="connsiteX25" fmla="*/ 425826 w 426102"/>
                <a:gd name="connsiteY25" fmla="*/ 363778 h 606901"/>
                <a:gd name="connsiteX26" fmla="*/ 425646 w 426102"/>
                <a:gd name="connsiteY26" fmla="*/ 350423 h 606901"/>
                <a:gd name="connsiteX27" fmla="*/ 414998 w 426102"/>
                <a:gd name="connsiteY27" fmla="*/ 249718 h 606901"/>
                <a:gd name="connsiteX28" fmla="*/ 393341 w 426102"/>
                <a:gd name="connsiteY28" fmla="*/ 142878 h 606901"/>
                <a:gd name="connsiteX29" fmla="*/ 324761 w 426102"/>
                <a:gd name="connsiteY29" fmla="*/ 72313 h 606901"/>
                <a:gd name="connsiteX30" fmla="*/ 237231 w 426102"/>
                <a:gd name="connsiteY30" fmla="*/ 50656 h 606901"/>
                <a:gd name="connsiteX31" fmla="*/ 102959 w 426102"/>
                <a:gd name="connsiteY31" fmla="*/ 1567 h 606901"/>
                <a:gd name="connsiteX32" fmla="*/ 21746 w 426102"/>
                <a:gd name="connsiteY32" fmla="*/ 11313 h 606901"/>
                <a:gd name="connsiteX33" fmla="*/ 10195 w 426102"/>
                <a:gd name="connsiteY33" fmla="*/ 17810 h 606901"/>
                <a:gd name="connsiteX34" fmla="*/ 1713 w 426102"/>
                <a:gd name="connsiteY34" fmla="*/ 43437 h 606901"/>
                <a:gd name="connsiteX35" fmla="*/ 23911 w 426102"/>
                <a:gd name="connsiteY35" fmla="*/ 53905 h 6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6102" h="606901">
                  <a:moveTo>
                    <a:pt x="23911" y="53905"/>
                  </a:moveTo>
                  <a:cubicBezTo>
                    <a:pt x="28243" y="53544"/>
                    <a:pt x="32394" y="51558"/>
                    <a:pt x="36905" y="50656"/>
                  </a:cubicBezTo>
                  <a:cubicBezTo>
                    <a:pt x="58743" y="46325"/>
                    <a:pt x="80580" y="41271"/>
                    <a:pt x="100974" y="56612"/>
                  </a:cubicBezTo>
                  <a:cubicBezTo>
                    <a:pt x="106388" y="60582"/>
                    <a:pt x="114329" y="61484"/>
                    <a:pt x="121187" y="63289"/>
                  </a:cubicBezTo>
                  <a:cubicBezTo>
                    <a:pt x="137791" y="67260"/>
                    <a:pt x="153131" y="74479"/>
                    <a:pt x="168110" y="82058"/>
                  </a:cubicBezTo>
                  <a:cubicBezTo>
                    <a:pt x="200234" y="98482"/>
                    <a:pt x="221530" y="121943"/>
                    <a:pt x="219365" y="160925"/>
                  </a:cubicBezTo>
                  <a:cubicBezTo>
                    <a:pt x="221530" y="230949"/>
                    <a:pt x="188503" y="434343"/>
                    <a:pt x="178577" y="507435"/>
                  </a:cubicBezTo>
                  <a:cubicBezTo>
                    <a:pt x="175509" y="530175"/>
                    <a:pt x="168290" y="552734"/>
                    <a:pt x="170997" y="576015"/>
                  </a:cubicBezTo>
                  <a:cubicBezTo>
                    <a:pt x="172622" y="590814"/>
                    <a:pt x="181284" y="598935"/>
                    <a:pt x="195181" y="599837"/>
                  </a:cubicBezTo>
                  <a:cubicBezTo>
                    <a:pt x="209258" y="600740"/>
                    <a:pt x="221349" y="594243"/>
                    <a:pt x="224237" y="581790"/>
                  </a:cubicBezTo>
                  <a:cubicBezTo>
                    <a:pt x="232539" y="545334"/>
                    <a:pt x="259971" y="417018"/>
                    <a:pt x="264663" y="389044"/>
                  </a:cubicBezTo>
                  <a:cubicBezTo>
                    <a:pt x="267732" y="371538"/>
                    <a:pt x="271702" y="363597"/>
                    <a:pt x="285418" y="356559"/>
                  </a:cubicBezTo>
                  <a:cubicBezTo>
                    <a:pt x="295524" y="351506"/>
                    <a:pt x="310323" y="354935"/>
                    <a:pt x="314293" y="364500"/>
                  </a:cubicBezTo>
                  <a:cubicBezTo>
                    <a:pt x="317362" y="371719"/>
                    <a:pt x="318805" y="379840"/>
                    <a:pt x="320249" y="387600"/>
                  </a:cubicBezTo>
                  <a:cubicBezTo>
                    <a:pt x="324942" y="413047"/>
                    <a:pt x="324942" y="438855"/>
                    <a:pt x="325844" y="464663"/>
                  </a:cubicBezTo>
                  <a:cubicBezTo>
                    <a:pt x="327288" y="503825"/>
                    <a:pt x="329453" y="542808"/>
                    <a:pt x="332702" y="581790"/>
                  </a:cubicBezTo>
                  <a:cubicBezTo>
                    <a:pt x="334146" y="599476"/>
                    <a:pt x="345155" y="607417"/>
                    <a:pt x="361397" y="606876"/>
                  </a:cubicBezTo>
                  <a:cubicBezTo>
                    <a:pt x="379084" y="606334"/>
                    <a:pt x="387205" y="599657"/>
                    <a:pt x="389190" y="581790"/>
                  </a:cubicBezTo>
                  <a:cubicBezTo>
                    <a:pt x="394966" y="501660"/>
                    <a:pt x="397131" y="427305"/>
                    <a:pt x="387024" y="350242"/>
                  </a:cubicBezTo>
                  <a:cubicBezTo>
                    <a:pt x="380708" y="301875"/>
                    <a:pt x="372587" y="253689"/>
                    <a:pt x="365187" y="205322"/>
                  </a:cubicBezTo>
                  <a:cubicBezTo>
                    <a:pt x="364465" y="200088"/>
                    <a:pt x="362660" y="193772"/>
                    <a:pt x="370060" y="192689"/>
                  </a:cubicBezTo>
                  <a:cubicBezTo>
                    <a:pt x="377459" y="191425"/>
                    <a:pt x="378001" y="198103"/>
                    <a:pt x="378723" y="203156"/>
                  </a:cubicBezTo>
                  <a:cubicBezTo>
                    <a:pt x="382152" y="224272"/>
                    <a:pt x="385761" y="245207"/>
                    <a:pt x="389190" y="266322"/>
                  </a:cubicBezTo>
                  <a:cubicBezTo>
                    <a:pt x="394243" y="298807"/>
                    <a:pt x="399297" y="331293"/>
                    <a:pt x="404350" y="363958"/>
                  </a:cubicBezTo>
                  <a:cubicBezTo>
                    <a:pt x="405252" y="369192"/>
                    <a:pt x="406335" y="375509"/>
                    <a:pt x="413193" y="375328"/>
                  </a:cubicBezTo>
                  <a:cubicBezTo>
                    <a:pt x="419871" y="375148"/>
                    <a:pt x="424744" y="370636"/>
                    <a:pt x="425826" y="363778"/>
                  </a:cubicBezTo>
                  <a:cubicBezTo>
                    <a:pt x="426368" y="359446"/>
                    <a:pt x="426007" y="354935"/>
                    <a:pt x="425646" y="350423"/>
                  </a:cubicBezTo>
                  <a:cubicBezTo>
                    <a:pt x="422397" y="316855"/>
                    <a:pt x="420412" y="282926"/>
                    <a:pt x="414998" y="249718"/>
                  </a:cubicBezTo>
                  <a:cubicBezTo>
                    <a:pt x="409223" y="213804"/>
                    <a:pt x="406516" y="176807"/>
                    <a:pt x="393341" y="142878"/>
                  </a:cubicBezTo>
                  <a:cubicBezTo>
                    <a:pt x="377098" y="101369"/>
                    <a:pt x="372406" y="77727"/>
                    <a:pt x="324761" y="72313"/>
                  </a:cubicBezTo>
                  <a:cubicBezTo>
                    <a:pt x="298953" y="69425"/>
                    <a:pt x="261054" y="63831"/>
                    <a:pt x="237231" y="50656"/>
                  </a:cubicBezTo>
                  <a:cubicBezTo>
                    <a:pt x="195722" y="27555"/>
                    <a:pt x="149521" y="10952"/>
                    <a:pt x="102959" y="1567"/>
                  </a:cubicBezTo>
                  <a:cubicBezTo>
                    <a:pt x="78234" y="-3306"/>
                    <a:pt x="44666" y="4094"/>
                    <a:pt x="21746" y="11313"/>
                  </a:cubicBezTo>
                  <a:cubicBezTo>
                    <a:pt x="17595" y="12576"/>
                    <a:pt x="13805" y="15283"/>
                    <a:pt x="10195" y="17810"/>
                  </a:cubicBezTo>
                  <a:cubicBezTo>
                    <a:pt x="1172" y="24126"/>
                    <a:pt x="-2438" y="32609"/>
                    <a:pt x="1713" y="43437"/>
                  </a:cubicBezTo>
                  <a:cubicBezTo>
                    <a:pt x="5683" y="53544"/>
                    <a:pt x="14707" y="54626"/>
                    <a:pt x="23911" y="539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9" name="Freeform 78">
              <a:extLst>
                <a:ext uri="{FF2B5EF4-FFF2-40B4-BE49-F238E27FC236}">
                  <a16:creationId xmlns:a16="http://schemas.microsoft.com/office/drawing/2014/main" id="{C4E344DA-F1F0-EF42-B6F7-DF0DD99D1549}"/>
                </a:ext>
              </a:extLst>
            </p:cNvPr>
            <p:cNvSpPr/>
            <p:nvPr/>
          </p:nvSpPr>
          <p:spPr>
            <a:xfrm>
              <a:off x="6434929" y="1016427"/>
              <a:ext cx="203591" cy="219649"/>
            </a:xfrm>
            <a:custGeom>
              <a:avLst/>
              <a:gdLst>
                <a:gd name="connsiteX0" fmla="*/ 192024 w 203591"/>
                <a:gd name="connsiteY0" fmla="*/ 16784 h 219649"/>
                <a:gd name="connsiteX1" fmla="*/ 191844 w 203591"/>
                <a:gd name="connsiteY1" fmla="*/ 14799 h 219649"/>
                <a:gd name="connsiteX2" fmla="*/ 191663 w 203591"/>
                <a:gd name="connsiteY2" fmla="*/ 14077 h 219649"/>
                <a:gd name="connsiteX3" fmla="*/ 191482 w 203591"/>
                <a:gd name="connsiteY3" fmla="*/ 12814 h 219649"/>
                <a:gd name="connsiteX4" fmla="*/ 191302 w 203591"/>
                <a:gd name="connsiteY4" fmla="*/ 11911 h 219649"/>
                <a:gd name="connsiteX5" fmla="*/ 191121 w 203591"/>
                <a:gd name="connsiteY5" fmla="*/ 11009 h 219649"/>
                <a:gd name="connsiteX6" fmla="*/ 190941 w 203591"/>
                <a:gd name="connsiteY6" fmla="*/ 10106 h 219649"/>
                <a:gd name="connsiteX7" fmla="*/ 190761 w 203591"/>
                <a:gd name="connsiteY7" fmla="*/ 9385 h 219649"/>
                <a:gd name="connsiteX8" fmla="*/ 190400 w 203591"/>
                <a:gd name="connsiteY8" fmla="*/ 8482 h 219649"/>
                <a:gd name="connsiteX9" fmla="*/ 190219 w 203591"/>
                <a:gd name="connsiteY9" fmla="*/ 7760 h 219649"/>
                <a:gd name="connsiteX10" fmla="*/ 189858 w 203591"/>
                <a:gd name="connsiteY10" fmla="*/ 6858 h 219649"/>
                <a:gd name="connsiteX11" fmla="*/ 189678 w 203591"/>
                <a:gd name="connsiteY11" fmla="*/ 6317 h 219649"/>
                <a:gd name="connsiteX12" fmla="*/ 189137 w 203591"/>
                <a:gd name="connsiteY12" fmla="*/ 5414 h 219649"/>
                <a:gd name="connsiteX13" fmla="*/ 188956 w 203591"/>
                <a:gd name="connsiteY13" fmla="*/ 5053 h 219649"/>
                <a:gd name="connsiteX14" fmla="*/ 188234 w 203591"/>
                <a:gd name="connsiteY14" fmla="*/ 4151 h 219649"/>
                <a:gd name="connsiteX15" fmla="*/ 188234 w 203591"/>
                <a:gd name="connsiteY15" fmla="*/ 4151 h 219649"/>
                <a:gd name="connsiteX16" fmla="*/ 182639 w 203591"/>
                <a:gd name="connsiteY16" fmla="*/ 541 h 219649"/>
                <a:gd name="connsiteX17" fmla="*/ 182459 w 203591"/>
                <a:gd name="connsiteY17" fmla="*/ 541 h 219649"/>
                <a:gd name="connsiteX18" fmla="*/ 181015 w 203591"/>
                <a:gd name="connsiteY18" fmla="*/ 180 h 219649"/>
                <a:gd name="connsiteX19" fmla="*/ 180835 w 203591"/>
                <a:gd name="connsiteY19" fmla="*/ 180 h 219649"/>
                <a:gd name="connsiteX20" fmla="*/ 179391 w 203591"/>
                <a:gd name="connsiteY20" fmla="*/ 0 h 219649"/>
                <a:gd name="connsiteX21" fmla="*/ 179210 w 203591"/>
                <a:gd name="connsiteY21" fmla="*/ 0 h 219649"/>
                <a:gd name="connsiteX22" fmla="*/ 177406 w 203591"/>
                <a:gd name="connsiteY22" fmla="*/ 0 h 219649"/>
                <a:gd name="connsiteX23" fmla="*/ 183361 w 203591"/>
                <a:gd name="connsiteY23" fmla="*/ 47826 h 219649"/>
                <a:gd name="connsiteX24" fmla="*/ 174337 w 203591"/>
                <a:gd name="connsiteY24" fmla="*/ 98178 h 219649"/>
                <a:gd name="connsiteX25" fmla="*/ 127414 w 203591"/>
                <a:gd name="connsiteY25" fmla="*/ 160802 h 219649"/>
                <a:gd name="connsiteX26" fmla="*/ 68580 w 203591"/>
                <a:gd name="connsiteY26" fmla="*/ 177045 h 219649"/>
                <a:gd name="connsiteX27" fmla="*/ 361 w 203591"/>
                <a:gd name="connsiteY27" fmla="*/ 166938 h 219649"/>
                <a:gd name="connsiteX28" fmla="*/ 180 w 203591"/>
                <a:gd name="connsiteY28" fmla="*/ 171630 h 219649"/>
                <a:gd name="connsiteX29" fmla="*/ 180 w 203591"/>
                <a:gd name="connsiteY29" fmla="*/ 172713 h 219649"/>
                <a:gd name="connsiteX30" fmla="*/ 0 w 203591"/>
                <a:gd name="connsiteY30" fmla="*/ 176684 h 219649"/>
                <a:gd name="connsiteX31" fmla="*/ 0 w 203591"/>
                <a:gd name="connsiteY31" fmla="*/ 179210 h 219649"/>
                <a:gd name="connsiteX32" fmla="*/ 0 w 203591"/>
                <a:gd name="connsiteY32" fmla="*/ 182098 h 219649"/>
                <a:gd name="connsiteX33" fmla="*/ 0 w 203591"/>
                <a:gd name="connsiteY33" fmla="*/ 187693 h 219649"/>
                <a:gd name="connsiteX34" fmla="*/ 26169 w 203591"/>
                <a:gd name="connsiteY34" fmla="*/ 215125 h 219649"/>
                <a:gd name="connsiteX35" fmla="*/ 103231 w 203591"/>
                <a:gd name="connsiteY35" fmla="*/ 218012 h 219649"/>
                <a:gd name="connsiteX36" fmla="*/ 177767 w 203591"/>
                <a:gd name="connsiteY36" fmla="*/ 218554 h 219649"/>
                <a:gd name="connsiteX37" fmla="*/ 203574 w 203591"/>
                <a:gd name="connsiteY37" fmla="*/ 191844 h 219649"/>
                <a:gd name="connsiteX38" fmla="*/ 198340 w 203591"/>
                <a:gd name="connsiteY38" fmla="*/ 107021 h 219649"/>
                <a:gd name="connsiteX39" fmla="*/ 192024 w 203591"/>
                <a:gd name="connsiteY39" fmla="*/ 16784 h 2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3591" h="219649">
                  <a:moveTo>
                    <a:pt x="192024" y="16784"/>
                  </a:moveTo>
                  <a:cubicBezTo>
                    <a:pt x="192024" y="16062"/>
                    <a:pt x="191844" y="15340"/>
                    <a:pt x="191844" y="14799"/>
                  </a:cubicBezTo>
                  <a:cubicBezTo>
                    <a:pt x="191844" y="14618"/>
                    <a:pt x="191844" y="14257"/>
                    <a:pt x="191663" y="14077"/>
                  </a:cubicBezTo>
                  <a:cubicBezTo>
                    <a:pt x="191663" y="13716"/>
                    <a:pt x="191482" y="13175"/>
                    <a:pt x="191482" y="12814"/>
                  </a:cubicBezTo>
                  <a:cubicBezTo>
                    <a:pt x="191482" y="12453"/>
                    <a:pt x="191302" y="12272"/>
                    <a:pt x="191302" y="11911"/>
                  </a:cubicBezTo>
                  <a:cubicBezTo>
                    <a:pt x="191302" y="11550"/>
                    <a:pt x="191121" y="11189"/>
                    <a:pt x="191121" y="11009"/>
                  </a:cubicBezTo>
                  <a:cubicBezTo>
                    <a:pt x="191121" y="10648"/>
                    <a:pt x="190941" y="10467"/>
                    <a:pt x="190941" y="10106"/>
                  </a:cubicBezTo>
                  <a:cubicBezTo>
                    <a:pt x="190941" y="9926"/>
                    <a:pt x="190761" y="9565"/>
                    <a:pt x="190761" y="9385"/>
                  </a:cubicBezTo>
                  <a:cubicBezTo>
                    <a:pt x="190580" y="9024"/>
                    <a:pt x="190580" y="8843"/>
                    <a:pt x="190400" y="8482"/>
                  </a:cubicBezTo>
                  <a:cubicBezTo>
                    <a:pt x="190400" y="8302"/>
                    <a:pt x="190219" y="8121"/>
                    <a:pt x="190219" y="7760"/>
                  </a:cubicBezTo>
                  <a:cubicBezTo>
                    <a:pt x="190039" y="7399"/>
                    <a:pt x="190039" y="7219"/>
                    <a:pt x="189858" y="6858"/>
                  </a:cubicBezTo>
                  <a:cubicBezTo>
                    <a:pt x="189858" y="6678"/>
                    <a:pt x="189678" y="6497"/>
                    <a:pt x="189678" y="6317"/>
                  </a:cubicBezTo>
                  <a:cubicBezTo>
                    <a:pt x="189497" y="5956"/>
                    <a:pt x="189317" y="5775"/>
                    <a:pt x="189137" y="5414"/>
                  </a:cubicBezTo>
                  <a:cubicBezTo>
                    <a:pt x="189137" y="5234"/>
                    <a:pt x="188956" y="5234"/>
                    <a:pt x="188956" y="5053"/>
                  </a:cubicBezTo>
                  <a:cubicBezTo>
                    <a:pt x="188775" y="4692"/>
                    <a:pt x="188595" y="4512"/>
                    <a:pt x="188234" y="4151"/>
                  </a:cubicBezTo>
                  <a:cubicBezTo>
                    <a:pt x="188234" y="4151"/>
                    <a:pt x="188234" y="4151"/>
                    <a:pt x="188234" y="4151"/>
                  </a:cubicBezTo>
                  <a:cubicBezTo>
                    <a:pt x="186790" y="2346"/>
                    <a:pt x="184986" y="1083"/>
                    <a:pt x="182639" y="541"/>
                  </a:cubicBezTo>
                  <a:cubicBezTo>
                    <a:pt x="182639" y="541"/>
                    <a:pt x="182639" y="541"/>
                    <a:pt x="182459" y="541"/>
                  </a:cubicBezTo>
                  <a:cubicBezTo>
                    <a:pt x="182098" y="361"/>
                    <a:pt x="181556" y="361"/>
                    <a:pt x="181015" y="180"/>
                  </a:cubicBezTo>
                  <a:cubicBezTo>
                    <a:pt x="181015" y="180"/>
                    <a:pt x="180835" y="180"/>
                    <a:pt x="180835" y="180"/>
                  </a:cubicBezTo>
                  <a:cubicBezTo>
                    <a:pt x="180293" y="180"/>
                    <a:pt x="179752" y="0"/>
                    <a:pt x="179391" y="0"/>
                  </a:cubicBezTo>
                  <a:cubicBezTo>
                    <a:pt x="179391" y="0"/>
                    <a:pt x="179391" y="0"/>
                    <a:pt x="179210" y="0"/>
                  </a:cubicBezTo>
                  <a:cubicBezTo>
                    <a:pt x="178669" y="0"/>
                    <a:pt x="178127" y="0"/>
                    <a:pt x="177406" y="0"/>
                  </a:cubicBezTo>
                  <a:cubicBezTo>
                    <a:pt x="183181" y="15160"/>
                    <a:pt x="185166" y="31583"/>
                    <a:pt x="183361" y="47826"/>
                  </a:cubicBezTo>
                  <a:cubicBezTo>
                    <a:pt x="181556" y="63888"/>
                    <a:pt x="179932" y="82657"/>
                    <a:pt x="174337" y="98178"/>
                  </a:cubicBezTo>
                  <a:cubicBezTo>
                    <a:pt x="164773" y="124166"/>
                    <a:pt x="150876" y="145462"/>
                    <a:pt x="127414" y="160802"/>
                  </a:cubicBezTo>
                  <a:cubicBezTo>
                    <a:pt x="110450" y="171991"/>
                    <a:pt x="88793" y="176684"/>
                    <a:pt x="68580" y="177045"/>
                  </a:cubicBezTo>
                  <a:cubicBezTo>
                    <a:pt x="45479" y="177406"/>
                    <a:pt x="22920" y="171089"/>
                    <a:pt x="361" y="166938"/>
                  </a:cubicBezTo>
                  <a:cubicBezTo>
                    <a:pt x="361" y="168562"/>
                    <a:pt x="180" y="170006"/>
                    <a:pt x="180" y="171630"/>
                  </a:cubicBezTo>
                  <a:cubicBezTo>
                    <a:pt x="180" y="171991"/>
                    <a:pt x="180" y="172352"/>
                    <a:pt x="180" y="172713"/>
                  </a:cubicBezTo>
                  <a:cubicBezTo>
                    <a:pt x="180" y="173977"/>
                    <a:pt x="180" y="175420"/>
                    <a:pt x="0" y="176684"/>
                  </a:cubicBezTo>
                  <a:cubicBezTo>
                    <a:pt x="0" y="177586"/>
                    <a:pt x="0" y="178308"/>
                    <a:pt x="0" y="179210"/>
                  </a:cubicBezTo>
                  <a:cubicBezTo>
                    <a:pt x="0" y="180113"/>
                    <a:pt x="0" y="181196"/>
                    <a:pt x="0" y="182098"/>
                  </a:cubicBezTo>
                  <a:cubicBezTo>
                    <a:pt x="0" y="183903"/>
                    <a:pt x="0" y="185888"/>
                    <a:pt x="0" y="187693"/>
                  </a:cubicBezTo>
                  <a:cubicBezTo>
                    <a:pt x="361" y="210613"/>
                    <a:pt x="3609" y="213500"/>
                    <a:pt x="26169" y="215125"/>
                  </a:cubicBezTo>
                  <a:cubicBezTo>
                    <a:pt x="51796" y="216929"/>
                    <a:pt x="77604" y="214222"/>
                    <a:pt x="103231" y="218012"/>
                  </a:cubicBezTo>
                  <a:cubicBezTo>
                    <a:pt x="127956" y="220719"/>
                    <a:pt x="152861" y="219456"/>
                    <a:pt x="177767" y="218554"/>
                  </a:cubicBezTo>
                  <a:cubicBezTo>
                    <a:pt x="201228" y="217651"/>
                    <a:pt x="203213" y="214944"/>
                    <a:pt x="203574" y="191844"/>
                  </a:cubicBezTo>
                  <a:cubicBezTo>
                    <a:pt x="203935" y="163329"/>
                    <a:pt x="198521" y="135355"/>
                    <a:pt x="198340" y="107021"/>
                  </a:cubicBezTo>
                  <a:cubicBezTo>
                    <a:pt x="198160" y="76882"/>
                    <a:pt x="194009" y="46743"/>
                    <a:pt x="192024" y="1678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0" name="Freeform 79">
              <a:extLst>
                <a:ext uri="{FF2B5EF4-FFF2-40B4-BE49-F238E27FC236}">
                  <a16:creationId xmlns:a16="http://schemas.microsoft.com/office/drawing/2014/main" id="{875876C9-100C-C846-A22D-51836E906D75}"/>
                </a:ext>
              </a:extLst>
            </p:cNvPr>
            <p:cNvSpPr/>
            <p:nvPr/>
          </p:nvSpPr>
          <p:spPr>
            <a:xfrm>
              <a:off x="6549349" y="448838"/>
              <a:ext cx="60689" cy="117849"/>
            </a:xfrm>
            <a:custGeom>
              <a:avLst/>
              <a:gdLst>
                <a:gd name="connsiteX0" fmla="*/ 4512 w 60689"/>
                <a:gd name="connsiteY0" fmla="*/ 10287 h 117849"/>
                <a:gd name="connsiteX1" fmla="*/ 8482 w 60689"/>
                <a:gd name="connsiteY1" fmla="*/ 16423 h 117849"/>
                <a:gd name="connsiteX2" fmla="*/ 54323 w 60689"/>
                <a:gd name="connsiteY2" fmla="*/ 97275 h 117849"/>
                <a:gd name="connsiteX3" fmla="*/ 56669 w 60689"/>
                <a:gd name="connsiteY3" fmla="*/ 116225 h 117849"/>
                <a:gd name="connsiteX4" fmla="*/ 58835 w 60689"/>
                <a:gd name="connsiteY4" fmla="*/ 117849 h 117849"/>
                <a:gd name="connsiteX5" fmla="*/ 60459 w 60689"/>
                <a:gd name="connsiteY5" fmla="*/ 81033 h 117849"/>
                <a:gd name="connsiteX6" fmla="*/ 60459 w 60689"/>
                <a:gd name="connsiteY6" fmla="*/ 80672 h 117849"/>
                <a:gd name="connsiteX7" fmla="*/ 60278 w 60689"/>
                <a:gd name="connsiteY7" fmla="*/ 76521 h 117849"/>
                <a:gd name="connsiteX8" fmla="*/ 60278 w 60689"/>
                <a:gd name="connsiteY8" fmla="*/ 75618 h 117849"/>
                <a:gd name="connsiteX9" fmla="*/ 59917 w 60689"/>
                <a:gd name="connsiteY9" fmla="*/ 72009 h 117849"/>
                <a:gd name="connsiteX10" fmla="*/ 59737 w 60689"/>
                <a:gd name="connsiteY10" fmla="*/ 70926 h 117849"/>
                <a:gd name="connsiteX11" fmla="*/ 59376 w 60689"/>
                <a:gd name="connsiteY11" fmla="*/ 67497 h 117849"/>
                <a:gd name="connsiteX12" fmla="*/ 59195 w 60689"/>
                <a:gd name="connsiteY12" fmla="*/ 66053 h 117849"/>
                <a:gd name="connsiteX13" fmla="*/ 58835 w 60689"/>
                <a:gd name="connsiteY13" fmla="*/ 62805 h 117849"/>
                <a:gd name="connsiteX14" fmla="*/ 58654 w 60689"/>
                <a:gd name="connsiteY14" fmla="*/ 61361 h 117849"/>
                <a:gd name="connsiteX15" fmla="*/ 58293 w 60689"/>
                <a:gd name="connsiteY15" fmla="*/ 58293 h 117849"/>
                <a:gd name="connsiteX16" fmla="*/ 58112 w 60689"/>
                <a:gd name="connsiteY16" fmla="*/ 56669 h 117849"/>
                <a:gd name="connsiteX17" fmla="*/ 57571 w 60689"/>
                <a:gd name="connsiteY17" fmla="*/ 53601 h 117849"/>
                <a:gd name="connsiteX18" fmla="*/ 57391 w 60689"/>
                <a:gd name="connsiteY18" fmla="*/ 51976 h 117849"/>
                <a:gd name="connsiteX19" fmla="*/ 56849 w 60689"/>
                <a:gd name="connsiteY19" fmla="*/ 48728 h 117849"/>
                <a:gd name="connsiteX20" fmla="*/ 56669 w 60689"/>
                <a:gd name="connsiteY20" fmla="*/ 47284 h 117849"/>
                <a:gd name="connsiteX21" fmla="*/ 55767 w 60689"/>
                <a:gd name="connsiteY21" fmla="*/ 42772 h 117849"/>
                <a:gd name="connsiteX22" fmla="*/ 55044 w 60689"/>
                <a:gd name="connsiteY22" fmla="*/ 39524 h 117849"/>
                <a:gd name="connsiteX23" fmla="*/ 54864 w 60689"/>
                <a:gd name="connsiteY23" fmla="*/ 38441 h 117849"/>
                <a:gd name="connsiteX24" fmla="*/ 54323 w 60689"/>
                <a:gd name="connsiteY24" fmla="*/ 36275 h 117849"/>
                <a:gd name="connsiteX25" fmla="*/ 53962 w 60689"/>
                <a:gd name="connsiteY25" fmla="*/ 35192 h 117849"/>
                <a:gd name="connsiteX26" fmla="*/ 53420 w 60689"/>
                <a:gd name="connsiteY26" fmla="*/ 33207 h 117849"/>
                <a:gd name="connsiteX27" fmla="*/ 53060 w 60689"/>
                <a:gd name="connsiteY27" fmla="*/ 32124 h 117849"/>
                <a:gd name="connsiteX28" fmla="*/ 52337 w 60689"/>
                <a:gd name="connsiteY28" fmla="*/ 30320 h 117849"/>
                <a:gd name="connsiteX29" fmla="*/ 51977 w 60689"/>
                <a:gd name="connsiteY29" fmla="*/ 29417 h 117849"/>
                <a:gd name="connsiteX30" fmla="*/ 51074 w 60689"/>
                <a:gd name="connsiteY30" fmla="*/ 27071 h 117849"/>
                <a:gd name="connsiteX31" fmla="*/ 50893 w 60689"/>
                <a:gd name="connsiteY31" fmla="*/ 26710 h 117849"/>
                <a:gd name="connsiteX32" fmla="*/ 49630 w 60689"/>
                <a:gd name="connsiteY32" fmla="*/ 24183 h 117849"/>
                <a:gd name="connsiteX33" fmla="*/ 49089 w 60689"/>
                <a:gd name="connsiteY33" fmla="*/ 23281 h 117849"/>
                <a:gd name="connsiteX34" fmla="*/ 48186 w 60689"/>
                <a:gd name="connsiteY34" fmla="*/ 21657 h 117849"/>
                <a:gd name="connsiteX35" fmla="*/ 47645 w 60689"/>
                <a:gd name="connsiteY35" fmla="*/ 20755 h 117849"/>
                <a:gd name="connsiteX36" fmla="*/ 46743 w 60689"/>
                <a:gd name="connsiteY36" fmla="*/ 19491 h 117849"/>
                <a:gd name="connsiteX37" fmla="*/ 46021 w 60689"/>
                <a:gd name="connsiteY37" fmla="*/ 18589 h 117849"/>
                <a:gd name="connsiteX38" fmla="*/ 45118 w 60689"/>
                <a:gd name="connsiteY38" fmla="*/ 17325 h 117849"/>
                <a:gd name="connsiteX39" fmla="*/ 44397 w 60689"/>
                <a:gd name="connsiteY39" fmla="*/ 16423 h 117849"/>
                <a:gd name="connsiteX40" fmla="*/ 43314 w 60689"/>
                <a:gd name="connsiteY40" fmla="*/ 15160 h 117849"/>
                <a:gd name="connsiteX41" fmla="*/ 42772 w 60689"/>
                <a:gd name="connsiteY41" fmla="*/ 14438 h 117849"/>
                <a:gd name="connsiteX42" fmla="*/ 41148 w 60689"/>
                <a:gd name="connsiteY42" fmla="*/ 12633 h 117849"/>
                <a:gd name="connsiteX43" fmla="*/ 40246 w 60689"/>
                <a:gd name="connsiteY43" fmla="*/ 11911 h 117849"/>
                <a:gd name="connsiteX44" fmla="*/ 39343 w 60689"/>
                <a:gd name="connsiteY44" fmla="*/ 11009 h 117849"/>
                <a:gd name="connsiteX45" fmla="*/ 38441 w 60689"/>
                <a:gd name="connsiteY45" fmla="*/ 10107 h 117849"/>
                <a:gd name="connsiteX46" fmla="*/ 37539 w 60689"/>
                <a:gd name="connsiteY46" fmla="*/ 9385 h 117849"/>
                <a:gd name="connsiteX47" fmla="*/ 36456 w 60689"/>
                <a:gd name="connsiteY47" fmla="*/ 8663 h 117849"/>
                <a:gd name="connsiteX48" fmla="*/ 35553 w 60689"/>
                <a:gd name="connsiteY48" fmla="*/ 7941 h 117849"/>
                <a:gd name="connsiteX49" fmla="*/ 34471 w 60689"/>
                <a:gd name="connsiteY49" fmla="*/ 7219 h 117849"/>
                <a:gd name="connsiteX50" fmla="*/ 33568 w 60689"/>
                <a:gd name="connsiteY50" fmla="*/ 6678 h 117849"/>
                <a:gd name="connsiteX51" fmla="*/ 29056 w 60689"/>
                <a:gd name="connsiteY51" fmla="*/ 4331 h 117849"/>
                <a:gd name="connsiteX52" fmla="*/ 28334 w 60689"/>
                <a:gd name="connsiteY52" fmla="*/ 3970 h 117849"/>
                <a:gd name="connsiteX53" fmla="*/ 26891 w 60689"/>
                <a:gd name="connsiteY53" fmla="*/ 3429 h 117849"/>
                <a:gd name="connsiteX54" fmla="*/ 25988 w 60689"/>
                <a:gd name="connsiteY54" fmla="*/ 3068 h 117849"/>
                <a:gd name="connsiteX55" fmla="*/ 24545 w 60689"/>
                <a:gd name="connsiteY55" fmla="*/ 2527 h 117849"/>
                <a:gd name="connsiteX56" fmla="*/ 23822 w 60689"/>
                <a:gd name="connsiteY56" fmla="*/ 2346 h 117849"/>
                <a:gd name="connsiteX57" fmla="*/ 22198 w 60689"/>
                <a:gd name="connsiteY57" fmla="*/ 1805 h 117849"/>
                <a:gd name="connsiteX58" fmla="*/ 21657 w 60689"/>
                <a:gd name="connsiteY58" fmla="*/ 1624 h 117849"/>
                <a:gd name="connsiteX59" fmla="*/ 15521 w 60689"/>
                <a:gd name="connsiteY59" fmla="*/ 361 h 117849"/>
                <a:gd name="connsiteX60" fmla="*/ 15160 w 60689"/>
                <a:gd name="connsiteY60" fmla="*/ 361 h 117849"/>
                <a:gd name="connsiteX61" fmla="*/ 13175 w 60689"/>
                <a:gd name="connsiteY61" fmla="*/ 180 h 117849"/>
                <a:gd name="connsiteX62" fmla="*/ 12453 w 60689"/>
                <a:gd name="connsiteY62" fmla="*/ 180 h 117849"/>
                <a:gd name="connsiteX63" fmla="*/ 10468 w 60689"/>
                <a:gd name="connsiteY63" fmla="*/ 0 h 117849"/>
                <a:gd name="connsiteX64" fmla="*/ 9746 w 60689"/>
                <a:gd name="connsiteY64" fmla="*/ 0 h 117849"/>
                <a:gd name="connsiteX65" fmla="*/ 7760 w 60689"/>
                <a:gd name="connsiteY65" fmla="*/ 0 h 117849"/>
                <a:gd name="connsiteX66" fmla="*/ 7400 w 60689"/>
                <a:gd name="connsiteY66" fmla="*/ 0 h 117849"/>
                <a:gd name="connsiteX67" fmla="*/ 0 w 60689"/>
                <a:gd name="connsiteY67" fmla="*/ 361 h 117849"/>
                <a:gd name="connsiteX68" fmla="*/ 4512 w 60689"/>
                <a:gd name="connsiteY68" fmla="*/ 10287 h 1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89" h="117849">
                  <a:moveTo>
                    <a:pt x="4512" y="10287"/>
                  </a:moveTo>
                  <a:cubicBezTo>
                    <a:pt x="5775" y="12453"/>
                    <a:pt x="7039" y="14438"/>
                    <a:pt x="8482" y="16423"/>
                  </a:cubicBezTo>
                  <a:cubicBezTo>
                    <a:pt x="28515" y="40968"/>
                    <a:pt x="48548" y="64429"/>
                    <a:pt x="54323" y="97275"/>
                  </a:cubicBezTo>
                  <a:cubicBezTo>
                    <a:pt x="55405" y="103772"/>
                    <a:pt x="56308" y="109908"/>
                    <a:pt x="56669" y="116225"/>
                  </a:cubicBezTo>
                  <a:cubicBezTo>
                    <a:pt x="57391" y="116766"/>
                    <a:pt x="58112" y="117308"/>
                    <a:pt x="58835" y="117849"/>
                  </a:cubicBezTo>
                  <a:cubicBezTo>
                    <a:pt x="60639" y="105758"/>
                    <a:pt x="61000" y="93485"/>
                    <a:pt x="60459" y="81033"/>
                  </a:cubicBezTo>
                  <a:cubicBezTo>
                    <a:pt x="60459" y="80852"/>
                    <a:pt x="60459" y="80672"/>
                    <a:pt x="60459" y="80672"/>
                  </a:cubicBezTo>
                  <a:cubicBezTo>
                    <a:pt x="60459" y="79228"/>
                    <a:pt x="60278" y="77965"/>
                    <a:pt x="60278" y="76521"/>
                  </a:cubicBezTo>
                  <a:cubicBezTo>
                    <a:pt x="60278" y="76160"/>
                    <a:pt x="60278" y="75979"/>
                    <a:pt x="60278" y="75618"/>
                  </a:cubicBezTo>
                  <a:cubicBezTo>
                    <a:pt x="60278" y="74355"/>
                    <a:pt x="60098" y="73272"/>
                    <a:pt x="59917" y="72009"/>
                  </a:cubicBezTo>
                  <a:cubicBezTo>
                    <a:pt x="59917" y="71648"/>
                    <a:pt x="59917" y="71287"/>
                    <a:pt x="59737" y="70926"/>
                  </a:cubicBezTo>
                  <a:cubicBezTo>
                    <a:pt x="59556" y="69843"/>
                    <a:pt x="59556" y="68760"/>
                    <a:pt x="59376" y="67497"/>
                  </a:cubicBezTo>
                  <a:cubicBezTo>
                    <a:pt x="59376" y="66956"/>
                    <a:pt x="59195" y="66595"/>
                    <a:pt x="59195" y="66053"/>
                  </a:cubicBezTo>
                  <a:cubicBezTo>
                    <a:pt x="59015" y="64971"/>
                    <a:pt x="59015" y="63888"/>
                    <a:pt x="58835" y="62805"/>
                  </a:cubicBezTo>
                  <a:cubicBezTo>
                    <a:pt x="58835" y="62263"/>
                    <a:pt x="58654" y="61902"/>
                    <a:pt x="58654" y="61361"/>
                  </a:cubicBezTo>
                  <a:cubicBezTo>
                    <a:pt x="58474" y="60278"/>
                    <a:pt x="58293" y="59376"/>
                    <a:pt x="58293" y="58293"/>
                  </a:cubicBezTo>
                  <a:cubicBezTo>
                    <a:pt x="58293" y="57752"/>
                    <a:pt x="58112" y="57210"/>
                    <a:pt x="58112" y="56669"/>
                  </a:cubicBezTo>
                  <a:cubicBezTo>
                    <a:pt x="57932" y="55586"/>
                    <a:pt x="57752" y="54684"/>
                    <a:pt x="57571" y="53601"/>
                  </a:cubicBezTo>
                  <a:cubicBezTo>
                    <a:pt x="57571" y="53059"/>
                    <a:pt x="57391" y="52518"/>
                    <a:pt x="57391" y="51976"/>
                  </a:cubicBezTo>
                  <a:cubicBezTo>
                    <a:pt x="57210" y="50894"/>
                    <a:pt x="57030" y="49811"/>
                    <a:pt x="56849" y="48728"/>
                  </a:cubicBezTo>
                  <a:cubicBezTo>
                    <a:pt x="56849" y="48186"/>
                    <a:pt x="56669" y="47826"/>
                    <a:pt x="56669" y="47284"/>
                  </a:cubicBezTo>
                  <a:cubicBezTo>
                    <a:pt x="56308" y="45840"/>
                    <a:pt x="56127" y="44216"/>
                    <a:pt x="55767" y="42772"/>
                  </a:cubicBezTo>
                  <a:cubicBezTo>
                    <a:pt x="55586" y="41689"/>
                    <a:pt x="55225" y="40607"/>
                    <a:pt x="55044" y="39524"/>
                  </a:cubicBezTo>
                  <a:cubicBezTo>
                    <a:pt x="55044" y="39163"/>
                    <a:pt x="54864" y="38802"/>
                    <a:pt x="54864" y="38441"/>
                  </a:cubicBezTo>
                  <a:cubicBezTo>
                    <a:pt x="54684" y="37719"/>
                    <a:pt x="54503" y="36997"/>
                    <a:pt x="54323" y="36275"/>
                  </a:cubicBezTo>
                  <a:cubicBezTo>
                    <a:pt x="54142" y="35914"/>
                    <a:pt x="54142" y="35553"/>
                    <a:pt x="53962" y="35192"/>
                  </a:cubicBezTo>
                  <a:cubicBezTo>
                    <a:pt x="53781" y="34470"/>
                    <a:pt x="53601" y="33929"/>
                    <a:pt x="53420" y="33207"/>
                  </a:cubicBezTo>
                  <a:cubicBezTo>
                    <a:pt x="53240" y="32846"/>
                    <a:pt x="53240" y="32485"/>
                    <a:pt x="53060" y="32124"/>
                  </a:cubicBezTo>
                  <a:cubicBezTo>
                    <a:pt x="52879" y="31402"/>
                    <a:pt x="52518" y="30861"/>
                    <a:pt x="52337" y="30320"/>
                  </a:cubicBezTo>
                  <a:cubicBezTo>
                    <a:pt x="52157" y="29959"/>
                    <a:pt x="52157" y="29598"/>
                    <a:pt x="51977" y="29417"/>
                  </a:cubicBezTo>
                  <a:cubicBezTo>
                    <a:pt x="51616" y="28695"/>
                    <a:pt x="51255" y="27793"/>
                    <a:pt x="51074" y="27071"/>
                  </a:cubicBezTo>
                  <a:cubicBezTo>
                    <a:pt x="51074" y="26891"/>
                    <a:pt x="50893" y="26710"/>
                    <a:pt x="50893" y="26710"/>
                  </a:cubicBezTo>
                  <a:cubicBezTo>
                    <a:pt x="50533" y="25808"/>
                    <a:pt x="49991" y="25086"/>
                    <a:pt x="49630" y="24183"/>
                  </a:cubicBezTo>
                  <a:cubicBezTo>
                    <a:pt x="49450" y="23823"/>
                    <a:pt x="49269" y="23642"/>
                    <a:pt x="49089" y="23281"/>
                  </a:cubicBezTo>
                  <a:cubicBezTo>
                    <a:pt x="48728" y="22740"/>
                    <a:pt x="48548" y="22198"/>
                    <a:pt x="48186" y="21657"/>
                  </a:cubicBezTo>
                  <a:cubicBezTo>
                    <a:pt x="48006" y="21296"/>
                    <a:pt x="47826" y="20935"/>
                    <a:pt x="47645" y="20755"/>
                  </a:cubicBezTo>
                  <a:cubicBezTo>
                    <a:pt x="47284" y="20213"/>
                    <a:pt x="47104" y="19852"/>
                    <a:pt x="46743" y="19491"/>
                  </a:cubicBezTo>
                  <a:cubicBezTo>
                    <a:pt x="46562" y="19130"/>
                    <a:pt x="46382" y="18769"/>
                    <a:pt x="46021" y="18589"/>
                  </a:cubicBezTo>
                  <a:cubicBezTo>
                    <a:pt x="45660" y="18228"/>
                    <a:pt x="45479" y="17686"/>
                    <a:pt x="45118" y="17325"/>
                  </a:cubicBezTo>
                  <a:cubicBezTo>
                    <a:pt x="44938" y="16965"/>
                    <a:pt x="44758" y="16784"/>
                    <a:pt x="44397" y="16423"/>
                  </a:cubicBezTo>
                  <a:cubicBezTo>
                    <a:pt x="44036" y="16062"/>
                    <a:pt x="43675" y="15521"/>
                    <a:pt x="43314" y="15160"/>
                  </a:cubicBezTo>
                  <a:cubicBezTo>
                    <a:pt x="43133" y="14979"/>
                    <a:pt x="42953" y="14618"/>
                    <a:pt x="42772" y="14438"/>
                  </a:cubicBezTo>
                  <a:cubicBezTo>
                    <a:pt x="42231" y="13896"/>
                    <a:pt x="41690" y="13175"/>
                    <a:pt x="41148" y="12633"/>
                  </a:cubicBezTo>
                  <a:cubicBezTo>
                    <a:pt x="40787" y="12272"/>
                    <a:pt x="40607" y="12092"/>
                    <a:pt x="40246" y="11911"/>
                  </a:cubicBezTo>
                  <a:cubicBezTo>
                    <a:pt x="39885" y="11550"/>
                    <a:pt x="39524" y="11370"/>
                    <a:pt x="39343" y="11009"/>
                  </a:cubicBezTo>
                  <a:cubicBezTo>
                    <a:pt x="38982" y="10648"/>
                    <a:pt x="38802" y="10467"/>
                    <a:pt x="38441" y="10107"/>
                  </a:cubicBezTo>
                  <a:cubicBezTo>
                    <a:pt x="38080" y="9926"/>
                    <a:pt x="37899" y="9565"/>
                    <a:pt x="37539" y="9385"/>
                  </a:cubicBezTo>
                  <a:cubicBezTo>
                    <a:pt x="37178" y="9204"/>
                    <a:pt x="36817" y="8843"/>
                    <a:pt x="36456" y="8663"/>
                  </a:cubicBezTo>
                  <a:cubicBezTo>
                    <a:pt x="36095" y="8482"/>
                    <a:pt x="35915" y="8302"/>
                    <a:pt x="35553" y="7941"/>
                  </a:cubicBezTo>
                  <a:cubicBezTo>
                    <a:pt x="35192" y="7760"/>
                    <a:pt x="34832" y="7399"/>
                    <a:pt x="34471" y="7219"/>
                  </a:cubicBezTo>
                  <a:cubicBezTo>
                    <a:pt x="34110" y="7038"/>
                    <a:pt x="33929" y="6858"/>
                    <a:pt x="33568" y="6678"/>
                  </a:cubicBezTo>
                  <a:cubicBezTo>
                    <a:pt x="32124" y="5775"/>
                    <a:pt x="30681" y="4873"/>
                    <a:pt x="29056" y="4331"/>
                  </a:cubicBezTo>
                  <a:cubicBezTo>
                    <a:pt x="28876" y="4151"/>
                    <a:pt x="28515" y="4151"/>
                    <a:pt x="28334" y="3970"/>
                  </a:cubicBezTo>
                  <a:cubicBezTo>
                    <a:pt x="27793" y="3790"/>
                    <a:pt x="27432" y="3609"/>
                    <a:pt x="26891" y="3429"/>
                  </a:cubicBezTo>
                  <a:cubicBezTo>
                    <a:pt x="26530" y="3249"/>
                    <a:pt x="26349" y="3249"/>
                    <a:pt x="25988" y="3068"/>
                  </a:cubicBezTo>
                  <a:cubicBezTo>
                    <a:pt x="25447" y="2888"/>
                    <a:pt x="25086" y="2707"/>
                    <a:pt x="24545" y="2527"/>
                  </a:cubicBezTo>
                  <a:cubicBezTo>
                    <a:pt x="24364" y="2527"/>
                    <a:pt x="24003" y="2346"/>
                    <a:pt x="23822" y="2346"/>
                  </a:cubicBezTo>
                  <a:cubicBezTo>
                    <a:pt x="23281" y="2166"/>
                    <a:pt x="22740" y="1985"/>
                    <a:pt x="22198" y="1805"/>
                  </a:cubicBezTo>
                  <a:cubicBezTo>
                    <a:pt x="22018" y="1805"/>
                    <a:pt x="21837" y="1624"/>
                    <a:pt x="21657" y="1624"/>
                  </a:cubicBezTo>
                  <a:cubicBezTo>
                    <a:pt x="19672" y="1083"/>
                    <a:pt x="17687" y="722"/>
                    <a:pt x="15521" y="361"/>
                  </a:cubicBezTo>
                  <a:cubicBezTo>
                    <a:pt x="15340" y="361"/>
                    <a:pt x="15340" y="361"/>
                    <a:pt x="15160" y="361"/>
                  </a:cubicBezTo>
                  <a:cubicBezTo>
                    <a:pt x="14619" y="361"/>
                    <a:pt x="13896" y="180"/>
                    <a:pt x="13175" y="180"/>
                  </a:cubicBezTo>
                  <a:cubicBezTo>
                    <a:pt x="12994" y="180"/>
                    <a:pt x="12814" y="180"/>
                    <a:pt x="12453" y="180"/>
                  </a:cubicBezTo>
                  <a:cubicBezTo>
                    <a:pt x="11911" y="180"/>
                    <a:pt x="11189" y="180"/>
                    <a:pt x="10468" y="0"/>
                  </a:cubicBezTo>
                  <a:cubicBezTo>
                    <a:pt x="10287" y="0"/>
                    <a:pt x="10107" y="0"/>
                    <a:pt x="9746" y="0"/>
                  </a:cubicBezTo>
                  <a:cubicBezTo>
                    <a:pt x="9024" y="0"/>
                    <a:pt x="8482" y="0"/>
                    <a:pt x="7760" y="0"/>
                  </a:cubicBezTo>
                  <a:cubicBezTo>
                    <a:pt x="7580" y="0"/>
                    <a:pt x="7580" y="0"/>
                    <a:pt x="7400" y="0"/>
                  </a:cubicBezTo>
                  <a:cubicBezTo>
                    <a:pt x="5053" y="0"/>
                    <a:pt x="2527" y="180"/>
                    <a:pt x="0" y="361"/>
                  </a:cubicBezTo>
                  <a:cubicBezTo>
                    <a:pt x="1805" y="3249"/>
                    <a:pt x="3249" y="6678"/>
                    <a:pt x="4512" y="102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1" name="Freeform 80">
              <a:extLst>
                <a:ext uri="{FF2B5EF4-FFF2-40B4-BE49-F238E27FC236}">
                  <a16:creationId xmlns:a16="http://schemas.microsoft.com/office/drawing/2014/main" id="{0C6424FC-9134-FD4C-B4BB-0983494EC236}"/>
                </a:ext>
              </a:extLst>
            </p:cNvPr>
            <p:cNvSpPr/>
            <p:nvPr/>
          </p:nvSpPr>
          <p:spPr>
            <a:xfrm>
              <a:off x="6376094" y="690392"/>
              <a:ext cx="363842" cy="312901"/>
            </a:xfrm>
            <a:custGeom>
              <a:avLst/>
              <a:gdLst>
                <a:gd name="connsiteX0" fmla="*/ 308430 w 363842"/>
                <a:gd name="connsiteY0" fmla="*/ 20133 h 312901"/>
                <a:gd name="connsiteX1" fmla="*/ 314385 w 363842"/>
                <a:gd name="connsiteY1" fmla="*/ 104414 h 312901"/>
                <a:gd name="connsiteX2" fmla="*/ 301752 w 363842"/>
                <a:gd name="connsiteY2" fmla="*/ 169926 h 312901"/>
                <a:gd name="connsiteX3" fmla="*/ 258980 w 363842"/>
                <a:gd name="connsiteY3" fmla="*/ 236340 h 312901"/>
                <a:gd name="connsiteX4" fmla="*/ 96734 w 363842"/>
                <a:gd name="connsiteY4" fmla="*/ 268645 h 312901"/>
                <a:gd name="connsiteX5" fmla="*/ 0 w 363842"/>
                <a:gd name="connsiteY5" fmla="*/ 204396 h 312901"/>
                <a:gd name="connsiteX6" fmla="*/ 1444 w 363842"/>
                <a:gd name="connsiteY6" fmla="*/ 216669 h 312901"/>
                <a:gd name="connsiteX7" fmla="*/ 1625 w 363842"/>
                <a:gd name="connsiteY7" fmla="*/ 218654 h 312901"/>
                <a:gd name="connsiteX8" fmla="*/ 3068 w 363842"/>
                <a:gd name="connsiteY8" fmla="*/ 230204 h 312901"/>
                <a:gd name="connsiteX9" fmla="*/ 3249 w 363842"/>
                <a:gd name="connsiteY9" fmla="*/ 231107 h 312901"/>
                <a:gd name="connsiteX10" fmla="*/ 4873 w 363842"/>
                <a:gd name="connsiteY10" fmla="*/ 242837 h 312901"/>
                <a:gd name="connsiteX11" fmla="*/ 5234 w 363842"/>
                <a:gd name="connsiteY11" fmla="*/ 245544 h 312901"/>
                <a:gd name="connsiteX12" fmla="*/ 7219 w 363842"/>
                <a:gd name="connsiteY12" fmla="*/ 257456 h 312901"/>
                <a:gd name="connsiteX13" fmla="*/ 47284 w 363842"/>
                <a:gd name="connsiteY13" fmla="*/ 299867 h 312901"/>
                <a:gd name="connsiteX14" fmla="*/ 157193 w 363842"/>
                <a:gd name="connsiteY14" fmla="*/ 311959 h 312901"/>
                <a:gd name="connsiteX15" fmla="*/ 224870 w 363842"/>
                <a:gd name="connsiteY15" fmla="*/ 310334 h 312901"/>
                <a:gd name="connsiteX16" fmla="*/ 293992 w 363842"/>
                <a:gd name="connsiteY16" fmla="*/ 292107 h 312901"/>
                <a:gd name="connsiteX17" fmla="*/ 320341 w 363842"/>
                <a:gd name="connsiteY17" fmla="*/ 233994 h 312901"/>
                <a:gd name="connsiteX18" fmla="*/ 326657 w 363842"/>
                <a:gd name="connsiteY18" fmla="*/ 215586 h 312901"/>
                <a:gd name="connsiteX19" fmla="*/ 335140 w 363842"/>
                <a:gd name="connsiteY19" fmla="*/ 160000 h 312901"/>
                <a:gd name="connsiteX20" fmla="*/ 338569 w 363842"/>
                <a:gd name="connsiteY20" fmla="*/ 146825 h 312901"/>
                <a:gd name="connsiteX21" fmla="*/ 350660 w 363842"/>
                <a:gd name="connsiteY21" fmla="*/ 71568 h 312901"/>
                <a:gd name="connsiteX22" fmla="*/ 355533 w 363842"/>
                <a:gd name="connsiteY22" fmla="*/ 46301 h 312901"/>
                <a:gd name="connsiteX23" fmla="*/ 360045 w 363842"/>
                <a:gd name="connsiteY23" fmla="*/ 11831 h 312901"/>
                <a:gd name="connsiteX24" fmla="*/ 330267 w 363842"/>
                <a:gd name="connsiteY24" fmla="*/ 642 h 312901"/>
                <a:gd name="connsiteX25" fmla="*/ 326657 w 363842"/>
                <a:gd name="connsiteY25" fmla="*/ 1183 h 312901"/>
                <a:gd name="connsiteX26" fmla="*/ 325575 w 363842"/>
                <a:gd name="connsiteY26" fmla="*/ 1363 h 312901"/>
                <a:gd name="connsiteX27" fmla="*/ 322687 w 363842"/>
                <a:gd name="connsiteY27" fmla="*/ 1905 h 312901"/>
                <a:gd name="connsiteX28" fmla="*/ 321965 w 363842"/>
                <a:gd name="connsiteY28" fmla="*/ 2085 h 312901"/>
                <a:gd name="connsiteX29" fmla="*/ 305001 w 363842"/>
                <a:gd name="connsiteY29" fmla="*/ 6236 h 312901"/>
                <a:gd name="connsiteX30" fmla="*/ 305001 w 363842"/>
                <a:gd name="connsiteY30" fmla="*/ 6236 h 312901"/>
                <a:gd name="connsiteX31" fmla="*/ 308430 w 363842"/>
                <a:gd name="connsiteY31" fmla="*/ 20133 h 31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3842" h="312901">
                  <a:moveTo>
                    <a:pt x="308430" y="20133"/>
                  </a:moveTo>
                  <a:cubicBezTo>
                    <a:pt x="314205" y="47204"/>
                    <a:pt x="316370" y="76802"/>
                    <a:pt x="314385" y="104414"/>
                  </a:cubicBezTo>
                  <a:cubicBezTo>
                    <a:pt x="312761" y="126432"/>
                    <a:pt x="309873" y="149171"/>
                    <a:pt x="301752" y="169926"/>
                  </a:cubicBezTo>
                  <a:cubicBezTo>
                    <a:pt x="292007" y="194651"/>
                    <a:pt x="279554" y="218654"/>
                    <a:pt x="258980" y="236340"/>
                  </a:cubicBezTo>
                  <a:cubicBezTo>
                    <a:pt x="214403" y="274420"/>
                    <a:pt x="152861" y="286331"/>
                    <a:pt x="96734" y="268645"/>
                  </a:cubicBezTo>
                  <a:cubicBezTo>
                    <a:pt x="58835" y="256734"/>
                    <a:pt x="24364" y="234716"/>
                    <a:pt x="0" y="204396"/>
                  </a:cubicBezTo>
                  <a:cubicBezTo>
                    <a:pt x="361" y="208547"/>
                    <a:pt x="902" y="212698"/>
                    <a:pt x="1444" y="216669"/>
                  </a:cubicBezTo>
                  <a:cubicBezTo>
                    <a:pt x="1444" y="217391"/>
                    <a:pt x="1625" y="217932"/>
                    <a:pt x="1625" y="218654"/>
                  </a:cubicBezTo>
                  <a:cubicBezTo>
                    <a:pt x="2166" y="222444"/>
                    <a:pt x="2527" y="226414"/>
                    <a:pt x="3068" y="230204"/>
                  </a:cubicBezTo>
                  <a:cubicBezTo>
                    <a:pt x="3068" y="230565"/>
                    <a:pt x="3068" y="230746"/>
                    <a:pt x="3249" y="231107"/>
                  </a:cubicBezTo>
                  <a:cubicBezTo>
                    <a:pt x="3790" y="235077"/>
                    <a:pt x="4332" y="238867"/>
                    <a:pt x="4873" y="242837"/>
                  </a:cubicBezTo>
                  <a:cubicBezTo>
                    <a:pt x="5053" y="243740"/>
                    <a:pt x="5234" y="244642"/>
                    <a:pt x="5234" y="245544"/>
                  </a:cubicBezTo>
                  <a:cubicBezTo>
                    <a:pt x="5775" y="249515"/>
                    <a:pt x="6497" y="253485"/>
                    <a:pt x="7219" y="257456"/>
                  </a:cubicBezTo>
                  <a:cubicBezTo>
                    <a:pt x="12272" y="285429"/>
                    <a:pt x="19491" y="292107"/>
                    <a:pt x="47284" y="299867"/>
                  </a:cubicBezTo>
                  <a:cubicBezTo>
                    <a:pt x="84642" y="310154"/>
                    <a:pt x="122542" y="311598"/>
                    <a:pt x="157193" y="311959"/>
                  </a:cubicBezTo>
                  <a:cubicBezTo>
                    <a:pt x="182278" y="313944"/>
                    <a:pt x="203574" y="312500"/>
                    <a:pt x="224870" y="310334"/>
                  </a:cubicBezTo>
                  <a:cubicBezTo>
                    <a:pt x="248693" y="307808"/>
                    <a:pt x="271974" y="302033"/>
                    <a:pt x="293992" y="292107"/>
                  </a:cubicBezTo>
                  <a:cubicBezTo>
                    <a:pt x="319438" y="280737"/>
                    <a:pt x="328101" y="262148"/>
                    <a:pt x="320341" y="233994"/>
                  </a:cubicBezTo>
                  <a:cubicBezTo>
                    <a:pt x="317814" y="225151"/>
                    <a:pt x="322326" y="221361"/>
                    <a:pt x="326657" y="215586"/>
                  </a:cubicBezTo>
                  <a:cubicBezTo>
                    <a:pt x="339291" y="198802"/>
                    <a:pt x="348675" y="181115"/>
                    <a:pt x="335140" y="160000"/>
                  </a:cubicBezTo>
                  <a:cubicBezTo>
                    <a:pt x="331350" y="154225"/>
                    <a:pt x="335140" y="151518"/>
                    <a:pt x="338569" y="146825"/>
                  </a:cubicBezTo>
                  <a:cubicBezTo>
                    <a:pt x="355172" y="124086"/>
                    <a:pt x="358601" y="96293"/>
                    <a:pt x="350660" y="71568"/>
                  </a:cubicBezTo>
                  <a:cubicBezTo>
                    <a:pt x="346329" y="58393"/>
                    <a:pt x="346690" y="54784"/>
                    <a:pt x="355533" y="46301"/>
                  </a:cubicBezTo>
                  <a:cubicBezTo>
                    <a:pt x="365279" y="37097"/>
                    <a:pt x="366001" y="24645"/>
                    <a:pt x="360045" y="11831"/>
                  </a:cubicBezTo>
                  <a:cubicBezTo>
                    <a:pt x="353548" y="-2246"/>
                    <a:pt x="341276" y="-261"/>
                    <a:pt x="330267" y="642"/>
                  </a:cubicBezTo>
                  <a:cubicBezTo>
                    <a:pt x="329004" y="822"/>
                    <a:pt x="327740" y="822"/>
                    <a:pt x="326657" y="1183"/>
                  </a:cubicBezTo>
                  <a:cubicBezTo>
                    <a:pt x="326297" y="1183"/>
                    <a:pt x="325936" y="1363"/>
                    <a:pt x="325575" y="1363"/>
                  </a:cubicBezTo>
                  <a:cubicBezTo>
                    <a:pt x="324672" y="1544"/>
                    <a:pt x="323770" y="1724"/>
                    <a:pt x="322687" y="1905"/>
                  </a:cubicBezTo>
                  <a:cubicBezTo>
                    <a:pt x="322506" y="1905"/>
                    <a:pt x="322146" y="2085"/>
                    <a:pt x="321965" y="2085"/>
                  </a:cubicBezTo>
                  <a:cubicBezTo>
                    <a:pt x="316370" y="3349"/>
                    <a:pt x="310595" y="5153"/>
                    <a:pt x="305001" y="6236"/>
                  </a:cubicBezTo>
                  <a:lnTo>
                    <a:pt x="305001" y="6236"/>
                  </a:lnTo>
                  <a:cubicBezTo>
                    <a:pt x="306084" y="10929"/>
                    <a:pt x="307347" y="15621"/>
                    <a:pt x="308430" y="20133"/>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82" name="Freeform 81">
              <a:extLst>
                <a:ext uri="{FF2B5EF4-FFF2-40B4-BE49-F238E27FC236}">
                  <a16:creationId xmlns:a16="http://schemas.microsoft.com/office/drawing/2014/main" id="{38E53581-9C30-984B-BB63-F10766E06E16}"/>
                </a:ext>
              </a:extLst>
            </p:cNvPr>
            <p:cNvSpPr/>
            <p:nvPr/>
          </p:nvSpPr>
          <p:spPr>
            <a:xfrm>
              <a:off x="6305890" y="922761"/>
              <a:ext cx="61180" cy="49830"/>
            </a:xfrm>
            <a:custGeom>
              <a:avLst/>
              <a:gdLst>
                <a:gd name="connsiteX0" fmla="*/ 29778 w 61180"/>
                <a:gd name="connsiteY0" fmla="*/ 11189 h 49830"/>
                <a:gd name="connsiteX1" fmla="*/ 0 w 61180"/>
                <a:gd name="connsiteY1" fmla="*/ 0 h 49830"/>
                <a:gd name="connsiteX2" fmla="*/ 902 w 61180"/>
                <a:gd name="connsiteY2" fmla="*/ 5234 h 49830"/>
                <a:gd name="connsiteX3" fmla="*/ 15701 w 61180"/>
                <a:gd name="connsiteY3" fmla="*/ 34831 h 49830"/>
                <a:gd name="connsiteX4" fmla="*/ 61180 w 61180"/>
                <a:gd name="connsiteY4" fmla="*/ 48367 h 49830"/>
                <a:gd name="connsiteX5" fmla="*/ 57391 w 61180"/>
                <a:gd name="connsiteY5" fmla="*/ 10467 h 49830"/>
                <a:gd name="connsiteX6" fmla="*/ 29778 w 61180"/>
                <a:gd name="connsiteY6" fmla="*/ 11189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0" h="49830">
                  <a:moveTo>
                    <a:pt x="29778" y="11189"/>
                  </a:moveTo>
                  <a:cubicBezTo>
                    <a:pt x="18228" y="9565"/>
                    <a:pt x="8843" y="5775"/>
                    <a:pt x="0" y="0"/>
                  </a:cubicBezTo>
                  <a:cubicBezTo>
                    <a:pt x="180" y="1805"/>
                    <a:pt x="542" y="3429"/>
                    <a:pt x="902" y="5234"/>
                  </a:cubicBezTo>
                  <a:cubicBezTo>
                    <a:pt x="3068" y="17145"/>
                    <a:pt x="4512" y="29056"/>
                    <a:pt x="15701" y="34831"/>
                  </a:cubicBezTo>
                  <a:cubicBezTo>
                    <a:pt x="29778" y="42231"/>
                    <a:pt x="43494" y="53962"/>
                    <a:pt x="61180" y="48367"/>
                  </a:cubicBezTo>
                  <a:cubicBezTo>
                    <a:pt x="59917" y="35734"/>
                    <a:pt x="58654" y="23101"/>
                    <a:pt x="57391" y="10467"/>
                  </a:cubicBezTo>
                  <a:cubicBezTo>
                    <a:pt x="48006" y="12453"/>
                    <a:pt x="38080" y="12272"/>
                    <a:pt x="29778" y="1118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00EE19D8-5F68-CA48-9B2F-8B1A22DCF922}"/>
                </a:ext>
              </a:extLst>
            </p:cNvPr>
            <p:cNvSpPr/>
            <p:nvPr/>
          </p:nvSpPr>
          <p:spPr>
            <a:xfrm>
              <a:off x="5840556" y="706773"/>
              <a:ext cx="492173" cy="511290"/>
            </a:xfrm>
            <a:custGeom>
              <a:avLst/>
              <a:gdLst>
                <a:gd name="connsiteX0" fmla="*/ 82368 w 492173"/>
                <a:gd name="connsiteY0" fmla="*/ 263633 h 511290"/>
                <a:gd name="connsiteX1" fmla="*/ 99694 w 492173"/>
                <a:gd name="connsiteY1" fmla="*/ 262189 h 511290"/>
                <a:gd name="connsiteX2" fmla="*/ 106010 w 492173"/>
                <a:gd name="connsiteY2" fmla="*/ 243420 h 511290"/>
                <a:gd name="connsiteX3" fmla="*/ 95904 w 492173"/>
                <a:gd name="connsiteY3" fmla="*/ 224831 h 511290"/>
                <a:gd name="connsiteX4" fmla="*/ 74608 w 492173"/>
                <a:gd name="connsiteY4" fmla="*/ 191083 h 511290"/>
                <a:gd name="connsiteX5" fmla="*/ 70457 w 492173"/>
                <a:gd name="connsiteY5" fmla="*/ 156251 h 511290"/>
                <a:gd name="connsiteX6" fmla="*/ 122975 w 492173"/>
                <a:gd name="connsiteY6" fmla="*/ 119615 h 511290"/>
                <a:gd name="connsiteX7" fmla="*/ 114312 w 492173"/>
                <a:gd name="connsiteY7" fmla="*/ 221041 h 511290"/>
                <a:gd name="connsiteX8" fmla="*/ 111064 w 492173"/>
                <a:gd name="connsiteY8" fmla="*/ 282402 h 511290"/>
                <a:gd name="connsiteX9" fmla="*/ 109620 w 492173"/>
                <a:gd name="connsiteY9" fmla="*/ 292870 h 511290"/>
                <a:gd name="connsiteX10" fmla="*/ 95362 w 492173"/>
                <a:gd name="connsiteY10" fmla="*/ 481284 h 511290"/>
                <a:gd name="connsiteX11" fmla="*/ 137232 w 492173"/>
                <a:gd name="connsiteY11" fmla="*/ 502580 h 511290"/>
                <a:gd name="connsiteX12" fmla="*/ 156543 w 492173"/>
                <a:gd name="connsiteY12" fmla="*/ 478036 h 511290"/>
                <a:gd name="connsiteX13" fmla="*/ 178561 w 492173"/>
                <a:gd name="connsiteY13" fmla="*/ 352787 h 511290"/>
                <a:gd name="connsiteX14" fmla="*/ 196247 w 492173"/>
                <a:gd name="connsiteY14" fmla="*/ 272837 h 511290"/>
                <a:gd name="connsiteX15" fmla="*/ 219889 w 492173"/>
                <a:gd name="connsiteY15" fmla="*/ 260745 h 511290"/>
                <a:gd name="connsiteX16" fmla="*/ 253096 w 492173"/>
                <a:gd name="connsiteY16" fmla="*/ 300089 h 511290"/>
                <a:gd name="connsiteX17" fmla="*/ 275655 w 492173"/>
                <a:gd name="connsiteY17" fmla="*/ 487962 h 511290"/>
                <a:gd name="connsiteX18" fmla="*/ 290635 w 492173"/>
                <a:gd name="connsiteY18" fmla="*/ 509619 h 511290"/>
                <a:gd name="connsiteX19" fmla="*/ 331061 w 492173"/>
                <a:gd name="connsiteY19" fmla="*/ 472261 h 511290"/>
                <a:gd name="connsiteX20" fmla="*/ 311931 w 492173"/>
                <a:gd name="connsiteY20" fmla="*/ 305503 h 511290"/>
                <a:gd name="connsiteX21" fmla="*/ 298576 w 492173"/>
                <a:gd name="connsiteY21" fmla="*/ 146145 h 511290"/>
                <a:gd name="connsiteX22" fmla="*/ 318789 w 492173"/>
                <a:gd name="connsiteY22" fmla="*/ 128819 h 511290"/>
                <a:gd name="connsiteX23" fmla="*/ 362103 w 492173"/>
                <a:gd name="connsiteY23" fmla="*/ 141452 h 511290"/>
                <a:gd name="connsiteX24" fmla="*/ 415162 w 492173"/>
                <a:gd name="connsiteY24" fmla="*/ 125751 h 511290"/>
                <a:gd name="connsiteX25" fmla="*/ 462085 w 492173"/>
                <a:gd name="connsiteY25" fmla="*/ 71609 h 511290"/>
                <a:gd name="connsiteX26" fmla="*/ 488073 w 492173"/>
                <a:gd name="connsiteY26" fmla="*/ 28295 h 511290"/>
                <a:gd name="connsiteX27" fmla="*/ 487712 w 492173"/>
                <a:gd name="connsiteY27" fmla="*/ 6097 h 511290"/>
                <a:gd name="connsiteX28" fmla="*/ 460641 w 492173"/>
                <a:gd name="connsiteY28" fmla="*/ 3571 h 511290"/>
                <a:gd name="connsiteX29" fmla="*/ 438623 w 492173"/>
                <a:gd name="connsiteY29" fmla="*/ 22520 h 511290"/>
                <a:gd name="connsiteX30" fmla="*/ 403792 w 492173"/>
                <a:gd name="connsiteY30" fmla="*/ 59337 h 511290"/>
                <a:gd name="connsiteX31" fmla="*/ 334851 w 492173"/>
                <a:gd name="connsiteY31" fmla="*/ 69263 h 511290"/>
                <a:gd name="connsiteX32" fmla="*/ 267895 w 492173"/>
                <a:gd name="connsiteY32" fmla="*/ 25949 h 511290"/>
                <a:gd name="connsiteX33" fmla="*/ 139578 w 492173"/>
                <a:gd name="connsiteY33" fmla="*/ 20174 h 511290"/>
                <a:gd name="connsiteX34" fmla="*/ 21007 w 492173"/>
                <a:gd name="connsiteY34" fmla="*/ 117630 h 511290"/>
                <a:gd name="connsiteX35" fmla="*/ 14510 w 492173"/>
                <a:gd name="connsiteY35" fmla="*/ 204799 h 511290"/>
                <a:gd name="connsiteX36" fmla="*/ 82368 w 492173"/>
                <a:gd name="connsiteY36" fmla="*/ 263633 h 51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173" h="511290">
                  <a:moveTo>
                    <a:pt x="82368" y="263633"/>
                  </a:moveTo>
                  <a:cubicBezTo>
                    <a:pt x="88504" y="266701"/>
                    <a:pt x="94460" y="267062"/>
                    <a:pt x="99694" y="262189"/>
                  </a:cubicBezTo>
                  <a:cubicBezTo>
                    <a:pt x="105288" y="257136"/>
                    <a:pt x="108717" y="251541"/>
                    <a:pt x="106010" y="243420"/>
                  </a:cubicBezTo>
                  <a:cubicBezTo>
                    <a:pt x="103664" y="236562"/>
                    <a:pt x="100054" y="230787"/>
                    <a:pt x="95904" y="224831"/>
                  </a:cubicBezTo>
                  <a:cubicBezTo>
                    <a:pt x="88324" y="214003"/>
                    <a:pt x="80383" y="202994"/>
                    <a:pt x="74608" y="191083"/>
                  </a:cubicBezTo>
                  <a:cubicBezTo>
                    <a:pt x="69555" y="180435"/>
                    <a:pt x="60712" y="168704"/>
                    <a:pt x="70457" y="156251"/>
                  </a:cubicBezTo>
                  <a:cubicBezTo>
                    <a:pt x="82549" y="140911"/>
                    <a:pt x="102221" y="123586"/>
                    <a:pt x="122975" y="119615"/>
                  </a:cubicBezTo>
                  <a:cubicBezTo>
                    <a:pt x="129833" y="118352"/>
                    <a:pt x="115575" y="212379"/>
                    <a:pt x="114312" y="221041"/>
                  </a:cubicBezTo>
                  <a:cubicBezTo>
                    <a:pt x="111605" y="234577"/>
                    <a:pt x="131999" y="233674"/>
                    <a:pt x="111064" y="282402"/>
                  </a:cubicBezTo>
                  <a:cubicBezTo>
                    <a:pt x="109800" y="285470"/>
                    <a:pt x="109981" y="289441"/>
                    <a:pt x="109620" y="292870"/>
                  </a:cubicBezTo>
                  <a:cubicBezTo>
                    <a:pt x="103484" y="340334"/>
                    <a:pt x="94460" y="477855"/>
                    <a:pt x="95362" y="481284"/>
                  </a:cubicBezTo>
                  <a:cubicBezTo>
                    <a:pt x="100416" y="500234"/>
                    <a:pt x="119366" y="510521"/>
                    <a:pt x="137232" y="502580"/>
                  </a:cubicBezTo>
                  <a:cubicBezTo>
                    <a:pt x="146617" y="498429"/>
                    <a:pt x="152392" y="487601"/>
                    <a:pt x="156543" y="478036"/>
                  </a:cubicBezTo>
                  <a:cubicBezTo>
                    <a:pt x="164484" y="459988"/>
                    <a:pt x="174951" y="375527"/>
                    <a:pt x="178561" y="352787"/>
                  </a:cubicBezTo>
                  <a:cubicBezTo>
                    <a:pt x="182892" y="325897"/>
                    <a:pt x="181629" y="297743"/>
                    <a:pt x="196247" y="272837"/>
                  </a:cubicBezTo>
                  <a:cubicBezTo>
                    <a:pt x="202383" y="262550"/>
                    <a:pt x="209241" y="259482"/>
                    <a:pt x="219889" y="260745"/>
                  </a:cubicBezTo>
                  <a:cubicBezTo>
                    <a:pt x="237756" y="262731"/>
                    <a:pt x="250389" y="275905"/>
                    <a:pt x="253096" y="300089"/>
                  </a:cubicBezTo>
                  <a:cubicBezTo>
                    <a:pt x="256886" y="334559"/>
                    <a:pt x="269880" y="459988"/>
                    <a:pt x="275655" y="487962"/>
                  </a:cubicBezTo>
                  <a:cubicBezTo>
                    <a:pt x="277460" y="496986"/>
                    <a:pt x="280348" y="507092"/>
                    <a:pt x="290635" y="509619"/>
                  </a:cubicBezTo>
                  <a:cubicBezTo>
                    <a:pt x="319150" y="516657"/>
                    <a:pt x="335212" y="500956"/>
                    <a:pt x="331061" y="472261"/>
                  </a:cubicBezTo>
                  <a:cubicBezTo>
                    <a:pt x="330700" y="469554"/>
                    <a:pt x="316984" y="358562"/>
                    <a:pt x="311931" y="305503"/>
                  </a:cubicBezTo>
                  <a:cubicBezTo>
                    <a:pt x="306878" y="252444"/>
                    <a:pt x="301463" y="199384"/>
                    <a:pt x="298576" y="146145"/>
                  </a:cubicBezTo>
                  <a:cubicBezTo>
                    <a:pt x="297673" y="128278"/>
                    <a:pt x="301463" y="124127"/>
                    <a:pt x="318789" y="128819"/>
                  </a:cubicBezTo>
                  <a:cubicBezTo>
                    <a:pt x="333227" y="132790"/>
                    <a:pt x="347484" y="137843"/>
                    <a:pt x="362103" y="141452"/>
                  </a:cubicBezTo>
                  <a:cubicBezTo>
                    <a:pt x="382496" y="146325"/>
                    <a:pt x="400724" y="142716"/>
                    <a:pt x="415162" y="125751"/>
                  </a:cubicBezTo>
                  <a:cubicBezTo>
                    <a:pt x="430683" y="107523"/>
                    <a:pt x="447647" y="90378"/>
                    <a:pt x="462085" y="71609"/>
                  </a:cubicBezTo>
                  <a:cubicBezTo>
                    <a:pt x="472372" y="58435"/>
                    <a:pt x="480132" y="43094"/>
                    <a:pt x="488073" y="28295"/>
                  </a:cubicBezTo>
                  <a:cubicBezTo>
                    <a:pt x="491682" y="21437"/>
                    <a:pt x="495292" y="12775"/>
                    <a:pt x="487712" y="6097"/>
                  </a:cubicBezTo>
                  <a:cubicBezTo>
                    <a:pt x="479771" y="-941"/>
                    <a:pt x="470387" y="-2024"/>
                    <a:pt x="460641" y="3571"/>
                  </a:cubicBezTo>
                  <a:cubicBezTo>
                    <a:pt x="451978" y="8443"/>
                    <a:pt x="445301" y="15482"/>
                    <a:pt x="438623" y="22520"/>
                  </a:cubicBezTo>
                  <a:cubicBezTo>
                    <a:pt x="427073" y="34792"/>
                    <a:pt x="416064" y="47787"/>
                    <a:pt x="403792" y="59337"/>
                  </a:cubicBezTo>
                  <a:cubicBezTo>
                    <a:pt x="377623" y="84242"/>
                    <a:pt x="366795" y="85325"/>
                    <a:pt x="334851" y="69263"/>
                  </a:cubicBezTo>
                  <a:cubicBezTo>
                    <a:pt x="311028" y="57171"/>
                    <a:pt x="289372" y="41470"/>
                    <a:pt x="267895" y="25949"/>
                  </a:cubicBezTo>
                  <a:cubicBezTo>
                    <a:pt x="226025" y="-4370"/>
                    <a:pt x="182170" y="-39"/>
                    <a:pt x="139578" y="20174"/>
                  </a:cubicBezTo>
                  <a:cubicBezTo>
                    <a:pt x="92475" y="42553"/>
                    <a:pt x="54034" y="77204"/>
                    <a:pt x="21007" y="117630"/>
                  </a:cubicBezTo>
                  <a:cubicBezTo>
                    <a:pt x="-4440" y="148852"/>
                    <a:pt x="-6966" y="171231"/>
                    <a:pt x="14510" y="204799"/>
                  </a:cubicBezTo>
                  <a:cubicBezTo>
                    <a:pt x="31474" y="230246"/>
                    <a:pt x="54575" y="250098"/>
                    <a:pt x="82368" y="26363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49622530-A8CA-7F42-8FDB-24F1047088F1}"/>
                </a:ext>
              </a:extLst>
            </p:cNvPr>
            <p:cNvSpPr/>
            <p:nvPr/>
          </p:nvSpPr>
          <p:spPr>
            <a:xfrm>
              <a:off x="5941692" y="521905"/>
              <a:ext cx="176004" cy="177166"/>
            </a:xfrm>
            <a:custGeom>
              <a:avLst/>
              <a:gdLst>
                <a:gd name="connsiteX0" fmla="*/ 155570 w 176004"/>
                <a:gd name="connsiteY0" fmla="*/ 143681 h 177166"/>
                <a:gd name="connsiteX1" fmla="*/ 175964 w 176004"/>
                <a:gd name="connsiteY1" fmla="*/ 85208 h 177166"/>
                <a:gd name="connsiteX2" fmla="*/ 83922 w 176004"/>
                <a:gd name="connsiteY2" fmla="*/ 205 h 177166"/>
                <a:gd name="connsiteX3" fmla="*/ 2 w 176004"/>
                <a:gd name="connsiteY3" fmla="*/ 90261 h 177166"/>
                <a:gd name="connsiteX4" fmla="*/ 49451 w 176004"/>
                <a:gd name="connsiteY4" fmla="*/ 166601 h 177166"/>
                <a:gd name="connsiteX5" fmla="*/ 155570 w 176004"/>
                <a:gd name="connsiteY5" fmla="*/ 143681 h 1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04" h="177166">
                  <a:moveTo>
                    <a:pt x="155570" y="143681"/>
                  </a:moveTo>
                  <a:cubicBezTo>
                    <a:pt x="167662" y="126356"/>
                    <a:pt x="176685" y="112640"/>
                    <a:pt x="175964" y="85208"/>
                  </a:cubicBezTo>
                  <a:cubicBezTo>
                    <a:pt x="176685" y="41353"/>
                    <a:pt x="157375" y="-3405"/>
                    <a:pt x="83922" y="205"/>
                  </a:cubicBezTo>
                  <a:cubicBezTo>
                    <a:pt x="5416" y="3995"/>
                    <a:pt x="1085" y="81779"/>
                    <a:pt x="2" y="90261"/>
                  </a:cubicBezTo>
                  <a:cubicBezTo>
                    <a:pt x="-179" y="125453"/>
                    <a:pt x="12996" y="145486"/>
                    <a:pt x="49451" y="166601"/>
                  </a:cubicBezTo>
                  <a:cubicBezTo>
                    <a:pt x="84464" y="186995"/>
                    <a:pt x="132289" y="177069"/>
                    <a:pt x="155570" y="1436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3A08BEFA-C1B2-1640-BFFA-0DBB91AFC9AC}"/>
                </a:ext>
              </a:extLst>
            </p:cNvPr>
            <p:cNvSpPr/>
            <p:nvPr/>
          </p:nvSpPr>
          <p:spPr>
            <a:xfrm>
              <a:off x="5824864" y="433079"/>
              <a:ext cx="1272720" cy="818587"/>
            </a:xfrm>
            <a:custGeom>
              <a:avLst/>
              <a:gdLst>
                <a:gd name="connsiteX0" fmla="*/ 24066 w 1272720"/>
                <a:gd name="connsiteY0" fmla="*/ 491307 h 818587"/>
                <a:gd name="connsiteX1" fmla="*/ 101129 w 1272720"/>
                <a:gd name="connsiteY1" fmla="*/ 555194 h 818587"/>
                <a:gd name="connsiteX2" fmla="*/ 111416 w 1272720"/>
                <a:gd name="connsiteY2" fmla="*/ 573783 h 818587"/>
                <a:gd name="connsiteX3" fmla="*/ 102031 w 1272720"/>
                <a:gd name="connsiteY3" fmla="*/ 725562 h 818587"/>
                <a:gd name="connsiteX4" fmla="*/ 124770 w 1272720"/>
                <a:gd name="connsiteY4" fmla="*/ 789630 h 818587"/>
                <a:gd name="connsiteX5" fmla="*/ 43919 w 1272720"/>
                <a:gd name="connsiteY5" fmla="*/ 789630 h 818587"/>
                <a:gd name="connsiteX6" fmla="*/ 31466 w 1272720"/>
                <a:gd name="connsiteY6" fmla="*/ 797029 h 818587"/>
                <a:gd name="connsiteX7" fmla="*/ 44099 w 1272720"/>
                <a:gd name="connsiteY7" fmla="*/ 806594 h 818587"/>
                <a:gd name="connsiteX8" fmla="*/ 49333 w 1272720"/>
                <a:gd name="connsiteY8" fmla="*/ 806053 h 818587"/>
                <a:gd name="connsiteX9" fmla="*/ 137945 w 1272720"/>
                <a:gd name="connsiteY9" fmla="*/ 803707 h 818587"/>
                <a:gd name="connsiteX10" fmla="*/ 159422 w 1272720"/>
                <a:gd name="connsiteY10" fmla="*/ 787103 h 818587"/>
                <a:gd name="connsiteX11" fmla="*/ 181079 w 1272720"/>
                <a:gd name="connsiteY11" fmla="*/ 765446 h 818587"/>
                <a:gd name="connsiteX12" fmla="*/ 192629 w 1272720"/>
                <a:gd name="connsiteY12" fmla="*/ 727186 h 818587"/>
                <a:gd name="connsiteX13" fmla="*/ 209593 w 1272720"/>
                <a:gd name="connsiteY13" fmla="*/ 605727 h 818587"/>
                <a:gd name="connsiteX14" fmla="*/ 219519 w 1272720"/>
                <a:gd name="connsiteY14" fmla="*/ 567286 h 818587"/>
                <a:gd name="connsiteX15" fmla="*/ 233055 w 1272720"/>
                <a:gd name="connsiteY15" fmla="*/ 553029 h 818587"/>
                <a:gd name="connsiteX16" fmla="*/ 252727 w 1272720"/>
                <a:gd name="connsiteY16" fmla="*/ 568730 h 818587"/>
                <a:gd name="connsiteX17" fmla="*/ 257960 w 1272720"/>
                <a:gd name="connsiteY17" fmla="*/ 597606 h 818587"/>
                <a:gd name="connsiteX18" fmla="*/ 274383 w 1272720"/>
                <a:gd name="connsiteY18" fmla="*/ 759310 h 818587"/>
                <a:gd name="connsiteX19" fmla="*/ 318780 w 1272720"/>
                <a:gd name="connsiteY19" fmla="*/ 801541 h 818587"/>
                <a:gd name="connsiteX20" fmla="*/ 361011 w 1272720"/>
                <a:gd name="connsiteY20" fmla="*/ 758769 h 818587"/>
                <a:gd name="connsiteX21" fmla="*/ 353972 w 1272720"/>
                <a:gd name="connsiteY21" fmla="*/ 689467 h 818587"/>
                <a:gd name="connsiteX22" fmla="*/ 332135 w 1272720"/>
                <a:gd name="connsiteY22" fmla="*/ 461168 h 818587"/>
                <a:gd name="connsiteX23" fmla="*/ 329608 w 1272720"/>
                <a:gd name="connsiteY23" fmla="*/ 420741 h 818587"/>
                <a:gd name="connsiteX24" fmla="*/ 384292 w 1272720"/>
                <a:gd name="connsiteY24" fmla="*/ 433916 h 818587"/>
                <a:gd name="connsiteX25" fmla="*/ 435185 w 1272720"/>
                <a:gd name="connsiteY25" fmla="*/ 420020 h 818587"/>
                <a:gd name="connsiteX26" fmla="*/ 457564 w 1272720"/>
                <a:gd name="connsiteY26" fmla="*/ 401792 h 818587"/>
                <a:gd name="connsiteX27" fmla="*/ 464602 w 1272720"/>
                <a:gd name="connsiteY27" fmla="*/ 504842 h 818587"/>
                <a:gd name="connsiteX28" fmla="*/ 485357 w 1272720"/>
                <a:gd name="connsiteY28" fmla="*/ 539674 h 818587"/>
                <a:gd name="connsiteX29" fmla="*/ 537514 w 1272720"/>
                <a:gd name="connsiteY29" fmla="*/ 559165 h 818587"/>
                <a:gd name="connsiteX30" fmla="*/ 596168 w 1272720"/>
                <a:gd name="connsiteY30" fmla="*/ 574686 h 818587"/>
                <a:gd name="connsiteX31" fmla="*/ 611508 w 1272720"/>
                <a:gd name="connsiteY31" fmla="*/ 595981 h 818587"/>
                <a:gd name="connsiteX32" fmla="*/ 607357 w 1272720"/>
                <a:gd name="connsiteY32" fmla="*/ 649221 h 818587"/>
                <a:gd name="connsiteX33" fmla="*/ 594002 w 1272720"/>
                <a:gd name="connsiteY33" fmla="*/ 781869 h 818587"/>
                <a:gd name="connsiteX34" fmla="*/ 623600 w 1272720"/>
                <a:gd name="connsiteY34" fmla="*/ 813994 h 818587"/>
                <a:gd name="connsiteX35" fmla="*/ 804976 w 1272720"/>
                <a:gd name="connsiteY35" fmla="*/ 815437 h 818587"/>
                <a:gd name="connsiteX36" fmla="*/ 830242 w 1272720"/>
                <a:gd name="connsiteY36" fmla="*/ 785840 h 818587"/>
                <a:gd name="connsiteX37" fmla="*/ 815985 w 1272720"/>
                <a:gd name="connsiteY37" fmla="*/ 605005 h 818587"/>
                <a:gd name="connsiteX38" fmla="*/ 838725 w 1272720"/>
                <a:gd name="connsiteY38" fmla="*/ 569452 h 818587"/>
                <a:gd name="connsiteX39" fmla="*/ 887813 w 1272720"/>
                <a:gd name="connsiteY39" fmla="*/ 494194 h 818587"/>
                <a:gd name="connsiteX40" fmla="*/ 904237 w 1272720"/>
                <a:gd name="connsiteY40" fmla="*/ 448895 h 818587"/>
                <a:gd name="connsiteX41" fmla="*/ 902793 w 1272720"/>
                <a:gd name="connsiteY41" fmla="*/ 414425 h 818587"/>
                <a:gd name="connsiteX42" fmla="*/ 916148 w 1272720"/>
                <a:gd name="connsiteY42" fmla="*/ 370931 h 818587"/>
                <a:gd name="connsiteX43" fmla="*/ 916870 w 1272720"/>
                <a:gd name="connsiteY43" fmla="*/ 314623 h 818587"/>
                <a:gd name="connsiteX44" fmla="*/ 930947 w 1272720"/>
                <a:gd name="connsiteY44" fmla="*/ 270046 h 818587"/>
                <a:gd name="connsiteX45" fmla="*/ 965778 w 1272720"/>
                <a:gd name="connsiteY45" fmla="*/ 279431 h 818587"/>
                <a:gd name="connsiteX46" fmla="*/ 1034358 w 1272720"/>
                <a:gd name="connsiteY46" fmla="*/ 371472 h 818587"/>
                <a:gd name="connsiteX47" fmla="*/ 1033817 w 1272720"/>
                <a:gd name="connsiteY47" fmla="*/ 395475 h 818587"/>
                <a:gd name="connsiteX48" fmla="*/ 1002595 w 1272720"/>
                <a:gd name="connsiteY48" fmla="*/ 627925 h 818587"/>
                <a:gd name="connsiteX49" fmla="*/ 983103 w 1272720"/>
                <a:gd name="connsiteY49" fmla="*/ 770500 h 818587"/>
                <a:gd name="connsiteX50" fmla="*/ 1014867 w 1272720"/>
                <a:gd name="connsiteY50" fmla="*/ 809843 h 818587"/>
                <a:gd name="connsiteX51" fmla="*/ 1064678 w 1272720"/>
                <a:gd name="connsiteY51" fmla="*/ 787645 h 818587"/>
                <a:gd name="connsiteX52" fmla="*/ 1106909 w 1272720"/>
                <a:gd name="connsiteY52" fmla="*/ 592552 h 818587"/>
                <a:gd name="connsiteX53" fmla="*/ 1125858 w 1272720"/>
                <a:gd name="connsiteY53" fmla="*/ 565662 h 818587"/>
                <a:gd name="connsiteX54" fmla="*/ 1136867 w 1272720"/>
                <a:gd name="connsiteY54" fmla="*/ 595620 h 818587"/>
                <a:gd name="connsiteX55" fmla="*/ 1141199 w 1272720"/>
                <a:gd name="connsiteY55" fmla="*/ 697047 h 818587"/>
                <a:gd name="connsiteX56" fmla="*/ 1148959 w 1272720"/>
                <a:gd name="connsiteY56" fmla="*/ 792517 h 818587"/>
                <a:gd name="connsiteX57" fmla="*/ 1159607 w 1272720"/>
                <a:gd name="connsiteY57" fmla="*/ 810023 h 818587"/>
                <a:gd name="connsiteX58" fmla="*/ 1231977 w 1272720"/>
                <a:gd name="connsiteY58" fmla="*/ 778440 h 818587"/>
                <a:gd name="connsiteX59" fmla="*/ 1233962 w 1272720"/>
                <a:gd name="connsiteY59" fmla="*/ 608615 h 818587"/>
                <a:gd name="connsiteX60" fmla="*/ 1250926 w 1272720"/>
                <a:gd name="connsiteY60" fmla="*/ 583529 h 818587"/>
                <a:gd name="connsiteX61" fmla="*/ 1272403 w 1272720"/>
                <a:gd name="connsiteY61" fmla="*/ 547073 h 818587"/>
                <a:gd name="connsiteX62" fmla="*/ 1248580 w 1272720"/>
                <a:gd name="connsiteY62" fmla="*/ 375443 h 818587"/>
                <a:gd name="connsiteX63" fmla="*/ 1201296 w 1272720"/>
                <a:gd name="connsiteY63" fmla="*/ 272573 h 818587"/>
                <a:gd name="connsiteX64" fmla="*/ 1195521 w 1272720"/>
                <a:gd name="connsiteY64" fmla="*/ 255789 h 818587"/>
                <a:gd name="connsiteX65" fmla="*/ 1224036 w 1272720"/>
                <a:gd name="connsiteY65" fmla="*/ 224567 h 818587"/>
                <a:gd name="connsiteX66" fmla="*/ 1181444 w 1272720"/>
                <a:gd name="connsiteY66" fmla="*/ 79646 h 818587"/>
                <a:gd name="connsiteX67" fmla="*/ 1073882 w 1272720"/>
                <a:gd name="connsiteY67" fmla="*/ 99498 h 818587"/>
                <a:gd name="connsiteX68" fmla="*/ 1053488 w 1272720"/>
                <a:gd name="connsiteY68" fmla="*/ 214460 h 818587"/>
                <a:gd name="connsiteX69" fmla="*/ 1066843 w 1272720"/>
                <a:gd name="connsiteY69" fmla="*/ 230703 h 818587"/>
                <a:gd name="connsiteX70" fmla="*/ 982382 w 1272720"/>
                <a:gd name="connsiteY70" fmla="*/ 196413 h 818587"/>
                <a:gd name="connsiteX71" fmla="*/ 838905 w 1272720"/>
                <a:gd name="connsiteY71" fmla="*/ 196413 h 818587"/>
                <a:gd name="connsiteX72" fmla="*/ 787831 w 1272720"/>
                <a:gd name="connsiteY72" fmla="*/ 206700 h 818587"/>
                <a:gd name="connsiteX73" fmla="*/ 778446 w 1272720"/>
                <a:gd name="connsiteY73" fmla="*/ 191540 h 818587"/>
                <a:gd name="connsiteX74" fmla="*/ 795772 w 1272720"/>
                <a:gd name="connsiteY74" fmla="*/ 52214 h 818587"/>
                <a:gd name="connsiteX75" fmla="*/ 740547 w 1272720"/>
                <a:gd name="connsiteY75" fmla="*/ 57 h 818587"/>
                <a:gd name="connsiteX76" fmla="*/ 698497 w 1272720"/>
                <a:gd name="connsiteY76" fmla="*/ 6193 h 818587"/>
                <a:gd name="connsiteX77" fmla="*/ 676118 w 1272720"/>
                <a:gd name="connsiteY77" fmla="*/ 42830 h 818587"/>
                <a:gd name="connsiteX78" fmla="*/ 680269 w 1272720"/>
                <a:gd name="connsiteY78" fmla="*/ 87948 h 818587"/>
                <a:gd name="connsiteX79" fmla="*/ 654281 w 1272720"/>
                <a:gd name="connsiteY79" fmla="*/ 148768 h 818587"/>
                <a:gd name="connsiteX80" fmla="*/ 574691 w 1272720"/>
                <a:gd name="connsiteY80" fmla="*/ 206880 h 818587"/>
                <a:gd name="connsiteX81" fmla="*/ 524881 w 1272720"/>
                <a:gd name="connsiteY81" fmla="*/ 249652 h 818587"/>
                <a:gd name="connsiteX82" fmla="*/ 497629 w 1272720"/>
                <a:gd name="connsiteY82" fmla="*/ 257774 h 818587"/>
                <a:gd name="connsiteX83" fmla="*/ 466407 w 1272720"/>
                <a:gd name="connsiteY83" fmla="*/ 266436 h 818587"/>
                <a:gd name="connsiteX84" fmla="*/ 416055 w 1272720"/>
                <a:gd name="connsiteY84" fmla="*/ 318052 h 818587"/>
                <a:gd name="connsiteX85" fmla="*/ 355416 w 1272720"/>
                <a:gd name="connsiteY85" fmla="*/ 329241 h 818587"/>
                <a:gd name="connsiteX86" fmla="*/ 251463 w 1272720"/>
                <a:gd name="connsiteY86" fmla="*/ 267519 h 818587"/>
                <a:gd name="connsiteX87" fmla="*/ 275827 w 1272720"/>
                <a:gd name="connsiteY87" fmla="*/ 253803 h 818587"/>
                <a:gd name="connsiteX88" fmla="*/ 293152 w 1272720"/>
                <a:gd name="connsiteY88" fmla="*/ 117365 h 818587"/>
                <a:gd name="connsiteX89" fmla="*/ 173137 w 1272720"/>
                <a:gd name="connsiteY89" fmla="*/ 80368 h 818587"/>
                <a:gd name="connsiteX90" fmla="*/ 127117 w 1272720"/>
                <a:gd name="connsiteY90" fmla="*/ 109785 h 818587"/>
                <a:gd name="connsiteX91" fmla="*/ 152564 w 1272720"/>
                <a:gd name="connsiteY91" fmla="*/ 266075 h 818587"/>
                <a:gd name="connsiteX92" fmla="*/ 161587 w 1272720"/>
                <a:gd name="connsiteY92" fmla="*/ 274919 h 818587"/>
                <a:gd name="connsiteX93" fmla="*/ 158880 w 1272720"/>
                <a:gd name="connsiteY93" fmla="*/ 278889 h 818587"/>
                <a:gd name="connsiteX94" fmla="*/ 8365 w 1272720"/>
                <a:gd name="connsiteY94" fmla="*/ 406484 h 818587"/>
                <a:gd name="connsiteX95" fmla="*/ 244 w 1272720"/>
                <a:gd name="connsiteY95" fmla="*/ 430848 h 818587"/>
                <a:gd name="connsiteX96" fmla="*/ 24066 w 1272720"/>
                <a:gd name="connsiteY96" fmla="*/ 491307 h 818587"/>
                <a:gd name="connsiteX97" fmla="*/ 813639 w 1272720"/>
                <a:gd name="connsiteY97" fmla="*/ 775192 h 818587"/>
                <a:gd name="connsiteX98" fmla="*/ 787831 w 1272720"/>
                <a:gd name="connsiteY98" fmla="*/ 801902 h 818587"/>
                <a:gd name="connsiteX99" fmla="*/ 713295 w 1272720"/>
                <a:gd name="connsiteY99" fmla="*/ 801360 h 818587"/>
                <a:gd name="connsiteX100" fmla="*/ 636233 w 1272720"/>
                <a:gd name="connsiteY100" fmla="*/ 798473 h 818587"/>
                <a:gd name="connsiteX101" fmla="*/ 610064 w 1272720"/>
                <a:gd name="connsiteY101" fmla="*/ 771041 h 818587"/>
                <a:gd name="connsiteX102" fmla="*/ 610064 w 1272720"/>
                <a:gd name="connsiteY102" fmla="*/ 765446 h 818587"/>
                <a:gd name="connsiteX103" fmla="*/ 610064 w 1272720"/>
                <a:gd name="connsiteY103" fmla="*/ 762559 h 818587"/>
                <a:gd name="connsiteX104" fmla="*/ 610064 w 1272720"/>
                <a:gd name="connsiteY104" fmla="*/ 760032 h 818587"/>
                <a:gd name="connsiteX105" fmla="*/ 610245 w 1272720"/>
                <a:gd name="connsiteY105" fmla="*/ 756062 h 818587"/>
                <a:gd name="connsiteX106" fmla="*/ 610245 w 1272720"/>
                <a:gd name="connsiteY106" fmla="*/ 754979 h 818587"/>
                <a:gd name="connsiteX107" fmla="*/ 618186 w 1272720"/>
                <a:gd name="connsiteY107" fmla="*/ 673044 h 818587"/>
                <a:gd name="connsiteX108" fmla="*/ 626487 w 1272720"/>
                <a:gd name="connsiteY108" fmla="*/ 601757 h 818587"/>
                <a:gd name="connsiteX109" fmla="*/ 645618 w 1272720"/>
                <a:gd name="connsiteY109" fmla="*/ 583348 h 818587"/>
                <a:gd name="connsiteX110" fmla="*/ 783861 w 1272720"/>
                <a:gd name="connsiteY110" fmla="*/ 583529 h 818587"/>
                <a:gd name="connsiteX111" fmla="*/ 789275 w 1272720"/>
                <a:gd name="connsiteY111" fmla="*/ 583348 h 818587"/>
                <a:gd name="connsiteX112" fmla="*/ 789455 w 1272720"/>
                <a:gd name="connsiteY112" fmla="*/ 583348 h 818587"/>
                <a:gd name="connsiteX113" fmla="*/ 790899 w 1272720"/>
                <a:gd name="connsiteY113" fmla="*/ 583529 h 818587"/>
                <a:gd name="connsiteX114" fmla="*/ 791080 w 1272720"/>
                <a:gd name="connsiteY114" fmla="*/ 583529 h 818587"/>
                <a:gd name="connsiteX115" fmla="*/ 792523 w 1272720"/>
                <a:gd name="connsiteY115" fmla="*/ 583890 h 818587"/>
                <a:gd name="connsiteX116" fmla="*/ 792704 w 1272720"/>
                <a:gd name="connsiteY116" fmla="*/ 583890 h 818587"/>
                <a:gd name="connsiteX117" fmla="*/ 798299 w 1272720"/>
                <a:gd name="connsiteY117" fmla="*/ 587499 h 818587"/>
                <a:gd name="connsiteX118" fmla="*/ 798299 w 1272720"/>
                <a:gd name="connsiteY118" fmla="*/ 587499 h 818587"/>
                <a:gd name="connsiteX119" fmla="*/ 799020 w 1272720"/>
                <a:gd name="connsiteY119" fmla="*/ 588402 h 818587"/>
                <a:gd name="connsiteX120" fmla="*/ 799201 w 1272720"/>
                <a:gd name="connsiteY120" fmla="*/ 588762 h 818587"/>
                <a:gd name="connsiteX121" fmla="*/ 799742 w 1272720"/>
                <a:gd name="connsiteY121" fmla="*/ 589665 h 818587"/>
                <a:gd name="connsiteX122" fmla="*/ 799923 w 1272720"/>
                <a:gd name="connsiteY122" fmla="*/ 590206 h 818587"/>
                <a:gd name="connsiteX123" fmla="*/ 800284 w 1272720"/>
                <a:gd name="connsiteY123" fmla="*/ 591109 h 818587"/>
                <a:gd name="connsiteX124" fmla="*/ 800464 w 1272720"/>
                <a:gd name="connsiteY124" fmla="*/ 591831 h 818587"/>
                <a:gd name="connsiteX125" fmla="*/ 800825 w 1272720"/>
                <a:gd name="connsiteY125" fmla="*/ 592733 h 818587"/>
                <a:gd name="connsiteX126" fmla="*/ 801006 w 1272720"/>
                <a:gd name="connsiteY126" fmla="*/ 593455 h 818587"/>
                <a:gd name="connsiteX127" fmla="*/ 801186 w 1272720"/>
                <a:gd name="connsiteY127" fmla="*/ 594357 h 818587"/>
                <a:gd name="connsiteX128" fmla="*/ 801367 w 1272720"/>
                <a:gd name="connsiteY128" fmla="*/ 595259 h 818587"/>
                <a:gd name="connsiteX129" fmla="*/ 801547 w 1272720"/>
                <a:gd name="connsiteY129" fmla="*/ 596162 h 818587"/>
                <a:gd name="connsiteX130" fmla="*/ 801727 w 1272720"/>
                <a:gd name="connsiteY130" fmla="*/ 597425 h 818587"/>
                <a:gd name="connsiteX131" fmla="*/ 801908 w 1272720"/>
                <a:gd name="connsiteY131" fmla="*/ 598147 h 818587"/>
                <a:gd name="connsiteX132" fmla="*/ 802088 w 1272720"/>
                <a:gd name="connsiteY132" fmla="*/ 600132 h 818587"/>
                <a:gd name="connsiteX133" fmla="*/ 808405 w 1272720"/>
                <a:gd name="connsiteY133" fmla="*/ 690189 h 818587"/>
                <a:gd name="connsiteX134" fmla="*/ 813639 w 1272720"/>
                <a:gd name="connsiteY134" fmla="*/ 775192 h 818587"/>
                <a:gd name="connsiteX135" fmla="*/ 1058361 w 1272720"/>
                <a:gd name="connsiteY135" fmla="*/ 169161 h 818587"/>
                <a:gd name="connsiteX136" fmla="*/ 1149861 w 1272720"/>
                <a:gd name="connsiteY136" fmla="*/ 87046 h 818587"/>
                <a:gd name="connsiteX137" fmla="*/ 1226382 w 1272720"/>
                <a:gd name="connsiteY137" fmla="*/ 173673 h 818587"/>
                <a:gd name="connsiteX138" fmla="*/ 1142642 w 1272720"/>
                <a:gd name="connsiteY138" fmla="*/ 253081 h 818587"/>
                <a:gd name="connsiteX139" fmla="*/ 1058361 w 1272720"/>
                <a:gd name="connsiteY139" fmla="*/ 169161 h 818587"/>
                <a:gd name="connsiteX140" fmla="*/ 840349 w 1272720"/>
                <a:gd name="connsiteY140" fmla="*/ 212294 h 818587"/>
                <a:gd name="connsiteX141" fmla="*/ 851899 w 1272720"/>
                <a:gd name="connsiteY141" fmla="*/ 205797 h 818587"/>
                <a:gd name="connsiteX142" fmla="*/ 933112 w 1272720"/>
                <a:gd name="connsiteY142" fmla="*/ 196052 h 818587"/>
                <a:gd name="connsiteX143" fmla="*/ 1067385 w 1272720"/>
                <a:gd name="connsiteY143" fmla="*/ 245141 h 818587"/>
                <a:gd name="connsiteX144" fmla="*/ 1154914 w 1272720"/>
                <a:gd name="connsiteY144" fmla="*/ 266797 h 818587"/>
                <a:gd name="connsiteX145" fmla="*/ 1223494 w 1272720"/>
                <a:gd name="connsiteY145" fmla="*/ 337363 h 818587"/>
                <a:gd name="connsiteX146" fmla="*/ 1245151 w 1272720"/>
                <a:gd name="connsiteY146" fmla="*/ 444203 h 818587"/>
                <a:gd name="connsiteX147" fmla="*/ 1255799 w 1272720"/>
                <a:gd name="connsiteY147" fmla="*/ 544907 h 818587"/>
                <a:gd name="connsiteX148" fmla="*/ 1255980 w 1272720"/>
                <a:gd name="connsiteY148" fmla="*/ 558262 h 818587"/>
                <a:gd name="connsiteX149" fmla="*/ 1243346 w 1272720"/>
                <a:gd name="connsiteY149" fmla="*/ 569813 h 818587"/>
                <a:gd name="connsiteX150" fmla="*/ 1234503 w 1272720"/>
                <a:gd name="connsiteY150" fmla="*/ 558443 h 818587"/>
                <a:gd name="connsiteX151" fmla="*/ 1219343 w 1272720"/>
                <a:gd name="connsiteY151" fmla="*/ 460807 h 818587"/>
                <a:gd name="connsiteX152" fmla="*/ 1208876 w 1272720"/>
                <a:gd name="connsiteY152" fmla="*/ 397641 h 818587"/>
                <a:gd name="connsiteX153" fmla="*/ 1200213 w 1272720"/>
                <a:gd name="connsiteY153" fmla="*/ 387173 h 818587"/>
                <a:gd name="connsiteX154" fmla="*/ 1195341 w 1272720"/>
                <a:gd name="connsiteY154" fmla="*/ 399806 h 818587"/>
                <a:gd name="connsiteX155" fmla="*/ 1217178 w 1272720"/>
                <a:gd name="connsiteY155" fmla="*/ 544727 h 818587"/>
                <a:gd name="connsiteX156" fmla="*/ 1219343 w 1272720"/>
                <a:gd name="connsiteY156" fmla="*/ 776275 h 818587"/>
                <a:gd name="connsiteX157" fmla="*/ 1191551 w 1272720"/>
                <a:gd name="connsiteY157" fmla="*/ 801360 h 818587"/>
                <a:gd name="connsiteX158" fmla="*/ 1162855 w 1272720"/>
                <a:gd name="connsiteY158" fmla="*/ 776275 h 818587"/>
                <a:gd name="connsiteX159" fmla="*/ 1155997 w 1272720"/>
                <a:gd name="connsiteY159" fmla="*/ 659147 h 818587"/>
                <a:gd name="connsiteX160" fmla="*/ 1150403 w 1272720"/>
                <a:gd name="connsiteY160" fmla="*/ 582085 h 818587"/>
                <a:gd name="connsiteX161" fmla="*/ 1144447 w 1272720"/>
                <a:gd name="connsiteY161" fmla="*/ 558984 h 818587"/>
                <a:gd name="connsiteX162" fmla="*/ 1115571 w 1272720"/>
                <a:gd name="connsiteY162" fmla="*/ 551043 h 818587"/>
                <a:gd name="connsiteX163" fmla="*/ 1094817 w 1272720"/>
                <a:gd name="connsiteY163" fmla="*/ 583529 h 818587"/>
                <a:gd name="connsiteX164" fmla="*/ 1054391 w 1272720"/>
                <a:gd name="connsiteY164" fmla="*/ 776275 h 818587"/>
                <a:gd name="connsiteX165" fmla="*/ 1025334 w 1272720"/>
                <a:gd name="connsiteY165" fmla="*/ 794322 h 818587"/>
                <a:gd name="connsiteX166" fmla="*/ 1001151 w 1272720"/>
                <a:gd name="connsiteY166" fmla="*/ 770500 h 818587"/>
                <a:gd name="connsiteX167" fmla="*/ 1008731 w 1272720"/>
                <a:gd name="connsiteY167" fmla="*/ 701920 h 818587"/>
                <a:gd name="connsiteX168" fmla="*/ 1049518 w 1272720"/>
                <a:gd name="connsiteY168" fmla="*/ 355410 h 818587"/>
                <a:gd name="connsiteX169" fmla="*/ 998263 w 1272720"/>
                <a:gd name="connsiteY169" fmla="*/ 276543 h 818587"/>
                <a:gd name="connsiteX170" fmla="*/ 951340 w 1272720"/>
                <a:gd name="connsiteY170" fmla="*/ 257774 h 818587"/>
                <a:gd name="connsiteX171" fmla="*/ 931127 w 1272720"/>
                <a:gd name="connsiteY171" fmla="*/ 251096 h 818587"/>
                <a:gd name="connsiteX172" fmla="*/ 867059 w 1272720"/>
                <a:gd name="connsiteY172" fmla="*/ 245141 h 818587"/>
                <a:gd name="connsiteX173" fmla="*/ 854065 w 1272720"/>
                <a:gd name="connsiteY173" fmla="*/ 248389 h 818587"/>
                <a:gd name="connsiteX174" fmla="*/ 831866 w 1272720"/>
                <a:gd name="connsiteY174" fmla="*/ 237741 h 818587"/>
                <a:gd name="connsiteX175" fmla="*/ 840349 w 1272720"/>
                <a:gd name="connsiteY175" fmla="*/ 212294 h 818587"/>
                <a:gd name="connsiteX176" fmla="*/ 563863 w 1272720"/>
                <a:gd name="connsiteY176" fmla="*/ 231425 h 818587"/>
                <a:gd name="connsiteX177" fmla="*/ 663124 w 1272720"/>
                <a:gd name="connsiteY177" fmla="*/ 159416 h 818587"/>
                <a:gd name="connsiteX178" fmla="*/ 694706 w 1272720"/>
                <a:gd name="connsiteY178" fmla="*/ 82714 h 818587"/>
                <a:gd name="connsiteX179" fmla="*/ 691097 w 1272720"/>
                <a:gd name="connsiteY179" fmla="*/ 42830 h 818587"/>
                <a:gd name="connsiteX180" fmla="*/ 707700 w 1272720"/>
                <a:gd name="connsiteY180" fmla="*/ 19368 h 818587"/>
                <a:gd name="connsiteX181" fmla="*/ 731884 w 1272720"/>
                <a:gd name="connsiteY181" fmla="*/ 15217 h 818587"/>
                <a:gd name="connsiteX182" fmla="*/ 732245 w 1272720"/>
                <a:gd name="connsiteY182" fmla="*/ 15217 h 818587"/>
                <a:gd name="connsiteX183" fmla="*/ 734230 w 1272720"/>
                <a:gd name="connsiteY183" fmla="*/ 15217 h 818587"/>
                <a:gd name="connsiteX184" fmla="*/ 734952 w 1272720"/>
                <a:gd name="connsiteY184" fmla="*/ 15217 h 818587"/>
                <a:gd name="connsiteX185" fmla="*/ 736938 w 1272720"/>
                <a:gd name="connsiteY185" fmla="*/ 15398 h 818587"/>
                <a:gd name="connsiteX186" fmla="*/ 737659 w 1272720"/>
                <a:gd name="connsiteY186" fmla="*/ 15398 h 818587"/>
                <a:gd name="connsiteX187" fmla="*/ 739645 w 1272720"/>
                <a:gd name="connsiteY187" fmla="*/ 15578 h 818587"/>
                <a:gd name="connsiteX188" fmla="*/ 740006 w 1272720"/>
                <a:gd name="connsiteY188" fmla="*/ 15578 h 818587"/>
                <a:gd name="connsiteX189" fmla="*/ 746141 w 1272720"/>
                <a:gd name="connsiteY189" fmla="*/ 16841 h 818587"/>
                <a:gd name="connsiteX190" fmla="*/ 746683 w 1272720"/>
                <a:gd name="connsiteY190" fmla="*/ 17022 h 818587"/>
                <a:gd name="connsiteX191" fmla="*/ 748307 w 1272720"/>
                <a:gd name="connsiteY191" fmla="*/ 17563 h 818587"/>
                <a:gd name="connsiteX192" fmla="*/ 749029 w 1272720"/>
                <a:gd name="connsiteY192" fmla="*/ 17744 h 818587"/>
                <a:gd name="connsiteX193" fmla="*/ 750473 w 1272720"/>
                <a:gd name="connsiteY193" fmla="*/ 18285 h 818587"/>
                <a:gd name="connsiteX194" fmla="*/ 751375 w 1272720"/>
                <a:gd name="connsiteY194" fmla="*/ 18646 h 818587"/>
                <a:gd name="connsiteX195" fmla="*/ 752819 w 1272720"/>
                <a:gd name="connsiteY195" fmla="*/ 19187 h 818587"/>
                <a:gd name="connsiteX196" fmla="*/ 753541 w 1272720"/>
                <a:gd name="connsiteY196" fmla="*/ 19548 h 818587"/>
                <a:gd name="connsiteX197" fmla="*/ 758053 w 1272720"/>
                <a:gd name="connsiteY197" fmla="*/ 21895 h 818587"/>
                <a:gd name="connsiteX198" fmla="*/ 758955 w 1272720"/>
                <a:gd name="connsiteY198" fmla="*/ 22436 h 818587"/>
                <a:gd name="connsiteX199" fmla="*/ 760038 w 1272720"/>
                <a:gd name="connsiteY199" fmla="*/ 23158 h 818587"/>
                <a:gd name="connsiteX200" fmla="*/ 760940 w 1272720"/>
                <a:gd name="connsiteY200" fmla="*/ 23880 h 818587"/>
                <a:gd name="connsiteX201" fmla="*/ 762023 w 1272720"/>
                <a:gd name="connsiteY201" fmla="*/ 24602 h 818587"/>
                <a:gd name="connsiteX202" fmla="*/ 762926 w 1272720"/>
                <a:gd name="connsiteY202" fmla="*/ 25324 h 818587"/>
                <a:gd name="connsiteX203" fmla="*/ 763828 w 1272720"/>
                <a:gd name="connsiteY203" fmla="*/ 26226 h 818587"/>
                <a:gd name="connsiteX204" fmla="*/ 764730 w 1272720"/>
                <a:gd name="connsiteY204" fmla="*/ 27128 h 818587"/>
                <a:gd name="connsiteX205" fmla="*/ 765633 w 1272720"/>
                <a:gd name="connsiteY205" fmla="*/ 27850 h 818587"/>
                <a:gd name="connsiteX206" fmla="*/ 767257 w 1272720"/>
                <a:gd name="connsiteY206" fmla="*/ 29655 h 818587"/>
                <a:gd name="connsiteX207" fmla="*/ 767798 w 1272720"/>
                <a:gd name="connsiteY207" fmla="*/ 30377 h 818587"/>
                <a:gd name="connsiteX208" fmla="*/ 768881 w 1272720"/>
                <a:gd name="connsiteY208" fmla="*/ 31640 h 818587"/>
                <a:gd name="connsiteX209" fmla="*/ 769603 w 1272720"/>
                <a:gd name="connsiteY209" fmla="*/ 32543 h 818587"/>
                <a:gd name="connsiteX210" fmla="*/ 770505 w 1272720"/>
                <a:gd name="connsiteY210" fmla="*/ 33806 h 818587"/>
                <a:gd name="connsiteX211" fmla="*/ 771228 w 1272720"/>
                <a:gd name="connsiteY211" fmla="*/ 34708 h 818587"/>
                <a:gd name="connsiteX212" fmla="*/ 772130 w 1272720"/>
                <a:gd name="connsiteY212" fmla="*/ 35972 h 818587"/>
                <a:gd name="connsiteX213" fmla="*/ 772671 w 1272720"/>
                <a:gd name="connsiteY213" fmla="*/ 36874 h 818587"/>
                <a:gd name="connsiteX214" fmla="*/ 773573 w 1272720"/>
                <a:gd name="connsiteY214" fmla="*/ 38498 h 818587"/>
                <a:gd name="connsiteX215" fmla="*/ 774115 w 1272720"/>
                <a:gd name="connsiteY215" fmla="*/ 39401 h 818587"/>
                <a:gd name="connsiteX216" fmla="*/ 775378 w 1272720"/>
                <a:gd name="connsiteY216" fmla="*/ 41927 h 818587"/>
                <a:gd name="connsiteX217" fmla="*/ 775559 w 1272720"/>
                <a:gd name="connsiteY217" fmla="*/ 42288 h 818587"/>
                <a:gd name="connsiteX218" fmla="*/ 776461 w 1272720"/>
                <a:gd name="connsiteY218" fmla="*/ 44634 h 818587"/>
                <a:gd name="connsiteX219" fmla="*/ 776822 w 1272720"/>
                <a:gd name="connsiteY219" fmla="*/ 45537 h 818587"/>
                <a:gd name="connsiteX220" fmla="*/ 777544 w 1272720"/>
                <a:gd name="connsiteY220" fmla="*/ 47341 h 818587"/>
                <a:gd name="connsiteX221" fmla="*/ 777905 w 1272720"/>
                <a:gd name="connsiteY221" fmla="*/ 48424 h 818587"/>
                <a:gd name="connsiteX222" fmla="*/ 778446 w 1272720"/>
                <a:gd name="connsiteY222" fmla="*/ 50409 h 818587"/>
                <a:gd name="connsiteX223" fmla="*/ 778807 w 1272720"/>
                <a:gd name="connsiteY223" fmla="*/ 51492 h 818587"/>
                <a:gd name="connsiteX224" fmla="*/ 779349 w 1272720"/>
                <a:gd name="connsiteY224" fmla="*/ 53658 h 818587"/>
                <a:gd name="connsiteX225" fmla="*/ 779529 w 1272720"/>
                <a:gd name="connsiteY225" fmla="*/ 54741 h 818587"/>
                <a:gd name="connsiteX226" fmla="*/ 780251 w 1272720"/>
                <a:gd name="connsiteY226" fmla="*/ 57989 h 818587"/>
                <a:gd name="connsiteX227" fmla="*/ 781154 w 1272720"/>
                <a:gd name="connsiteY227" fmla="*/ 62501 h 818587"/>
                <a:gd name="connsiteX228" fmla="*/ 781334 w 1272720"/>
                <a:gd name="connsiteY228" fmla="*/ 63945 h 818587"/>
                <a:gd name="connsiteX229" fmla="*/ 781875 w 1272720"/>
                <a:gd name="connsiteY229" fmla="*/ 67194 h 818587"/>
                <a:gd name="connsiteX230" fmla="*/ 782056 w 1272720"/>
                <a:gd name="connsiteY230" fmla="*/ 68818 h 818587"/>
                <a:gd name="connsiteX231" fmla="*/ 782597 w 1272720"/>
                <a:gd name="connsiteY231" fmla="*/ 71886 h 818587"/>
                <a:gd name="connsiteX232" fmla="*/ 782778 w 1272720"/>
                <a:gd name="connsiteY232" fmla="*/ 73510 h 818587"/>
                <a:gd name="connsiteX233" fmla="*/ 783139 w 1272720"/>
                <a:gd name="connsiteY233" fmla="*/ 76578 h 818587"/>
                <a:gd name="connsiteX234" fmla="*/ 783319 w 1272720"/>
                <a:gd name="connsiteY234" fmla="*/ 78022 h 818587"/>
                <a:gd name="connsiteX235" fmla="*/ 783680 w 1272720"/>
                <a:gd name="connsiteY235" fmla="*/ 81270 h 818587"/>
                <a:gd name="connsiteX236" fmla="*/ 783861 w 1272720"/>
                <a:gd name="connsiteY236" fmla="*/ 82714 h 818587"/>
                <a:gd name="connsiteX237" fmla="*/ 784222 w 1272720"/>
                <a:gd name="connsiteY237" fmla="*/ 86143 h 818587"/>
                <a:gd name="connsiteX238" fmla="*/ 784402 w 1272720"/>
                <a:gd name="connsiteY238" fmla="*/ 87226 h 818587"/>
                <a:gd name="connsiteX239" fmla="*/ 784763 w 1272720"/>
                <a:gd name="connsiteY239" fmla="*/ 90836 h 818587"/>
                <a:gd name="connsiteX240" fmla="*/ 784763 w 1272720"/>
                <a:gd name="connsiteY240" fmla="*/ 91738 h 818587"/>
                <a:gd name="connsiteX241" fmla="*/ 784943 w 1272720"/>
                <a:gd name="connsiteY241" fmla="*/ 95889 h 818587"/>
                <a:gd name="connsiteX242" fmla="*/ 784943 w 1272720"/>
                <a:gd name="connsiteY242" fmla="*/ 96250 h 818587"/>
                <a:gd name="connsiteX243" fmla="*/ 762204 w 1272720"/>
                <a:gd name="connsiteY243" fmla="*/ 192442 h 818587"/>
                <a:gd name="connsiteX244" fmla="*/ 760940 w 1272720"/>
                <a:gd name="connsiteY244" fmla="*/ 194788 h 818587"/>
                <a:gd name="connsiteX245" fmla="*/ 755887 w 1272720"/>
                <a:gd name="connsiteY245" fmla="*/ 221679 h 818587"/>
                <a:gd name="connsiteX246" fmla="*/ 782597 w 1272720"/>
                <a:gd name="connsiteY246" fmla="*/ 220235 h 818587"/>
                <a:gd name="connsiteX247" fmla="*/ 812736 w 1272720"/>
                <a:gd name="connsiteY247" fmla="*/ 238283 h 818587"/>
                <a:gd name="connsiteX248" fmla="*/ 849914 w 1272720"/>
                <a:gd name="connsiteY248" fmla="*/ 264271 h 818587"/>
                <a:gd name="connsiteX249" fmla="*/ 855870 w 1272720"/>
                <a:gd name="connsiteY249" fmla="*/ 263188 h 818587"/>
                <a:gd name="connsiteX250" fmla="*/ 872834 w 1272720"/>
                <a:gd name="connsiteY250" fmla="*/ 259037 h 818587"/>
                <a:gd name="connsiteX251" fmla="*/ 873556 w 1272720"/>
                <a:gd name="connsiteY251" fmla="*/ 258857 h 818587"/>
                <a:gd name="connsiteX252" fmla="*/ 876443 w 1272720"/>
                <a:gd name="connsiteY252" fmla="*/ 258315 h 818587"/>
                <a:gd name="connsiteX253" fmla="*/ 877526 w 1272720"/>
                <a:gd name="connsiteY253" fmla="*/ 258135 h 818587"/>
                <a:gd name="connsiteX254" fmla="*/ 881136 w 1272720"/>
                <a:gd name="connsiteY254" fmla="*/ 257593 h 818587"/>
                <a:gd name="connsiteX255" fmla="*/ 910914 w 1272720"/>
                <a:gd name="connsiteY255" fmla="*/ 268783 h 818587"/>
                <a:gd name="connsiteX256" fmla="*/ 906402 w 1272720"/>
                <a:gd name="connsiteY256" fmla="*/ 303253 h 818587"/>
                <a:gd name="connsiteX257" fmla="*/ 901529 w 1272720"/>
                <a:gd name="connsiteY257" fmla="*/ 328519 h 818587"/>
                <a:gd name="connsiteX258" fmla="*/ 889438 w 1272720"/>
                <a:gd name="connsiteY258" fmla="*/ 403777 h 818587"/>
                <a:gd name="connsiteX259" fmla="*/ 886009 w 1272720"/>
                <a:gd name="connsiteY259" fmla="*/ 416951 h 818587"/>
                <a:gd name="connsiteX260" fmla="*/ 877526 w 1272720"/>
                <a:gd name="connsiteY260" fmla="*/ 472537 h 818587"/>
                <a:gd name="connsiteX261" fmla="*/ 871210 w 1272720"/>
                <a:gd name="connsiteY261" fmla="*/ 490946 h 818587"/>
                <a:gd name="connsiteX262" fmla="*/ 844860 w 1272720"/>
                <a:gd name="connsiteY262" fmla="*/ 549058 h 818587"/>
                <a:gd name="connsiteX263" fmla="*/ 775739 w 1272720"/>
                <a:gd name="connsiteY263" fmla="*/ 567286 h 818587"/>
                <a:gd name="connsiteX264" fmla="*/ 708062 w 1272720"/>
                <a:gd name="connsiteY264" fmla="*/ 568910 h 818587"/>
                <a:gd name="connsiteX265" fmla="*/ 598153 w 1272720"/>
                <a:gd name="connsiteY265" fmla="*/ 556819 h 818587"/>
                <a:gd name="connsiteX266" fmla="*/ 558088 w 1272720"/>
                <a:gd name="connsiteY266" fmla="*/ 514407 h 818587"/>
                <a:gd name="connsiteX267" fmla="*/ 556103 w 1272720"/>
                <a:gd name="connsiteY267" fmla="*/ 502496 h 818587"/>
                <a:gd name="connsiteX268" fmla="*/ 555742 w 1272720"/>
                <a:gd name="connsiteY268" fmla="*/ 499789 h 818587"/>
                <a:gd name="connsiteX269" fmla="*/ 554118 w 1272720"/>
                <a:gd name="connsiteY269" fmla="*/ 488058 h 818587"/>
                <a:gd name="connsiteX270" fmla="*/ 553937 w 1272720"/>
                <a:gd name="connsiteY270" fmla="*/ 487156 h 818587"/>
                <a:gd name="connsiteX271" fmla="*/ 552493 w 1272720"/>
                <a:gd name="connsiteY271" fmla="*/ 475605 h 818587"/>
                <a:gd name="connsiteX272" fmla="*/ 552313 w 1272720"/>
                <a:gd name="connsiteY272" fmla="*/ 473620 h 818587"/>
                <a:gd name="connsiteX273" fmla="*/ 541124 w 1272720"/>
                <a:gd name="connsiteY273" fmla="*/ 376706 h 818587"/>
                <a:gd name="connsiteX274" fmla="*/ 535168 w 1272720"/>
                <a:gd name="connsiteY274" fmla="*/ 283762 h 818587"/>
                <a:gd name="connsiteX275" fmla="*/ 563863 w 1272720"/>
                <a:gd name="connsiteY275" fmla="*/ 231425 h 818587"/>
                <a:gd name="connsiteX276" fmla="*/ 519105 w 1272720"/>
                <a:gd name="connsiteY276" fmla="*/ 311374 h 818587"/>
                <a:gd name="connsiteX277" fmla="*/ 542206 w 1272720"/>
                <a:gd name="connsiteY277" fmla="*/ 538230 h 818587"/>
                <a:gd name="connsiteX278" fmla="*/ 496727 w 1272720"/>
                <a:gd name="connsiteY278" fmla="*/ 524694 h 818587"/>
                <a:gd name="connsiteX279" fmla="*/ 481928 w 1272720"/>
                <a:gd name="connsiteY279" fmla="*/ 495097 h 818587"/>
                <a:gd name="connsiteX280" fmla="*/ 481026 w 1272720"/>
                <a:gd name="connsiteY280" fmla="*/ 489863 h 818587"/>
                <a:gd name="connsiteX281" fmla="*/ 473807 w 1272720"/>
                <a:gd name="connsiteY281" fmla="*/ 402333 h 818587"/>
                <a:gd name="connsiteX282" fmla="*/ 485718 w 1272720"/>
                <a:gd name="connsiteY282" fmla="*/ 360102 h 818587"/>
                <a:gd name="connsiteX283" fmla="*/ 519105 w 1272720"/>
                <a:gd name="connsiteY283" fmla="*/ 311374 h 818587"/>
                <a:gd name="connsiteX284" fmla="*/ 116830 w 1272720"/>
                <a:gd name="connsiteY284" fmla="*/ 178907 h 818587"/>
                <a:gd name="connsiteX285" fmla="*/ 200750 w 1272720"/>
                <a:gd name="connsiteY285" fmla="*/ 88850 h 818587"/>
                <a:gd name="connsiteX286" fmla="*/ 292792 w 1272720"/>
                <a:gd name="connsiteY286" fmla="*/ 173853 h 818587"/>
                <a:gd name="connsiteX287" fmla="*/ 272398 w 1272720"/>
                <a:gd name="connsiteY287" fmla="*/ 232327 h 818587"/>
                <a:gd name="connsiteX288" fmla="*/ 166099 w 1272720"/>
                <a:gd name="connsiteY288" fmla="*/ 255247 h 818587"/>
                <a:gd name="connsiteX289" fmla="*/ 116830 w 1272720"/>
                <a:gd name="connsiteY289" fmla="*/ 178907 h 818587"/>
                <a:gd name="connsiteX290" fmla="*/ 37060 w 1272720"/>
                <a:gd name="connsiteY290" fmla="*/ 391324 h 818587"/>
                <a:gd name="connsiteX291" fmla="*/ 155632 w 1272720"/>
                <a:gd name="connsiteY291" fmla="*/ 293868 h 818587"/>
                <a:gd name="connsiteX292" fmla="*/ 283949 w 1272720"/>
                <a:gd name="connsiteY292" fmla="*/ 299644 h 818587"/>
                <a:gd name="connsiteX293" fmla="*/ 350904 w 1272720"/>
                <a:gd name="connsiteY293" fmla="*/ 342957 h 818587"/>
                <a:gd name="connsiteX294" fmla="*/ 419845 w 1272720"/>
                <a:gd name="connsiteY294" fmla="*/ 333031 h 818587"/>
                <a:gd name="connsiteX295" fmla="*/ 454676 w 1272720"/>
                <a:gd name="connsiteY295" fmla="*/ 296215 h 818587"/>
                <a:gd name="connsiteX296" fmla="*/ 476694 w 1272720"/>
                <a:gd name="connsiteY296" fmla="*/ 277265 h 818587"/>
                <a:gd name="connsiteX297" fmla="*/ 503765 w 1272720"/>
                <a:gd name="connsiteY297" fmla="*/ 279791 h 818587"/>
                <a:gd name="connsiteX298" fmla="*/ 504126 w 1272720"/>
                <a:gd name="connsiteY298" fmla="*/ 301990 h 818587"/>
                <a:gd name="connsiteX299" fmla="*/ 478138 w 1272720"/>
                <a:gd name="connsiteY299" fmla="*/ 345303 h 818587"/>
                <a:gd name="connsiteX300" fmla="*/ 431215 w 1272720"/>
                <a:gd name="connsiteY300" fmla="*/ 399446 h 818587"/>
                <a:gd name="connsiteX301" fmla="*/ 378156 w 1272720"/>
                <a:gd name="connsiteY301" fmla="*/ 415147 h 818587"/>
                <a:gd name="connsiteX302" fmla="*/ 334842 w 1272720"/>
                <a:gd name="connsiteY302" fmla="*/ 402514 h 818587"/>
                <a:gd name="connsiteX303" fmla="*/ 314629 w 1272720"/>
                <a:gd name="connsiteY303" fmla="*/ 419839 h 818587"/>
                <a:gd name="connsiteX304" fmla="*/ 327984 w 1272720"/>
                <a:gd name="connsiteY304" fmla="*/ 579197 h 818587"/>
                <a:gd name="connsiteX305" fmla="*/ 347114 w 1272720"/>
                <a:gd name="connsiteY305" fmla="*/ 745955 h 818587"/>
                <a:gd name="connsiteX306" fmla="*/ 306688 w 1272720"/>
                <a:gd name="connsiteY306" fmla="*/ 783313 h 818587"/>
                <a:gd name="connsiteX307" fmla="*/ 291709 w 1272720"/>
                <a:gd name="connsiteY307" fmla="*/ 761656 h 818587"/>
                <a:gd name="connsiteX308" fmla="*/ 269149 w 1272720"/>
                <a:gd name="connsiteY308" fmla="*/ 573783 h 818587"/>
                <a:gd name="connsiteX309" fmla="*/ 235942 w 1272720"/>
                <a:gd name="connsiteY309" fmla="*/ 534440 h 818587"/>
                <a:gd name="connsiteX310" fmla="*/ 212300 w 1272720"/>
                <a:gd name="connsiteY310" fmla="*/ 546532 h 818587"/>
                <a:gd name="connsiteX311" fmla="*/ 194614 w 1272720"/>
                <a:gd name="connsiteY311" fmla="*/ 626481 h 818587"/>
                <a:gd name="connsiteX312" fmla="*/ 172596 w 1272720"/>
                <a:gd name="connsiteY312" fmla="*/ 751730 h 818587"/>
                <a:gd name="connsiteX313" fmla="*/ 153285 w 1272720"/>
                <a:gd name="connsiteY313" fmla="*/ 776275 h 818587"/>
                <a:gd name="connsiteX314" fmla="*/ 111416 w 1272720"/>
                <a:gd name="connsiteY314" fmla="*/ 754979 h 818587"/>
                <a:gd name="connsiteX315" fmla="*/ 125673 w 1272720"/>
                <a:gd name="connsiteY315" fmla="*/ 566564 h 818587"/>
                <a:gd name="connsiteX316" fmla="*/ 127117 w 1272720"/>
                <a:gd name="connsiteY316" fmla="*/ 556097 h 818587"/>
                <a:gd name="connsiteX317" fmla="*/ 130365 w 1272720"/>
                <a:gd name="connsiteY317" fmla="*/ 494736 h 818587"/>
                <a:gd name="connsiteX318" fmla="*/ 139028 w 1272720"/>
                <a:gd name="connsiteY318" fmla="*/ 393309 h 818587"/>
                <a:gd name="connsiteX319" fmla="*/ 86510 w 1272720"/>
                <a:gd name="connsiteY319" fmla="*/ 429946 h 818587"/>
                <a:gd name="connsiteX320" fmla="*/ 90661 w 1272720"/>
                <a:gd name="connsiteY320" fmla="*/ 464777 h 818587"/>
                <a:gd name="connsiteX321" fmla="*/ 111957 w 1272720"/>
                <a:gd name="connsiteY321" fmla="*/ 498526 h 818587"/>
                <a:gd name="connsiteX322" fmla="*/ 122063 w 1272720"/>
                <a:gd name="connsiteY322" fmla="*/ 517114 h 818587"/>
                <a:gd name="connsiteX323" fmla="*/ 115747 w 1272720"/>
                <a:gd name="connsiteY323" fmla="*/ 535884 h 818587"/>
                <a:gd name="connsiteX324" fmla="*/ 98422 w 1272720"/>
                <a:gd name="connsiteY324" fmla="*/ 537327 h 818587"/>
                <a:gd name="connsiteX325" fmla="*/ 31105 w 1272720"/>
                <a:gd name="connsiteY325" fmla="*/ 478313 h 818587"/>
                <a:gd name="connsiteX326" fmla="*/ 37060 w 1272720"/>
                <a:gd name="connsiteY326" fmla="*/ 391324 h 818587"/>
                <a:gd name="connsiteX327" fmla="*/ 124410 w 1272720"/>
                <a:gd name="connsiteY327" fmla="*/ 418756 h 818587"/>
                <a:gd name="connsiteX328" fmla="*/ 119356 w 1272720"/>
                <a:gd name="connsiteY328" fmla="*/ 481922 h 818587"/>
                <a:gd name="connsiteX329" fmla="*/ 104738 w 1272720"/>
                <a:gd name="connsiteY329" fmla="*/ 457378 h 818587"/>
                <a:gd name="connsiteX330" fmla="*/ 99324 w 1272720"/>
                <a:gd name="connsiteY330" fmla="*/ 439691 h 818587"/>
                <a:gd name="connsiteX331" fmla="*/ 124410 w 1272720"/>
                <a:gd name="connsiteY331" fmla="*/ 418756 h 81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1272720" h="818587">
                  <a:moveTo>
                    <a:pt x="24066" y="491307"/>
                  </a:moveTo>
                  <a:cubicBezTo>
                    <a:pt x="45543" y="517656"/>
                    <a:pt x="68463" y="542561"/>
                    <a:pt x="101129" y="555194"/>
                  </a:cubicBezTo>
                  <a:cubicBezTo>
                    <a:pt x="110513" y="558804"/>
                    <a:pt x="111776" y="564399"/>
                    <a:pt x="111416" y="573783"/>
                  </a:cubicBezTo>
                  <a:cubicBezTo>
                    <a:pt x="108708" y="624316"/>
                    <a:pt x="102211" y="674668"/>
                    <a:pt x="102031" y="725562"/>
                  </a:cubicBezTo>
                  <a:cubicBezTo>
                    <a:pt x="102031" y="746857"/>
                    <a:pt x="91383" y="773928"/>
                    <a:pt x="124770" y="789630"/>
                  </a:cubicBezTo>
                  <a:cubicBezTo>
                    <a:pt x="98602" y="789630"/>
                    <a:pt x="65936" y="789810"/>
                    <a:pt x="43919" y="789630"/>
                  </a:cubicBezTo>
                  <a:cubicBezTo>
                    <a:pt x="37963" y="789630"/>
                    <a:pt x="32188" y="791254"/>
                    <a:pt x="31466" y="797029"/>
                  </a:cubicBezTo>
                  <a:cubicBezTo>
                    <a:pt x="30383" y="805692"/>
                    <a:pt x="37782" y="806053"/>
                    <a:pt x="44099" y="806594"/>
                  </a:cubicBezTo>
                  <a:cubicBezTo>
                    <a:pt x="45904" y="806775"/>
                    <a:pt x="47708" y="806233"/>
                    <a:pt x="49333" y="806053"/>
                  </a:cubicBezTo>
                  <a:cubicBezTo>
                    <a:pt x="75862" y="803526"/>
                    <a:pt x="137223" y="807857"/>
                    <a:pt x="137945" y="803707"/>
                  </a:cubicBezTo>
                  <a:cubicBezTo>
                    <a:pt x="139930" y="791073"/>
                    <a:pt x="150759" y="789810"/>
                    <a:pt x="159422" y="787103"/>
                  </a:cubicBezTo>
                  <a:cubicBezTo>
                    <a:pt x="170972" y="783494"/>
                    <a:pt x="177469" y="775914"/>
                    <a:pt x="181079" y="765446"/>
                  </a:cubicBezTo>
                  <a:cubicBezTo>
                    <a:pt x="185410" y="752813"/>
                    <a:pt x="189561" y="740180"/>
                    <a:pt x="192629" y="727186"/>
                  </a:cubicBezTo>
                  <a:cubicBezTo>
                    <a:pt x="201833" y="687121"/>
                    <a:pt x="204540" y="646334"/>
                    <a:pt x="209593" y="605727"/>
                  </a:cubicBezTo>
                  <a:cubicBezTo>
                    <a:pt x="211218" y="592372"/>
                    <a:pt x="213383" y="579197"/>
                    <a:pt x="219519" y="567286"/>
                  </a:cubicBezTo>
                  <a:cubicBezTo>
                    <a:pt x="222588" y="561150"/>
                    <a:pt x="224212" y="551946"/>
                    <a:pt x="233055" y="553029"/>
                  </a:cubicBezTo>
                  <a:cubicBezTo>
                    <a:pt x="241898" y="554112"/>
                    <a:pt x="250200" y="559165"/>
                    <a:pt x="252727" y="568730"/>
                  </a:cubicBezTo>
                  <a:cubicBezTo>
                    <a:pt x="255253" y="578114"/>
                    <a:pt x="256878" y="587860"/>
                    <a:pt x="257960" y="597606"/>
                  </a:cubicBezTo>
                  <a:cubicBezTo>
                    <a:pt x="263555" y="651567"/>
                    <a:pt x="268789" y="705529"/>
                    <a:pt x="274383" y="759310"/>
                  </a:cubicBezTo>
                  <a:cubicBezTo>
                    <a:pt x="277091" y="784937"/>
                    <a:pt x="292792" y="801902"/>
                    <a:pt x="318780" y="801541"/>
                  </a:cubicBezTo>
                  <a:cubicBezTo>
                    <a:pt x="339173" y="800999"/>
                    <a:pt x="363537" y="788547"/>
                    <a:pt x="361011" y="758769"/>
                  </a:cubicBezTo>
                  <a:cubicBezTo>
                    <a:pt x="358845" y="734946"/>
                    <a:pt x="356499" y="713289"/>
                    <a:pt x="353972" y="689467"/>
                  </a:cubicBezTo>
                  <a:cubicBezTo>
                    <a:pt x="346212" y="613487"/>
                    <a:pt x="338812" y="537327"/>
                    <a:pt x="332135" y="461168"/>
                  </a:cubicBezTo>
                  <a:cubicBezTo>
                    <a:pt x="331052" y="448354"/>
                    <a:pt x="326540" y="435179"/>
                    <a:pt x="329608" y="420741"/>
                  </a:cubicBezTo>
                  <a:cubicBezTo>
                    <a:pt x="349641" y="421283"/>
                    <a:pt x="366605" y="429765"/>
                    <a:pt x="384292" y="433916"/>
                  </a:cubicBezTo>
                  <a:cubicBezTo>
                    <a:pt x="403783" y="438608"/>
                    <a:pt x="420747" y="435721"/>
                    <a:pt x="435185" y="420020"/>
                  </a:cubicBezTo>
                  <a:cubicBezTo>
                    <a:pt x="441141" y="413523"/>
                    <a:pt x="446736" y="405040"/>
                    <a:pt x="457564" y="401792"/>
                  </a:cubicBezTo>
                  <a:cubicBezTo>
                    <a:pt x="460091" y="437706"/>
                    <a:pt x="462798" y="471274"/>
                    <a:pt x="464602" y="504842"/>
                  </a:cubicBezTo>
                  <a:cubicBezTo>
                    <a:pt x="465505" y="520363"/>
                    <a:pt x="471461" y="533357"/>
                    <a:pt x="485357" y="539674"/>
                  </a:cubicBezTo>
                  <a:cubicBezTo>
                    <a:pt x="502322" y="547254"/>
                    <a:pt x="518745" y="557901"/>
                    <a:pt x="537514" y="559165"/>
                  </a:cubicBezTo>
                  <a:cubicBezTo>
                    <a:pt x="558269" y="560609"/>
                    <a:pt x="576316" y="570896"/>
                    <a:pt x="596168" y="574686"/>
                  </a:cubicBezTo>
                  <a:cubicBezTo>
                    <a:pt x="607538" y="576851"/>
                    <a:pt x="611869" y="584251"/>
                    <a:pt x="611508" y="595981"/>
                  </a:cubicBezTo>
                  <a:cubicBezTo>
                    <a:pt x="610786" y="613848"/>
                    <a:pt x="610064" y="631354"/>
                    <a:pt x="607357" y="649221"/>
                  </a:cubicBezTo>
                  <a:cubicBezTo>
                    <a:pt x="600860" y="693257"/>
                    <a:pt x="594724" y="737292"/>
                    <a:pt x="594002" y="781869"/>
                  </a:cubicBezTo>
                  <a:cubicBezTo>
                    <a:pt x="593641" y="804970"/>
                    <a:pt x="601943" y="814535"/>
                    <a:pt x="623600" y="813994"/>
                  </a:cubicBezTo>
                  <a:cubicBezTo>
                    <a:pt x="684059" y="812550"/>
                    <a:pt x="744517" y="821754"/>
                    <a:pt x="804976" y="815437"/>
                  </a:cubicBezTo>
                  <a:cubicBezTo>
                    <a:pt x="829159" y="812911"/>
                    <a:pt x="832047" y="810565"/>
                    <a:pt x="830242" y="785840"/>
                  </a:cubicBezTo>
                  <a:cubicBezTo>
                    <a:pt x="825731" y="725562"/>
                    <a:pt x="821038" y="665283"/>
                    <a:pt x="815985" y="605005"/>
                  </a:cubicBezTo>
                  <a:cubicBezTo>
                    <a:pt x="813639" y="577934"/>
                    <a:pt x="813097" y="577573"/>
                    <a:pt x="838725" y="569452"/>
                  </a:cubicBezTo>
                  <a:cubicBezTo>
                    <a:pt x="865796" y="560969"/>
                    <a:pt x="891603" y="540396"/>
                    <a:pt x="887813" y="494194"/>
                  </a:cubicBezTo>
                  <a:cubicBezTo>
                    <a:pt x="888716" y="481200"/>
                    <a:pt x="900446" y="472898"/>
                    <a:pt x="904237" y="448895"/>
                  </a:cubicBezTo>
                  <a:cubicBezTo>
                    <a:pt x="907305" y="429765"/>
                    <a:pt x="902793" y="414425"/>
                    <a:pt x="902793" y="414425"/>
                  </a:cubicBezTo>
                  <a:cubicBezTo>
                    <a:pt x="914343" y="397280"/>
                    <a:pt x="914704" y="384286"/>
                    <a:pt x="916148" y="370931"/>
                  </a:cubicBezTo>
                  <a:cubicBezTo>
                    <a:pt x="919216" y="343318"/>
                    <a:pt x="914343" y="316789"/>
                    <a:pt x="916870" y="314623"/>
                  </a:cubicBezTo>
                  <a:cubicBezTo>
                    <a:pt x="928240" y="305599"/>
                    <a:pt x="925352" y="288454"/>
                    <a:pt x="930947" y="270046"/>
                  </a:cubicBezTo>
                  <a:cubicBezTo>
                    <a:pt x="942136" y="272934"/>
                    <a:pt x="954408" y="274919"/>
                    <a:pt x="965778" y="279431"/>
                  </a:cubicBezTo>
                  <a:cubicBezTo>
                    <a:pt x="1010535" y="297658"/>
                    <a:pt x="1037967" y="319857"/>
                    <a:pt x="1034358" y="371472"/>
                  </a:cubicBezTo>
                  <a:cubicBezTo>
                    <a:pt x="1033817" y="379413"/>
                    <a:pt x="1033997" y="387354"/>
                    <a:pt x="1033817" y="395475"/>
                  </a:cubicBezTo>
                  <a:cubicBezTo>
                    <a:pt x="1032373" y="474162"/>
                    <a:pt x="1014145" y="550682"/>
                    <a:pt x="1002595" y="627925"/>
                  </a:cubicBezTo>
                  <a:cubicBezTo>
                    <a:pt x="995556" y="675390"/>
                    <a:pt x="988879" y="722854"/>
                    <a:pt x="983103" y="770500"/>
                  </a:cubicBezTo>
                  <a:cubicBezTo>
                    <a:pt x="980757" y="789630"/>
                    <a:pt x="994834" y="805511"/>
                    <a:pt x="1014867" y="809843"/>
                  </a:cubicBezTo>
                  <a:cubicBezTo>
                    <a:pt x="1039411" y="815076"/>
                    <a:pt x="1059624" y="806955"/>
                    <a:pt x="1064678" y="787645"/>
                  </a:cubicBezTo>
                  <a:cubicBezTo>
                    <a:pt x="1075506" y="747399"/>
                    <a:pt x="1098968" y="616195"/>
                    <a:pt x="1106909" y="592552"/>
                  </a:cubicBezTo>
                  <a:cubicBezTo>
                    <a:pt x="1110157" y="582807"/>
                    <a:pt x="1111601" y="563496"/>
                    <a:pt x="1125858" y="565662"/>
                  </a:cubicBezTo>
                  <a:cubicBezTo>
                    <a:pt x="1138311" y="567647"/>
                    <a:pt x="1136325" y="586597"/>
                    <a:pt x="1136867" y="595620"/>
                  </a:cubicBezTo>
                  <a:cubicBezTo>
                    <a:pt x="1138852" y="629369"/>
                    <a:pt x="1138492" y="663298"/>
                    <a:pt x="1141199" y="697047"/>
                  </a:cubicBezTo>
                  <a:cubicBezTo>
                    <a:pt x="1143725" y="728810"/>
                    <a:pt x="1140837" y="761115"/>
                    <a:pt x="1148959" y="792517"/>
                  </a:cubicBezTo>
                  <a:cubicBezTo>
                    <a:pt x="1150763" y="799736"/>
                    <a:pt x="1152749" y="806053"/>
                    <a:pt x="1159607" y="810023"/>
                  </a:cubicBezTo>
                  <a:cubicBezTo>
                    <a:pt x="1191911" y="828973"/>
                    <a:pt x="1228367" y="815618"/>
                    <a:pt x="1231977" y="778440"/>
                  </a:cubicBezTo>
                  <a:cubicBezTo>
                    <a:pt x="1237211" y="724298"/>
                    <a:pt x="1238293" y="662937"/>
                    <a:pt x="1233962" y="608615"/>
                  </a:cubicBezTo>
                  <a:cubicBezTo>
                    <a:pt x="1233060" y="597064"/>
                    <a:pt x="1237571" y="586236"/>
                    <a:pt x="1250926" y="583529"/>
                  </a:cubicBezTo>
                  <a:cubicBezTo>
                    <a:pt x="1272042" y="579017"/>
                    <a:pt x="1273666" y="564579"/>
                    <a:pt x="1272403" y="547073"/>
                  </a:cubicBezTo>
                  <a:cubicBezTo>
                    <a:pt x="1268252" y="489321"/>
                    <a:pt x="1259950" y="432292"/>
                    <a:pt x="1248580" y="375443"/>
                  </a:cubicBezTo>
                  <a:cubicBezTo>
                    <a:pt x="1240459" y="335197"/>
                    <a:pt x="1237211" y="297658"/>
                    <a:pt x="1201296" y="272573"/>
                  </a:cubicBezTo>
                  <a:cubicBezTo>
                    <a:pt x="1193716" y="267339"/>
                    <a:pt x="1187219" y="260842"/>
                    <a:pt x="1195521" y="255789"/>
                  </a:cubicBezTo>
                  <a:cubicBezTo>
                    <a:pt x="1208154" y="248209"/>
                    <a:pt x="1215554" y="236117"/>
                    <a:pt x="1224036" y="224567"/>
                  </a:cubicBezTo>
                  <a:cubicBezTo>
                    <a:pt x="1255980" y="182155"/>
                    <a:pt x="1249302" y="104552"/>
                    <a:pt x="1181444" y="79646"/>
                  </a:cubicBezTo>
                  <a:cubicBezTo>
                    <a:pt x="1143184" y="65750"/>
                    <a:pt x="1106186" y="71886"/>
                    <a:pt x="1073882" y="99498"/>
                  </a:cubicBezTo>
                  <a:cubicBezTo>
                    <a:pt x="1039050" y="129457"/>
                    <a:pt x="1036163" y="174575"/>
                    <a:pt x="1053488" y="214460"/>
                  </a:cubicBezTo>
                  <a:cubicBezTo>
                    <a:pt x="1054571" y="216806"/>
                    <a:pt x="1057819" y="222401"/>
                    <a:pt x="1066843" y="230703"/>
                  </a:cubicBezTo>
                  <a:cubicBezTo>
                    <a:pt x="1038509" y="215001"/>
                    <a:pt x="1006204" y="205436"/>
                    <a:pt x="982382" y="196413"/>
                  </a:cubicBezTo>
                  <a:cubicBezTo>
                    <a:pt x="934736" y="178365"/>
                    <a:pt x="886189" y="179629"/>
                    <a:pt x="838905" y="196413"/>
                  </a:cubicBezTo>
                  <a:cubicBezTo>
                    <a:pt x="821760" y="202549"/>
                    <a:pt x="804976" y="203993"/>
                    <a:pt x="787831" y="206700"/>
                  </a:cubicBezTo>
                  <a:cubicBezTo>
                    <a:pt x="774656" y="208685"/>
                    <a:pt x="770866" y="203090"/>
                    <a:pt x="778446" y="191540"/>
                  </a:cubicBezTo>
                  <a:cubicBezTo>
                    <a:pt x="806961" y="147685"/>
                    <a:pt x="804254" y="100220"/>
                    <a:pt x="795772" y="52214"/>
                  </a:cubicBezTo>
                  <a:cubicBezTo>
                    <a:pt x="790177" y="20090"/>
                    <a:pt x="769242" y="599"/>
                    <a:pt x="740547" y="57"/>
                  </a:cubicBezTo>
                  <a:cubicBezTo>
                    <a:pt x="726470" y="-304"/>
                    <a:pt x="712212" y="960"/>
                    <a:pt x="698497" y="6193"/>
                  </a:cubicBezTo>
                  <a:cubicBezTo>
                    <a:pt x="679908" y="13232"/>
                    <a:pt x="672689" y="23158"/>
                    <a:pt x="676118" y="42830"/>
                  </a:cubicBezTo>
                  <a:cubicBezTo>
                    <a:pt x="678825" y="57809"/>
                    <a:pt x="678464" y="72969"/>
                    <a:pt x="680269" y="87948"/>
                  </a:cubicBezTo>
                  <a:cubicBezTo>
                    <a:pt x="683337" y="113575"/>
                    <a:pt x="673050" y="133066"/>
                    <a:pt x="654281" y="148768"/>
                  </a:cubicBezTo>
                  <a:cubicBezTo>
                    <a:pt x="629014" y="169883"/>
                    <a:pt x="602846" y="189916"/>
                    <a:pt x="574691" y="206880"/>
                  </a:cubicBezTo>
                  <a:cubicBezTo>
                    <a:pt x="555561" y="218430"/>
                    <a:pt x="536431" y="229439"/>
                    <a:pt x="524881" y="249652"/>
                  </a:cubicBezTo>
                  <a:cubicBezTo>
                    <a:pt x="518564" y="260481"/>
                    <a:pt x="509541" y="262646"/>
                    <a:pt x="497629" y="257774"/>
                  </a:cubicBezTo>
                  <a:cubicBezTo>
                    <a:pt x="485538" y="252901"/>
                    <a:pt x="475251" y="257232"/>
                    <a:pt x="466407" y="266436"/>
                  </a:cubicBezTo>
                  <a:cubicBezTo>
                    <a:pt x="449804" y="283762"/>
                    <a:pt x="432478" y="300546"/>
                    <a:pt x="416055" y="318052"/>
                  </a:cubicBezTo>
                  <a:cubicBezTo>
                    <a:pt x="393857" y="341514"/>
                    <a:pt x="384111" y="343860"/>
                    <a:pt x="355416" y="329241"/>
                  </a:cubicBezTo>
                  <a:cubicBezTo>
                    <a:pt x="319863" y="311374"/>
                    <a:pt x="290265" y="283942"/>
                    <a:pt x="251463" y="267519"/>
                  </a:cubicBezTo>
                  <a:cubicBezTo>
                    <a:pt x="262833" y="266978"/>
                    <a:pt x="269511" y="259759"/>
                    <a:pt x="275827" y="253803"/>
                  </a:cubicBezTo>
                  <a:cubicBezTo>
                    <a:pt x="309215" y="222401"/>
                    <a:pt x="316975" y="154001"/>
                    <a:pt x="293152" y="117365"/>
                  </a:cubicBezTo>
                  <a:cubicBezTo>
                    <a:pt x="256697" y="67374"/>
                    <a:pt x="201111" y="68998"/>
                    <a:pt x="173137" y="80368"/>
                  </a:cubicBezTo>
                  <a:cubicBezTo>
                    <a:pt x="155812" y="87407"/>
                    <a:pt x="139930" y="95889"/>
                    <a:pt x="127117" y="109785"/>
                  </a:cubicBezTo>
                  <a:cubicBezTo>
                    <a:pt x="82901" y="157611"/>
                    <a:pt x="94631" y="235756"/>
                    <a:pt x="152564" y="266075"/>
                  </a:cubicBezTo>
                  <a:cubicBezTo>
                    <a:pt x="156353" y="268061"/>
                    <a:pt x="160865" y="269504"/>
                    <a:pt x="161587" y="274919"/>
                  </a:cubicBezTo>
                  <a:cubicBezTo>
                    <a:pt x="160685" y="276363"/>
                    <a:pt x="160143" y="278348"/>
                    <a:pt x="158880" y="278889"/>
                  </a:cubicBezTo>
                  <a:cubicBezTo>
                    <a:pt x="94812" y="305058"/>
                    <a:pt x="48791" y="352342"/>
                    <a:pt x="8365" y="406484"/>
                  </a:cubicBezTo>
                  <a:cubicBezTo>
                    <a:pt x="2770" y="414064"/>
                    <a:pt x="-1020" y="421283"/>
                    <a:pt x="244" y="430848"/>
                  </a:cubicBezTo>
                  <a:cubicBezTo>
                    <a:pt x="3853" y="452144"/>
                    <a:pt x="9629" y="473440"/>
                    <a:pt x="24066" y="491307"/>
                  </a:cubicBezTo>
                  <a:close/>
                  <a:moveTo>
                    <a:pt x="813639" y="775192"/>
                  </a:moveTo>
                  <a:cubicBezTo>
                    <a:pt x="813278" y="798292"/>
                    <a:pt x="811293" y="800999"/>
                    <a:pt x="787831" y="801902"/>
                  </a:cubicBezTo>
                  <a:cubicBezTo>
                    <a:pt x="762926" y="802804"/>
                    <a:pt x="738201" y="804248"/>
                    <a:pt x="713295" y="801360"/>
                  </a:cubicBezTo>
                  <a:cubicBezTo>
                    <a:pt x="687668" y="797571"/>
                    <a:pt x="661860" y="800458"/>
                    <a:pt x="636233" y="798473"/>
                  </a:cubicBezTo>
                  <a:cubicBezTo>
                    <a:pt x="613674" y="796849"/>
                    <a:pt x="610425" y="793961"/>
                    <a:pt x="610064" y="771041"/>
                  </a:cubicBezTo>
                  <a:cubicBezTo>
                    <a:pt x="610064" y="769236"/>
                    <a:pt x="610064" y="767251"/>
                    <a:pt x="610064" y="765446"/>
                  </a:cubicBezTo>
                  <a:cubicBezTo>
                    <a:pt x="610064" y="764544"/>
                    <a:pt x="610064" y="763461"/>
                    <a:pt x="610064" y="762559"/>
                  </a:cubicBezTo>
                  <a:cubicBezTo>
                    <a:pt x="610064" y="761656"/>
                    <a:pt x="610064" y="760934"/>
                    <a:pt x="610064" y="760032"/>
                  </a:cubicBezTo>
                  <a:cubicBezTo>
                    <a:pt x="610064" y="758769"/>
                    <a:pt x="610064" y="757325"/>
                    <a:pt x="610245" y="756062"/>
                  </a:cubicBezTo>
                  <a:cubicBezTo>
                    <a:pt x="610245" y="755701"/>
                    <a:pt x="610245" y="755340"/>
                    <a:pt x="610245" y="754979"/>
                  </a:cubicBezTo>
                  <a:cubicBezTo>
                    <a:pt x="611328" y="727547"/>
                    <a:pt x="615659" y="700295"/>
                    <a:pt x="618186" y="673044"/>
                  </a:cubicBezTo>
                  <a:cubicBezTo>
                    <a:pt x="620351" y="649221"/>
                    <a:pt x="624502" y="625579"/>
                    <a:pt x="626487" y="601757"/>
                  </a:cubicBezTo>
                  <a:cubicBezTo>
                    <a:pt x="627570" y="588943"/>
                    <a:pt x="631360" y="583348"/>
                    <a:pt x="645618" y="583348"/>
                  </a:cubicBezTo>
                  <a:cubicBezTo>
                    <a:pt x="691638" y="583529"/>
                    <a:pt x="737840" y="588943"/>
                    <a:pt x="783861" y="583529"/>
                  </a:cubicBezTo>
                  <a:cubicBezTo>
                    <a:pt x="785846" y="583348"/>
                    <a:pt x="787650" y="583348"/>
                    <a:pt x="789275" y="583348"/>
                  </a:cubicBezTo>
                  <a:cubicBezTo>
                    <a:pt x="789275" y="583348"/>
                    <a:pt x="789275" y="583348"/>
                    <a:pt x="789455" y="583348"/>
                  </a:cubicBezTo>
                  <a:cubicBezTo>
                    <a:pt x="789997" y="583348"/>
                    <a:pt x="790538" y="583529"/>
                    <a:pt x="790899" y="583529"/>
                  </a:cubicBezTo>
                  <a:cubicBezTo>
                    <a:pt x="790899" y="583529"/>
                    <a:pt x="791080" y="583529"/>
                    <a:pt x="791080" y="583529"/>
                  </a:cubicBezTo>
                  <a:cubicBezTo>
                    <a:pt x="791621" y="583529"/>
                    <a:pt x="791982" y="583709"/>
                    <a:pt x="792523" y="583890"/>
                  </a:cubicBezTo>
                  <a:cubicBezTo>
                    <a:pt x="792523" y="583890"/>
                    <a:pt x="792523" y="583890"/>
                    <a:pt x="792704" y="583890"/>
                  </a:cubicBezTo>
                  <a:cubicBezTo>
                    <a:pt x="795050" y="584612"/>
                    <a:pt x="796855" y="585875"/>
                    <a:pt x="798299" y="587499"/>
                  </a:cubicBezTo>
                  <a:cubicBezTo>
                    <a:pt x="798299" y="587499"/>
                    <a:pt x="798299" y="587499"/>
                    <a:pt x="798299" y="587499"/>
                  </a:cubicBezTo>
                  <a:cubicBezTo>
                    <a:pt x="798479" y="587860"/>
                    <a:pt x="798659" y="588041"/>
                    <a:pt x="799020" y="588402"/>
                  </a:cubicBezTo>
                  <a:cubicBezTo>
                    <a:pt x="799020" y="588582"/>
                    <a:pt x="799201" y="588582"/>
                    <a:pt x="799201" y="588762"/>
                  </a:cubicBezTo>
                  <a:cubicBezTo>
                    <a:pt x="799381" y="589123"/>
                    <a:pt x="799562" y="589304"/>
                    <a:pt x="799742" y="589665"/>
                  </a:cubicBezTo>
                  <a:cubicBezTo>
                    <a:pt x="799742" y="589845"/>
                    <a:pt x="799923" y="590026"/>
                    <a:pt x="799923" y="590206"/>
                  </a:cubicBezTo>
                  <a:cubicBezTo>
                    <a:pt x="800103" y="590567"/>
                    <a:pt x="800103" y="590748"/>
                    <a:pt x="800284" y="591109"/>
                  </a:cubicBezTo>
                  <a:cubicBezTo>
                    <a:pt x="800284" y="591289"/>
                    <a:pt x="800464" y="591470"/>
                    <a:pt x="800464" y="591831"/>
                  </a:cubicBezTo>
                  <a:cubicBezTo>
                    <a:pt x="800644" y="592191"/>
                    <a:pt x="800644" y="592372"/>
                    <a:pt x="800825" y="592733"/>
                  </a:cubicBezTo>
                  <a:cubicBezTo>
                    <a:pt x="800825" y="592913"/>
                    <a:pt x="801006" y="593274"/>
                    <a:pt x="801006" y="593455"/>
                  </a:cubicBezTo>
                  <a:cubicBezTo>
                    <a:pt x="801006" y="593816"/>
                    <a:pt x="801186" y="593996"/>
                    <a:pt x="801186" y="594357"/>
                  </a:cubicBezTo>
                  <a:cubicBezTo>
                    <a:pt x="801186" y="594718"/>
                    <a:pt x="801367" y="595079"/>
                    <a:pt x="801367" y="595259"/>
                  </a:cubicBezTo>
                  <a:cubicBezTo>
                    <a:pt x="801367" y="595620"/>
                    <a:pt x="801547" y="595801"/>
                    <a:pt x="801547" y="596162"/>
                  </a:cubicBezTo>
                  <a:cubicBezTo>
                    <a:pt x="801547" y="596523"/>
                    <a:pt x="801727" y="596884"/>
                    <a:pt x="801727" y="597425"/>
                  </a:cubicBezTo>
                  <a:cubicBezTo>
                    <a:pt x="801727" y="597606"/>
                    <a:pt x="801727" y="597967"/>
                    <a:pt x="801908" y="598147"/>
                  </a:cubicBezTo>
                  <a:cubicBezTo>
                    <a:pt x="801908" y="598869"/>
                    <a:pt x="802088" y="599410"/>
                    <a:pt x="802088" y="600132"/>
                  </a:cubicBezTo>
                  <a:cubicBezTo>
                    <a:pt x="804074" y="630271"/>
                    <a:pt x="808225" y="660230"/>
                    <a:pt x="808405" y="690189"/>
                  </a:cubicBezTo>
                  <a:cubicBezTo>
                    <a:pt x="808586" y="718704"/>
                    <a:pt x="814180" y="746677"/>
                    <a:pt x="813639" y="775192"/>
                  </a:cubicBezTo>
                  <a:close/>
                  <a:moveTo>
                    <a:pt x="1058361" y="169161"/>
                  </a:moveTo>
                  <a:cubicBezTo>
                    <a:pt x="1057278" y="131803"/>
                    <a:pt x="1075506" y="87046"/>
                    <a:pt x="1149861" y="87046"/>
                  </a:cubicBezTo>
                  <a:cubicBezTo>
                    <a:pt x="1197326" y="87046"/>
                    <a:pt x="1227645" y="120433"/>
                    <a:pt x="1226382" y="173673"/>
                  </a:cubicBezTo>
                  <a:cubicBezTo>
                    <a:pt x="1225480" y="216445"/>
                    <a:pt x="1198228" y="253803"/>
                    <a:pt x="1142642" y="253081"/>
                  </a:cubicBezTo>
                  <a:cubicBezTo>
                    <a:pt x="1100592" y="252540"/>
                    <a:pt x="1059985" y="220235"/>
                    <a:pt x="1058361" y="169161"/>
                  </a:cubicBezTo>
                  <a:close/>
                  <a:moveTo>
                    <a:pt x="840349" y="212294"/>
                  </a:moveTo>
                  <a:cubicBezTo>
                    <a:pt x="843958" y="209768"/>
                    <a:pt x="847748" y="207061"/>
                    <a:pt x="851899" y="205797"/>
                  </a:cubicBezTo>
                  <a:cubicBezTo>
                    <a:pt x="874819" y="198578"/>
                    <a:pt x="908388" y="190998"/>
                    <a:pt x="933112" y="196052"/>
                  </a:cubicBezTo>
                  <a:cubicBezTo>
                    <a:pt x="979675" y="205436"/>
                    <a:pt x="1025695" y="222040"/>
                    <a:pt x="1067385" y="245141"/>
                  </a:cubicBezTo>
                  <a:cubicBezTo>
                    <a:pt x="1091027" y="258315"/>
                    <a:pt x="1129107" y="263910"/>
                    <a:pt x="1154914" y="266797"/>
                  </a:cubicBezTo>
                  <a:cubicBezTo>
                    <a:pt x="1202560" y="272212"/>
                    <a:pt x="1207432" y="295854"/>
                    <a:pt x="1223494" y="337363"/>
                  </a:cubicBezTo>
                  <a:cubicBezTo>
                    <a:pt x="1236850" y="371472"/>
                    <a:pt x="1239376" y="408289"/>
                    <a:pt x="1245151" y="444203"/>
                  </a:cubicBezTo>
                  <a:cubicBezTo>
                    <a:pt x="1250565" y="477410"/>
                    <a:pt x="1252370" y="511339"/>
                    <a:pt x="1255799" y="544907"/>
                  </a:cubicBezTo>
                  <a:cubicBezTo>
                    <a:pt x="1256160" y="549239"/>
                    <a:pt x="1256521" y="553931"/>
                    <a:pt x="1255980" y="558262"/>
                  </a:cubicBezTo>
                  <a:cubicBezTo>
                    <a:pt x="1254897" y="565301"/>
                    <a:pt x="1250024" y="569632"/>
                    <a:pt x="1243346" y="569813"/>
                  </a:cubicBezTo>
                  <a:cubicBezTo>
                    <a:pt x="1236488" y="569993"/>
                    <a:pt x="1235406" y="563857"/>
                    <a:pt x="1234503" y="558443"/>
                  </a:cubicBezTo>
                  <a:cubicBezTo>
                    <a:pt x="1229450" y="525958"/>
                    <a:pt x="1224397" y="493472"/>
                    <a:pt x="1219343" y="460807"/>
                  </a:cubicBezTo>
                  <a:cubicBezTo>
                    <a:pt x="1216095" y="439691"/>
                    <a:pt x="1212486" y="418756"/>
                    <a:pt x="1208876" y="397641"/>
                  </a:cubicBezTo>
                  <a:cubicBezTo>
                    <a:pt x="1207974" y="392407"/>
                    <a:pt x="1207613" y="385910"/>
                    <a:pt x="1200213" y="387173"/>
                  </a:cubicBezTo>
                  <a:cubicBezTo>
                    <a:pt x="1192814" y="388437"/>
                    <a:pt x="1194438" y="394573"/>
                    <a:pt x="1195341" y="399806"/>
                  </a:cubicBezTo>
                  <a:cubicBezTo>
                    <a:pt x="1202740" y="448173"/>
                    <a:pt x="1210681" y="496360"/>
                    <a:pt x="1217178" y="544727"/>
                  </a:cubicBezTo>
                  <a:cubicBezTo>
                    <a:pt x="1227284" y="621789"/>
                    <a:pt x="1225119" y="695964"/>
                    <a:pt x="1219343" y="776275"/>
                  </a:cubicBezTo>
                  <a:cubicBezTo>
                    <a:pt x="1217358" y="794142"/>
                    <a:pt x="1209056" y="800819"/>
                    <a:pt x="1191551" y="801360"/>
                  </a:cubicBezTo>
                  <a:cubicBezTo>
                    <a:pt x="1175489" y="801902"/>
                    <a:pt x="1164480" y="793781"/>
                    <a:pt x="1162855" y="776275"/>
                  </a:cubicBezTo>
                  <a:cubicBezTo>
                    <a:pt x="1159607" y="737292"/>
                    <a:pt x="1157441" y="698310"/>
                    <a:pt x="1155997" y="659147"/>
                  </a:cubicBezTo>
                  <a:cubicBezTo>
                    <a:pt x="1155095" y="633340"/>
                    <a:pt x="1155095" y="607532"/>
                    <a:pt x="1150403" y="582085"/>
                  </a:cubicBezTo>
                  <a:cubicBezTo>
                    <a:pt x="1148959" y="574325"/>
                    <a:pt x="1147515" y="566203"/>
                    <a:pt x="1144447" y="558984"/>
                  </a:cubicBezTo>
                  <a:cubicBezTo>
                    <a:pt x="1140476" y="549419"/>
                    <a:pt x="1125678" y="545990"/>
                    <a:pt x="1115571" y="551043"/>
                  </a:cubicBezTo>
                  <a:cubicBezTo>
                    <a:pt x="1101855" y="558082"/>
                    <a:pt x="1097704" y="565842"/>
                    <a:pt x="1094817" y="583529"/>
                  </a:cubicBezTo>
                  <a:cubicBezTo>
                    <a:pt x="1090124" y="611502"/>
                    <a:pt x="1062693" y="739819"/>
                    <a:pt x="1054391" y="776275"/>
                  </a:cubicBezTo>
                  <a:cubicBezTo>
                    <a:pt x="1051503" y="788908"/>
                    <a:pt x="1039231" y="795405"/>
                    <a:pt x="1025334" y="794322"/>
                  </a:cubicBezTo>
                  <a:cubicBezTo>
                    <a:pt x="1011438" y="793420"/>
                    <a:pt x="1002775" y="785298"/>
                    <a:pt x="1001151" y="770500"/>
                  </a:cubicBezTo>
                  <a:cubicBezTo>
                    <a:pt x="998444" y="747038"/>
                    <a:pt x="1005663" y="724659"/>
                    <a:pt x="1008731" y="701920"/>
                  </a:cubicBezTo>
                  <a:cubicBezTo>
                    <a:pt x="1018657" y="628828"/>
                    <a:pt x="1051683" y="425434"/>
                    <a:pt x="1049518" y="355410"/>
                  </a:cubicBezTo>
                  <a:cubicBezTo>
                    <a:pt x="1051683" y="316428"/>
                    <a:pt x="1030207" y="292966"/>
                    <a:pt x="998263" y="276543"/>
                  </a:cubicBezTo>
                  <a:cubicBezTo>
                    <a:pt x="983284" y="268963"/>
                    <a:pt x="967944" y="261744"/>
                    <a:pt x="951340" y="257774"/>
                  </a:cubicBezTo>
                  <a:cubicBezTo>
                    <a:pt x="944482" y="256149"/>
                    <a:pt x="936541" y="255247"/>
                    <a:pt x="931127" y="251096"/>
                  </a:cubicBezTo>
                  <a:cubicBezTo>
                    <a:pt x="910733" y="235756"/>
                    <a:pt x="888896" y="240990"/>
                    <a:pt x="867059" y="245141"/>
                  </a:cubicBezTo>
                  <a:cubicBezTo>
                    <a:pt x="862728" y="246043"/>
                    <a:pt x="858577" y="248028"/>
                    <a:pt x="854065" y="248389"/>
                  </a:cubicBezTo>
                  <a:cubicBezTo>
                    <a:pt x="844860" y="249111"/>
                    <a:pt x="836017" y="248028"/>
                    <a:pt x="831866" y="237741"/>
                  </a:cubicBezTo>
                  <a:cubicBezTo>
                    <a:pt x="827715" y="227274"/>
                    <a:pt x="831325" y="218791"/>
                    <a:pt x="840349" y="212294"/>
                  </a:cubicBezTo>
                  <a:close/>
                  <a:moveTo>
                    <a:pt x="563863" y="231425"/>
                  </a:moveTo>
                  <a:cubicBezTo>
                    <a:pt x="597792" y="208685"/>
                    <a:pt x="630819" y="184501"/>
                    <a:pt x="663124" y="159416"/>
                  </a:cubicBezTo>
                  <a:cubicBezTo>
                    <a:pt x="687668" y="140466"/>
                    <a:pt x="701565" y="115741"/>
                    <a:pt x="694706" y="82714"/>
                  </a:cubicBezTo>
                  <a:cubicBezTo>
                    <a:pt x="691999" y="69720"/>
                    <a:pt x="692541" y="56185"/>
                    <a:pt x="691097" y="42830"/>
                  </a:cubicBezTo>
                  <a:cubicBezTo>
                    <a:pt x="689473" y="29655"/>
                    <a:pt x="696150" y="22977"/>
                    <a:pt x="707700" y="19368"/>
                  </a:cubicBezTo>
                  <a:cubicBezTo>
                    <a:pt x="716183" y="16661"/>
                    <a:pt x="724304" y="15217"/>
                    <a:pt x="731884" y="15217"/>
                  </a:cubicBezTo>
                  <a:cubicBezTo>
                    <a:pt x="732064" y="15217"/>
                    <a:pt x="732064" y="15217"/>
                    <a:pt x="732245" y="15217"/>
                  </a:cubicBezTo>
                  <a:cubicBezTo>
                    <a:pt x="732967" y="15217"/>
                    <a:pt x="733508" y="15217"/>
                    <a:pt x="734230" y="15217"/>
                  </a:cubicBezTo>
                  <a:cubicBezTo>
                    <a:pt x="734411" y="15217"/>
                    <a:pt x="734591" y="15217"/>
                    <a:pt x="734952" y="15217"/>
                  </a:cubicBezTo>
                  <a:cubicBezTo>
                    <a:pt x="735674" y="15217"/>
                    <a:pt x="736215" y="15217"/>
                    <a:pt x="736938" y="15398"/>
                  </a:cubicBezTo>
                  <a:cubicBezTo>
                    <a:pt x="737118" y="15398"/>
                    <a:pt x="737298" y="15398"/>
                    <a:pt x="737659" y="15398"/>
                  </a:cubicBezTo>
                  <a:cubicBezTo>
                    <a:pt x="738381" y="15398"/>
                    <a:pt x="738922" y="15578"/>
                    <a:pt x="739645" y="15578"/>
                  </a:cubicBezTo>
                  <a:cubicBezTo>
                    <a:pt x="739825" y="15578"/>
                    <a:pt x="739825" y="15578"/>
                    <a:pt x="740006" y="15578"/>
                  </a:cubicBezTo>
                  <a:cubicBezTo>
                    <a:pt x="741990" y="15939"/>
                    <a:pt x="744156" y="16300"/>
                    <a:pt x="746141" y="16841"/>
                  </a:cubicBezTo>
                  <a:cubicBezTo>
                    <a:pt x="746322" y="16841"/>
                    <a:pt x="746502" y="17022"/>
                    <a:pt x="746683" y="17022"/>
                  </a:cubicBezTo>
                  <a:cubicBezTo>
                    <a:pt x="747224" y="17202"/>
                    <a:pt x="747766" y="17383"/>
                    <a:pt x="748307" y="17563"/>
                  </a:cubicBezTo>
                  <a:cubicBezTo>
                    <a:pt x="748488" y="17563"/>
                    <a:pt x="748849" y="17744"/>
                    <a:pt x="749029" y="17744"/>
                  </a:cubicBezTo>
                  <a:cubicBezTo>
                    <a:pt x="749571" y="17924"/>
                    <a:pt x="749932" y="18105"/>
                    <a:pt x="750473" y="18285"/>
                  </a:cubicBezTo>
                  <a:cubicBezTo>
                    <a:pt x="750834" y="18466"/>
                    <a:pt x="751014" y="18466"/>
                    <a:pt x="751375" y="18646"/>
                  </a:cubicBezTo>
                  <a:cubicBezTo>
                    <a:pt x="751917" y="18827"/>
                    <a:pt x="752278" y="19007"/>
                    <a:pt x="752819" y="19187"/>
                  </a:cubicBezTo>
                  <a:cubicBezTo>
                    <a:pt x="753000" y="19368"/>
                    <a:pt x="753360" y="19368"/>
                    <a:pt x="753541" y="19548"/>
                  </a:cubicBezTo>
                  <a:cubicBezTo>
                    <a:pt x="755165" y="20270"/>
                    <a:pt x="756609" y="20992"/>
                    <a:pt x="758053" y="21895"/>
                  </a:cubicBezTo>
                  <a:cubicBezTo>
                    <a:pt x="758414" y="22075"/>
                    <a:pt x="758594" y="22256"/>
                    <a:pt x="758955" y="22436"/>
                  </a:cubicBezTo>
                  <a:cubicBezTo>
                    <a:pt x="759316" y="22616"/>
                    <a:pt x="759677" y="22977"/>
                    <a:pt x="760038" y="23158"/>
                  </a:cubicBezTo>
                  <a:cubicBezTo>
                    <a:pt x="760399" y="23338"/>
                    <a:pt x="760579" y="23519"/>
                    <a:pt x="760940" y="23880"/>
                  </a:cubicBezTo>
                  <a:cubicBezTo>
                    <a:pt x="761301" y="24060"/>
                    <a:pt x="761662" y="24421"/>
                    <a:pt x="762023" y="24602"/>
                  </a:cubicBezTo>
                  <a:cubicBezTo>
                    <a:pt x="762384" y="24782"/>
                    <a:pt x="762565" y="25143"/>
                    <a:pt x="762926" y="25324"/>
                  </a:cubicBezTo>
                  <a:cubicBezTo>
                    <a:pt x="763286" y="25504"/>
                    <a:pt x="763647" y="25865"/>
                    <a:pt x="763828" y="26226"/>
                  </a:cubicBezTo>
                  <a:cubicBezTo>
                    <a:pt x="764189" y="26587"/>
                    <a:pt x="764550" y="26767"/>
                    <a:pt x="764730" y="27128"/>
                  </a:cubicBezTo>
                  <a:cubicBezTo>
                    <a:pt x="765091" y="27309"/>
                    <a:pt x="765272" y="27670"/>
                    <a:pt x="765633" y="27850"/>
                  </a:cubicBezTo>
                  <a:cubicBezTo>
                    <a:pt x="766174" y="28392"/>
                    <a:pt x="766716" y="28933"/>
                    <a:pt x="767257" y="29655"/>
                  </a:cubicBezTo>
                  <a:cubicBezTo>
                    <a:pt x="767437" y="29835"/>
                    <a:pt x="767618" y="30196"/>
                    <a:pt x="767798" y="30377"/>
                  </a:cubicBezTo>
                  <a:cubicBezTo>
                    <a:pt x="768159" y="30738"/>
                    <a:pt x="768520" y="31279"/>
                    <a:pt x="768881" y="31640"/>
                  </a:cubicBezTo>
                  <a:cubicBezTo>
                    <a:pt x="769062" y="32001"/>
                    <a:pt x="769423" y="32182"/>
                    <a:pt x="769603" y="32543"/>
                  </a:cubicBezTo>
                  <a:cubicBezTo>
                    <a:pt x="769964" y="32904"/>
                    <a:pt x="770145" y="33445"/>
                    <a:pt x="770505" y="33806"/>
                  </a:cubicBezTo>
                  <a:cubicBezTo>
                    <a:pt x="770686" y="34167"/>
                    <a:pt x="770866" y="34528"/>
                    <a:pt x="771228" y="34708"/>
                  </a:cubicBezTo>
                  <a:cubicBezTo>
                    <a:pt x="771588" y="35069"/>
                    <a:pt x="771769" y="35611"/>
                    <a:pt x="772130" y="35972"/>
                  </a:cubicBezTo>
                  <a:cubicBezTo>
                    <a:pt x="772310" y="36332"/>
                    <a:pt x="772491" y="36693"/>
                    <a:pt x="772671" y="36874"/>
                  </a:cubicBezTo>
                  <a:cubicBezTo>
                    <a:pt x="773032" y="37415"/>
                    <a:pt x="773212" y="37957"/>
                    <a:pt x="773573" y="38498"/>
                  </a:cubicBezTo>
                  <a:cubicBezTo>
                    <a:pt x="773754" y="38859"/>
                    <a:pt x="773935" y="39040"/>
                    <a:pt x="774115" y="39401"/>
                  </a:cubicBezTo>
                  <a:cubicBezTo>
                    <a:pt x="774476" y="40303"/>
                    <a:pt x="775017" y="41025"/>
                    <a:pt x="775378" y="41927"/>
                  </a:cubicBezTo>
                  <a:cubicBezTo>
                    <a:pt x="775378" y="42108"/>
                    <a:pt x="775559" y="42288"/>
                    <a:pt x="775559" y="42288"/>
                  </a:cubicBezTo>
                  <a:cubicBezTo>
                    <a:pt x="775920" y="43010"/>
                    <a:pt x="776280" y="43732"/>
                    <a:pt x="776461" y="44634"/>
                  </a:cubicBezTo>
                  <a:cubicBezTo>
                    <a:pt x="776642" y="44995"/>
                    <a:pt x="776642" y="45356"/>
                    <a:pt x="776822" y="45537"/>
                  </a:cubicBezTo>
                  <a:cubicBezTo>
                    <a:pt x="777003" y="46078"/>
                    <a:pt x="777363" y="46800"/>
                    <a:pt x="777544" y="47341"/>
                  </a:cubicBezTo>
                  <a:cubicBezTo>
                    <a:pt x="777724" y="47702"/>
                    <a:pt x="777724" y="48063"/>
                    <a:pt x="777905" y="48424"/>
                  </a:cubicBezTo>
                  <a:cubicBezTo>
                    <a:pt x="778085" y="48966"/>
                    <a:pt x="778266" y="49688"/>
                    <a:pt x="778446" y="50409"/>
                  </a:cubicBezTo>
                  <a:cubicBezTo>
                    <a:pt x="778627" y="50770"/>
                    <a:pt x="778627" y="51131"/>
                    <a:pt x="778807" y="51492"/>
                  </a:cubicBezTo>
                  <a:cubicBezTo>
                    <a:pt x="778988" y="52214"/>
                    <a:pt x="779168" y="52936"/>
                    <a:pt x="779349" y="53658"/>
                  </a:cubicBezTo>
                  <a:cubicBezTo>
                    <a:pt x="779349" y="54019"/>
                    <a:pt x="779529" y="54380"/>
                    <a:pt x="779529" y="54741"/>
                  </a:cubicBezTo>
                  <a:cubicBezTo>
                    <a:pt x="779710" y="55824"/>
                    <a:pt x="780071" y="56906"/>
                    <a:pt x="780251" y="57989"/>
                  </a:cubicBezTo>
                  <a:cubicBezTo>
                    <a:pt x="780612" y="59433"/>
                    <a:pt x="780792" y="61057"/>
                    <a:pt x="781154" y="62501"/>
                  </a:cubicBezTo>
                  <a:cubicBezTo>
                    <a:pt x="781154" y="63043"/>
                    <a:pt x="781334" y="63404"/>
                    <a:pt x="781334" y="63945"/>
                  </a:cubicBezTo>
                  <a:cubicBezTo>
                    <a:pt x="781514" y="65028"/>
                    <a:pt x="781695" y="66111"/>
                    <a:pt x="781875" y="67194"/>
                  </a:cubicBezTo>
                  <a:cubicBezTo>
                    <a:pt x="781875" y="67735"/>
                    <a:pt x="782056" y="68276"/>
                    <a:pt x="782056" y="68818"/>
                  </a:cubicBezTo>
                  <a:cubicBezTo>
                    <a:pt x="782236" y="69901"/>
                    <a:pt x="782417" y="70803"/>
                    <a:pt x="782597" y="71886"/>
                  </a:cubicBezTo>
                  <a:cubicBezTo>
                    <a:pt x="782597" y="72427"/>
                    <a:pt x="782778" y="72969"/>
                    <a:pt x="782778" y="73510"/>
                  </a:cubicBezTo>
                  <a:cubicBezTo>
                    <a:pt x="782958" y="74593"/>
                    <a:pt x="783139" y="75495"/>
                    <a:pt x="783139" y="76578"/>
                  </a:cubicBezTo>
                  <a:cubicBezTo>
                    <a:pt x="783139" y="77120"/>
                    <a:pt x="783319" y="77480"/>
                    <a:pt x="783319" y="78022"/>
                  </a:cubicBezTo>
                  <a:cubicBezTo>
                    <a:pt x="783499" y="79105"/>
                    <a:pt x="783499" y="80188"/>
                    <a:pt x="783680" y="81270"/>
                  </a:cubicBezTo>
                  <a:cubicBezTo>
                    <a:pt x="783680" y="81812"/>
                    <a:pt x="783861" y="82173"/>
                    <a:pt x="783861" y="82714"/>
                  </a:cubicBezTo>
                  <a:cubicBezTo>
                    <a:pt x="784041" y="83797"/>
                    <a:pt x="784041" y="84880"/>
                    <a:pt x="784222" y="86143"/>
                  </a:cubicBezTo>
                  <a:cubicBezTo>
                    <a:pt x="784222" y="86504"/>
                    <a:pt x="784222" y="86865"/>
                    <a:pt x="784402" y="87226"/>
                  </a:cubicBezTo>
                  <a:cubicBezTo>
                    <a:pt x="784582" y="88489"/>
                    <a:pt x="784582" y="89572"/>
                    <a:pt x="784763" y="90836"/>
                  </a:cubicBezTo>
                  <a:cubicBezTo>
                    <a:pt x="784763" y="91196"/>
                    <a:pt x="784763" y="91377"/>
                    <a:pt x="784763" y="91738"/>
                  </a:cubicBezTo>
                  <a:cubicBezTo>
                    <a:pt x="784943" y="93182"/>
                    <a:pt x="784943" y="94445"/>
                    <a:pt x="784943" y="95889"/>
                  </a:cubicBezTo>
                  <a:cubicBezTo>
                    <a:pt x="784943" y="96069"/>
                    <a:pt x="784943" y="96250"/>
                    <a:pt x="784943" y="96250"/>
                  </a:cubicBezTo>
                  <a:cubicBezTo>
                    <a:pt x="786568" y="129457"/>
                    <a:pt x="780612" y="161762"/>
                    <a:pt x="762204" y="192442"/>
                  </a:cubicBezTo>
                  <a:cubicBezTo>
                    <a:pt x="761662" y="193164"/>
                    <a:pt x="761482" y="194066"/>
                    <a:pt x="760940" y="194788"/>
                  </a:cubicBezTo>
                  <a:cubicBezTo>
                    <a:pt x="756970" y="203451"/>
                    <a:pt x="748849" y="213016"/>
                    <a:pt x="755887" y="221679"/>
                  </a:cubicBezTo>
                  <a:cubicBezTo>
                    <a:pt x="763647" y="231605"/>
                    <a:pt x="773573" y="222762"/>
                    <a:pt x="782597" y="220235"/>
                  </a:cubicBezTo>
                  <a:cubicBezTo>
                    <a:pt x="803532" y="214099"/>
                    <a:pt x="806420" y="216084"/>
                    <a:pt x="812736" y="238283"/>
                  </a:cubicBezTo>
                  <a:cubicBezTo>
                    <a:pt x="818151" y="257774"/>
                    <a:pt x="829881" y="266436"/>
                    <a:pt x="849914" y="264271"/>
                  </a:cubicBezTo>
                  <a:cubicBezTo>
                    <a:pt x="851899" y="264090"/>
                    <a:pt x="853884" y="263729"/>
                    <a:pt x="855870" y="263188"/>
                  </a:cubicBezTo>
                  <a:cubicBezTo>
                    <a:pt x="861464" y="261925"/>
                    <a:pt x="867239" y="260300"/>
                    <a:pt x="872834" y="259037"/>
                  </a:cubicBezTo>
                  <a:cubicBezTo>
                    <a:pt x="873015" y="259037"/>
                    <a:pt x="873375" y="258857"/>
                    <a:pt x="873556" y="258857"/>
                  </a:cubicBezTo>
                  <a:cubicBezTo>
                    <a:pt x="874458" y="258676"/>
                    <a:pt x="875361" y="258496"/>
                    <a:pt x="876443" y="258315"/>
                  </a:cubicBezTo>
                  <a:cubicBezTo>
                    <a:pt x="876805" y="258315"/>
                    <a:pt x="877166" y="258135"/>
                    <a:pt x="877526" y="258135"/>
                  </a:cubicBezTo>
                  <a:cubicBezTo>
                    <a:pt x="878790" y="257954"/>
                    <a:pt x="880053" y="257774"/>
                    <a:pt x="881136" y="257593"/>
                  </a:cubicBezTo>
                  <a:cubicBezTo>
                    <a:pt x="892145" y="256691"/>
                    <a:pt x="904597" y="254706"/>
                    <a:pt x="910914" y="268783"/>
                  </a:cubicBezTo>
                  <a:cubicBezTo>
                    <a:pt x="916870" y="281596"/>
                    <a:pt x="916148" y="294049"/>
                    <a:pt x="906402" y="303253"/>
                  </a:cubicBezTo>
                  <a:cubicBezTo>
                    <a:pt x="897559" y="311735"/>
                    <a:pt x="897198" y="315345"/>
                    <a:pt x="901529" y="328519"/>
                  </a:cubicBezTo>
                  <a:cubicBezTo>
                    <a:pt x="909651" y="353244"/>
                    <a:pt x="906222" y="381037"/>
                    <a:pt x="889438" y="403777"/>
                  </a:cubicBezTo>
                  <a:cubicBezTo>
                    <a:pt x="886009" y="408469"/>
                    <a:pt x="882219" y="411176"/>
                    <a:pt x="886009" y="416951"/>
                  </a:cubicBezTo>
                  <a:cubicBezTo>
                    <a:pt x="899725" y="437886"/>
                    <a:pt x="890340" y="455753"/>
                    <a:pt x="877526" y="472537"/>
                  </a:cubicBezTo>
                  <a:cubicBezTo>
                    <a:pt x="873195" y="478313"/>
                    <a:pt x="868683" y="482103"/>
                    <a:pt x="871210" y="490946"/>
                  </a:cubicBezTo>
                  <a:cubicBezTo>
                    <a:pt x="878970" y="518919"/>
                    <a:pt x="870307" y="537688"/>
                    <a:pt x="844860" y="549058"/>
                  </a:cubicBezTo>
                  <a:cubicBezTo>
                    <a:pt x="822843" y="558804"/>
                    <a:pt x="799562" y="564760"/>
                    <a:pt x="775739" y="567286"/>
                  </a:cubicBezTo>
                  <a:cubicBezTo>
                    <a:pt x="754624" y="569452"/>
                    <a:pt x="733147" y="570896"/>
                    <a:pt x="708062" y="568910"/>
                  </a:cubicBezTo>
                  <a:cubicBezTo>
                    <a:pt x="673591" y="568549"/>
                    <a:pt x="635511" y="567286"/>
                    <a:pt x="598153" y="556819"/>
                  </a:cubicBezTo>
                  <a:cubicBezTo>
                    <a:pt x="570360" y="549058"/>
                    <a:pt x="563141" y="542381"/>
                    <a:pt x="558088" y="514407"/>
                  </a:cubicBezTo>
                  <a:cubicBezTo>
                    <a:pt x="557366" y="510437"/>
                    <a:pt x="556825" y="506466"/>
                    <a:pt x="556103" y="502496"/>
                  </a:cubicBezTo>
                  <a:cubicBezTo>
                    <a:pt x="555922" y="501594"/>
                    <a:pt x="555742" y="500691"/>
                    <a:pt x="555742" y="499789"/>
                  </a:cubicBezTo>
                  <a:cubicBezTo>
                    <a:pt x="555200" y="495819"/>
                    <a:pt x="554659" y="492029"/>
                    <a:pt x="554118" y="488058"/>
                  </a:cubicBezTo>
                  <a:cubicBezTo>
                    <a:pt x="554118" y="487697"/>
                    <a:pt x="554118" y="487517"/>
                    <a:pt x="553937" y="487156"/>
                  </a:cubicBezTo>
                  <a:cubicBezTo>
                    <a:pt x="553395" y="483366"/>
                    <a:pt x="553035" y="479395"/>
                    <a:pt x="552493" y="475605"/>
                  </a:cubicBezTo>
                  <a:cubicBezTo>
                    <a:pt x="552493" y="474884"/>
                    <a:pt x="552313" y="474342"/>
                    <a:pt x="552313" y="473620"/>
                  </a:cubicBezTo>
                  <a:cubicBezTo>
                    <a:pt x="548523" y="441315"/>
                    <a:pt x="546357" y="408830"/>
                    <a:pt x="541124" y="376706"/>
                  </a:cubicBezTo>
                  <a:cubicBezTo>
                    <a:pt x="536070" y="345845"/>
                    <a:pt x="536792" y="314803"/>
                    <a:pt x="535168" y="283762"/>
                  </a:cubicBezTo>
                  <a:cubicBezTo>
                    <a:pt x="534085" y="260661"/>
                    <a:pt x="544192" y="244599"/>
                    <a:pt x="563863" y="231425"/>
                  </a:cubicBezTo>
                  <a:close/>
                  <a:moveTo>
                    <a:pt x="519105" y="311374"/>
                  </a:moveTo>
                  <a:cubicBezTo>
                    <a:pt x="527047" y="390061"/>
                    <a:pt x="534626" y="463153"/>
                    <a:pt x="542206" y="538230"/>
                  </a:cubicBezTo>
                  <a:cubicBezTo>
                    <a:pt x="524520" y="543824"/>
                    <a:pt x="510804" y="531913"/>
                    <a:pt x="496727" y="524694"/>
                  </a:cubicBezTo>
                  <a:cubicBezTo>
                    <a:pt x="485538" y="518919"/>
                    <a:pt x="484094" y="507008"/>
                    <a:pt x="481928" y="495097"/>
                  </a:cubicBezTo>
                  <a:cubicBezTo>
                    <a:pt x="481567" y="493472"/>
                    <a:pt x="481387" y="491668"/>
                    <a:pt x="481026" y="489863"/>
                  </a:cubicBezTo>
                  <a:cubicBezTo>
                    <a:pt x="476514" y="460807"/>
                    <a:pt x="477596" y="431389"/>
                    <a:pt x="473807" y="402333"/>
                  </a:cubicBezTo>
                  <a:cubicBezTo>
                    <a:pt x="471641" y="386632"/>
                    <a:pt x="476333" y="372916"/>
                    <a:pt x="485718" y="360102"/>
                  </a:cubicBezTo>
                  <a:cubicBezTo>
                    <a:pt x="496185" y="345845"/>
                    <a:pt x="505751" y="331046"/>
                    <a:pt x="519105" y="311374"/>
                  </a:cubicBezTo>
                  <a:close/>
                  <a:moveTo>
                    <a:pt x="116830" y="178907"/>
                  </a:moveTo>
                  <a:cubicBezTo>
                    <a:pt x="117913" y="170424"/>
                    <a:pt x="122244" y="92640"/>
                    <a:pt x="200750" y="88850"/>
                  </a:cubicBezTo>
                  <a:cubicBezTo>
                    <a:pt x="274203" y="85241"/>
                    <a:pt x="293694" y="129998"/>
                    <a:pt x="292792" y="173853"/>
                  </a:cubicBezTo>
                  <a:cubicBezTo>
                    <a:pt x="293513" y="201285"/>
                    <a:pt x="284670" y="215001"/>
                    <a:pt x="272398" y="232327"/>
                  </a:cubicBezTo>
                  <a:cubicBezTo>
                    <a:pt x="248936" y="265715"/>
                    <a:pt x="201292" y="275641"/>
                    <a:pt x="166099" y="255247"/>
                  </a:cubicBezTo>
                  <a:cubicBezTo>
                    <a:pt x="129824" y="234312"/>
                    <a:pt x="116469" y="214099"/>
                    <a:pt x="116830" y="178907"/>
                  </a:cubicBezTo>
                  <a:close/>
                  <a:moveTo>
                    <a:pt x="37060" y="391324"/>
                  </a:moveTo>
                  <a:cubicBezTo>
                    <a:pt x="70087" y="351079"/>
                    <a:pt x="108528" y="316247"/>
                    <a:pt x="155632" y="293868"/>
                  </a:cubicBezTo>
                  <a:cubicBezTo>
                    <a:pt x="198224" y="273655"/>
                    <a:pt x="242078" y="269324"/>
                    <a:pt x="283949" y="299644"/>
                  </a:cubicBezTo>
                  <a:cubicBezTo>
                    <a:pt x="305425" y="315164"/>
                    <a:pt x="327082" y="330866"/>
                    <a:pt x="350904" y="342957"/>
                  </a:cubicBezTo>
                  <a:cubicBezTo>
                    <a:pt x="382668" y="359019"/>
                    <a:pt x="393676" y="358117"/>
                    <a:pt x="419845" y="333031"/>
                  </a:cubicBezTo>
                  <a:cubicBezTo>
                    <a:pt x="432117" y="321481"/>
                    <a:pt x="443126" y="308487"/>
                    <a:pt x="454676" y="296215"/>
                  </a:cubicBezTo>
                  <a:cubicBezTo>
                    <a:pt x="461354" y="288996"/>
                    <a:pt x="468032" y="282138"/>
                    <a:pt x="476694" y="277265"/>
                  </a:cubicBezTo>
                  <a:cubicBezTo>
                    <a:pt x="486620" y="271670"/>
                    <a:pt x="495825" y="272753"/>
                    <a:pt x="503765" y="279791"/>
                  </a:cubicBezTo>
                  <a:cubicBezTo>
                    <a:pt x="511345" y="286469"/>
                    <a:pt x="507736" y="295132"/>
                    <a:pt x="504126" y="301990"/>
                  </a:cubicBezTo>
                  <a:cubicBezTo>
                    <a:pt x="496185" y="316789"/>
                    <a:pt x="488425" y="332129"/>
                    <a:pt x="478138" y="345303"/>
                  </a:cubicBezTo>
                  <a:cubicBezTo>
                    <a:pt x="463520" y="364253"/>
                    <a:pt x="446555" y="381218"/>
                    <a:pt x="431215" y="399446"/>
                  </a:cubicBezTo>
                  <a:cubicBezTo>
                    <a:pt x="416777" y="416410"/>
                    <a:pt x="398549" y="420020"/>
                    <a:pt x="378156" y="415147"/>
                  </a:cubicBezTo>
                  <a:cubicBezTo>
                    <a:pt x="363537" y="411537"/>
                    <a:pt x="349280" y="406484"/>
                    <a:pt x="334842" y="402514"/>
                  </a:cubicBezTo>
                  <a:cubicBezTo>
                    <a:pt x="317336" y="397641"/>
                    <a:pt x="313727" y="401792"/>
                    <a:pt x="314629" y="419839"/>
                  </a:cubicBezTo>
                  <a:cubicBezTo>
                    <a:pt x="317516" y="473079"/>
                    <a:pt x="322750" y="526138"/>
                    <a:pt x="327984" y="579197"/>
                  </a:cubicBezTo>
                  <a:cubicBezTo>
                    <a:pt x="333037" y="632257"/>
                    <a:pt x="346753" y="743248"/>
                    <a:pt x="347114" y="745955"/>
                  </a:cubicBezTo>
                  <a:cubicBezTo>
                    <a:pt x="351085" y="774650"/>
                    <a:pt x="335203" y="790352"/>
                    <a:pt x="306688" y="783313"/>
                  </a:cubicBezTo>
                  <a:cubicBezTo>
                    <a:pt x="296401" y="780786"/>
                    <a:pt x="293513" y="770860"/>
                    <a:pt x="291709" y="761656"/>
                  </a:cubicBezTo>
                  <a:cubicBezTo>
                    <a:pt x="285934" y="733683"/>
                    <a:pt x="272940" y="608254"/>
                    <a:pt x="269149" y="573783"/>
                  </a:cubicBezTo>
                  <a:cubicBezTo>
                    <a:pt x="266442" y="549600"/>
                    <a:pt x="253809" y="536245"/>
                    <a:pt x="235942" y="534440"/>
                  </a:cubicBezTo>
                  <a:cubicBezTo>
                    <a:pt x="225295" y="533357"/>
                    <a:pt x="218256" y="536245"/>
                    <a:pt x="212300" y="546532"/>
                  </a:cubicBezTo>
                  <a:cubicBezTo>
                    <a:pt x="197501" y="571617"/>
                    <a:pt x="198945" y="599591"/>
                    <a:pt x="194614" y="626481"/>
                  </a:cubicBezTo>
                  <a:cubicBezTo>
                    <a:pt x="191005" y="649221"/>
                    <a:pt x="180537" y="733683"/>
                    <a:pt x="172596" y="751730"/>
                  </a:cubicBezTo>
                  <a:cubicBezTo>
                    <a:pt x="168445" y="761295"/>
                    <a:pt x="162490" y="772124"/>
                    <a:pt x="153285" y="776275"/>
                  </a:cubicBezTo>
                  <a:cubicBezTo>
                    <a:pt x="135599" y="784215"/>
                    <a:pt x="116469" y="773928"/>
                    <a:pt x="111416" y="754979"/>
                  </a:cubicBezTo>
                  <a:cubicBezTo>
                    <a:pt x="110513" y="751550"/>
                    <a:pt x="119537" y="614209"/>
                    <a:pt x="125673" y="566564"/>
                  </a:cubicBezTo>
                  <a:cubicBezTo>
                    <a:pt x="126214" y="562955"/>
                    <a:pt x="125853" y="559165"/>
                    <a:pt x="127117" y="556097"/>
                  </a:cubicBezTo>
                  <a:cubicBezTo>
                    <a:pt x="148052" y="507369"/>
                    <a:pt x="127658" y="508271"/>
                    <a:pt x="130365" y="494736"/>
                  </a:cubicBezTo>
                  <a:cubicBezTo>
                    <a:pt x="131629" y="486073"/>
                    <a:pt x="145706" y="392046"/>
                    <a:pt x="139028" y="393309"/>
                  </a:cubicBezTo>
                  <a:cubicBezTo>
                    <a:pt x="118274" y="397280"/>
                    <a:pt x="98602" y="414425"/>
                    <a:pt x="86510" y="429946"/>
                  </a:cubicBezTo>
                  <a:cubicBezTo>
                    <a:pt x="76765" y="442398"/>
                    <a:pt x="85608" y="454129"/>
                    <a:pt x="90661" y="464777"/>
                  </a:cubicBezTo>
                  <a:cubicBezTo>
                    <a:pt x="96256" y="476688"/>
                    <a:pt x="104197" y="487697"/>
                    <a:pt x="111957" y="498526"/>
                  </a:cubicBezTo>
                  <a:cubicBezTo>
                    <a:pt x="116108" y="504481"/>
                    <a:pt x="119898" y="510076"/>
                    <a:pt x="122063" y="517114"/>
                  </a:cubicBezTo>
                  <a:cubicBezTo>
                    <a:pt x="124770" y="525236"/>
                    <a:pt x="121161" y="531011"/>
                    <a:pt x="115747" y="535884"/>
                  </a:cubicBezTo>
                  <a:cubicBezTo>
                    <a:pt x="110513" y="540576"/>
                    <a:pt x="104557" y="540215"/>
                    <a:pt x="98422" y="537327"/>
                  </a:cubicBezTo>
                  <a:cubicBezTo>
                    <a:pt x="70628" y="523792"/>
                    <a:pt x="47528" y="503940"/>
                    <a:pt x="31105" y="478313"/>
                  </a:cubicBezTo>
                  <a:cubicBezTo>
                    <a:pt x="9087" y="444925"/>
                    <a:pt x="11614" y="422546"/>
                    <a:pt x="37060" y="391324"/>
                  </a:cubicBezTo>
                  <a:close/>
                  <a:moveTo>
                    <a:pt x="124410" y="418756"/>
                  </a:moveTo>
                  <a:cubicBezTo>
                    <a:pt x="121522" y="440774"/>
                    <a:pt x="121522" y="465679"/>
                    <a:pt x="119356" y="481922"/>
                  </a:cubicBezTo>
                  <a:cubicBezTo>
                    <a:pt x="107987" y="471815"/>
                    <a:pt x="109430" y="466943"/>
                    <a:pt x="104738" y="457378"/>
                  </a:cubicBezTo>
                  <a:cubicBezTo>
                    <a:pt x="102031" y="451602"/>
                    <a:pt x="96797" y="446008"/>
                    <a:pt x="99324" y="439691"/>
                  </a:cubicBezTo>
                  <a:cubicBezTo>
                    <a:pt x="102753" y="431570"/>
                    <a:pt x="120439" y="416049"/>
                    <a:pt x="124410" y="41875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FFACAA46-7139-534F-BD2C-91DBFE149651}"/>
                </a:ext>
              </a:extLst>
            </p:cNvPr>
            <p:cNvSpPr/>
            <p:nvPr/>
          </p:nvSpPr>
          <p:spPr>
            <a:xfrm>
              <a:off x="6676755" y="1227754"/>
              <a:ext cx="96922" cy="18188"/>
            </a:xfrm>
            <a:custGeom>
              <a:avLst/>
              <a:gdLst>
                <a:gd name="connsiteX0" fmla="*/ 9 w 96922"/>
                <a:gd name="connsiteY0" fmla="*/ 6866 h 18188"/>
                <a:gd name="connsiteX1" fmla="*/ 8852 w 96922"/>
                <a:gd name="connsiteY1" fmla="*/ 14987 h 18188"/>
                <a:gd name="connsiteX2" fmla="*/ 96923 w 96922"/>
                <a:gd name="connsiteY2" fmla="*/ 8129 h 18188"/>
                <a:gd name="connsiteX3" fmla="*/ 6144 w 96922"/>
                <a:gd name="connsiteY3" fmla="*/ 8 h 18188"/>
                <a:gd name="connsiteX4" fmla="*/ 9 w 96922"/>
                <a:gd name="connsiteY4" fmla="*/ 6866 h 1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22" h="18188">
                  <a:moveTo>
                    <a:pt x="9" y="6866"/>
                  </a:moveTo>
                  <a:cubicBezTo>
                    <a:pt x="369" y="12099"/>
                    <a:pt x="4520" y="14265"/>
                    <a:pt x="8852" y="14987"/>
                  </a:cubicBezTo>
                  <a:cubicBezTo>
                    <a:pt x="36464" y="19679"/>
                    <a:pt x="63896" y="20582"/>
                    <a:pt x="96923" y="8129"/>
                  </a:cubicBezTo>
                  <a:cubicBezTo>
                    <a:pt x="63174" y="-1075"/>
                    <a:pt x="34479" y="1090"/>
                    <a:pt x="6144" y="8"/>
                  </a:cubicBezTo>
                  <a:cubicBezTo>
                    <a:pt x="2535" y="-173"/>
                    <a:pt x="-172" y="2895"/>
                    <a:pt x="9" y="686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8DCC3CBC-2558-654D-96EC-9B1140586223}"/>
                </a:ext>
              </a:extLst>
            </p:cNvPr>
            <p:cNvSpPr/>
            <p:nvPr/>
          </p:nvSpPr>
          <p:spPr>
            <a:xfrm>
              <a:off x="6190597" y="1224041"/>
              <a:ext cx="89124" cy="19421"/>
            </a:xfrm>
            <a:custGeom>
              <a:avLst/>
              <a:gdLst>
                <a:gd name="connsiteX0" fmla="*/ 7189 w 89124"/>
                <a:gd name="connsiteY0" fmla="*/ 2638 h 19421"/>
                <a:gd name="connsiteX1" fmla="*/ 151 w 89124"/>
                <a:gd name="connsiteY1" fmla="*/ 11842 h 19421"/>
                <a:gd name="connsiteX2" fmla="*/ 10618 w 89124"/>
                <a:gd name="connsiteY2" fmla="*/ 17256 h 19421"/>
                <a:gd name="connsiteX3" fmla="*/ 89124 w 89124"/>
                <a:gd name="connsiteY3" fmla="*/ 19422 h 19421"/>
                <a:gd name="connsiteX4" fmla="*/ 73423 w 89124"/>
                <a:gd name="connsiteY4" fmla="*/ 1735 h 19421"/>
                <a:gd name="connsiteX5" fmla="*/ 7189 w 89124"/>
                <a:gd name="connsiteY5" fmla="*/ 2638 h 1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19421">
                  <a:moveTo>
                    <a:pt x="7189" y="2638"/>
                  </a:moveTo>
                  <a:cubicBezTo>
                    <a:pt x="2497" y="3179"/>
                    <a:pt x="-752" y="6428"/>
                    <a:pt x="151" y="11842"/>
                  </a:cubicBezTo>
                  <a:cubicBezTo>
                    <a:pt x="1234" y="17798"/>
                    <a:pt x="6467" y="17437"/>
                    <a:pt x="10618" y="17256"/>
                  </a:cubicBezTo>
                  <a:cubicBezTo>
                    <a:pt x="36065" y="15632"/>
                    <a:pt x="61512" y="14730"/>
                    <a:pt x="89124" y="19422"/>
                  </a:cubicBezTo>
                  <a:cubicBezTo>
                    <a:pt x="86417" y="6969"/>
                    <a:pt x="80462" y="2818"/>
                    <a:pt x="73423" y="1735"/>
                  </a:cubicBezTo>
                  <a:cubicBezTo>
                    <a:pt x="51225" y="-1333"/>
                    <a:pt x="29207" y="111"/>
                    <a:pt x="7189" y="26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13C35F64-A657-674A-88B7-11F0A2E2B6FC}"/>
                </a:ext>
              </a:extLst>
            </p:cNvPr>
            <p:cNvSpPr/>
            <p:nvPr/>
          </p:nvSpPr>
          <p:spPr>
            <a:xfrm>
              <a:off x="7067124" y="1234981"/>
              <a:ext cx="91143" cy="15899"/>
            </a:xfrm>
            <a:custGeom>
              <a:avLst/>
              <a:gdLst>
                <a:gd name="connsiteX0" fmla="*/ 4 w 91143"/>
                <a:gd name="connsiteY0" fmla="*/ 8121 h 15899"/>
                <a:gd name="connsiteX1" fmla="*/ 11373 w 91143"/>
                <a:gd name="connsiteY1" fmla="*/ 15882 h 15899"/>
                <a:gd name="connsiteX2" fmla="*/ 32489 w 91143"/>
                <a:gd name="connsiteY2" fmla="*/ 14618 h 15899"/>
                <a:gd name="connsiteX3" fmla="*/ 77246 w 91143"/>
                <a:gd name="connsiteY3" fmla="*/ 14618 h 15899"/>
                <a:gd name="connsiteX4" fmla="*/ 91143 w 91143"/>
                <a:gd name="connsiteY4" fmla="*/ 7219 h 15899"/>
                <a:gd name="connsiteX5" fmla="*/ 78871 w 91143"/>
                <a:gd name="connsiteY5" fmla="*/ 0 h 15899"/>
                <a:gd name="connsiteX6" fmla="*/ 9930 w 91143"/>
                <a:gd name="connsiteY6" fmla="*/ 1444 h 15899"/>
                <a:gd name="connsiteX7" fmla="*/ 4 w 91143"/>
                <a:gd name="connsiteY7" fmla="*/ 8121 h 1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43" h="15899">
                  <a:moveTo>
                    <a:pt x="4" y="8121"/>
                  </a:moveTo>
                  <a:cubicBezTo>
                    <a:pt x="-177" y="14979"/>
                    <a:pt x="5959" y="16062"/>
                    <a:pt x="11373" y="15882"/>
                  </a:cubicBezTo>
                  <a:cubicBezTo>
                    <a:pt x="18412" y="15701"/>
                    <a:pt x="25631" y="15521"/>
                    <a:pt x="32489" y="14618"/>
                  </a:cubicBezTo>
                  <a:cubicBezTo>
                    <a:pt x="47468" y="12814"/>
                    <a:pt x="62267" y="9385"/>
                    <a:pt x="77246" y="14618"/>
                  </a:cubicBezTo>
                  <a:cubicBezTo>
                    <a:pt x="83744" y="15521"/>
                    <a:pt x="90962" y="15521"/>
                    <a:pt x="91143" y="7219"/>
                  </a:cubicBezTo>
                  <a:cubicBezTo>
                    <a:pt x="91143" y="722"/>
                    <a:pt x="84104" y="0"/>
                    <a:pt x="78871" y="0"/>
                  </a:cubicBezTo>
                  <a:cubicBezTo>
                    <a:pt x="55951" y="361"/>
                    <a:pt x="32850" y="902"/>
                    <a:pt x="9930" y="1444"/>
                  </a:cubicBezTo>
                  <a:cubicBezTo>
                    <a:pt x="5418" y="1805"/>
                    <a:pt x="184" y="2888"/>
                    <a:pt x="4" y="81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
        <p:nvSpPr>
          <p:cNvPr id="89" name="Freeform 88">
            <a:extLst>
              <a:ext uri="{FF2B5EF4-FFF2-40B4-BE49-F238E27FC236}">
                <a16:creationId xmlns:a16="http://schemas.microsoft.com/office/drawing/2014/main" id="{04218727-4399-2F4B-8EA9-95A0E9E4C11B}"/>
              </a:ext>
            </a:extLst>
          </p:cNvPr>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rtlCol="0" anchor="ctr"/>
          <a:lstStyle/>
          <a:p>
            <a:endParaRPr lang="en-US"/>
          </a:p>
        </p:txBody>
      </p:sp>
    </p:spTree>
    <p:extLst>
      <p:ext uri="{BB962C8B-B14F-4D97-AF65-F5344CB8AC3E}">
        <p14:creationId xmlns:p14="http://schemas.microsoft.com/office/powerpoint/2010/main" val="348279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The </a:t>
            </a:r>
            <a:r>
              <a:rPr lang="en-IE" dirty="0" err="1"/>
              <a:t>Seany</a:t>
            </a:r>
            <a:r>
              <a:rPr lang="en-IE" dirty="0"/>
              <a:t> Project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788034"/>
          </a:xfrm>
        </p:spPr>
        <p:txBody>
          <a:bodyPr/>
          <a:lstStyle/>
          <a:p>
            <a:r>
              <a:rPr lang="en-GB" sz="1200" b="1" dirty="0"/>
              <a:t>ABOUT </a:t>
            </a:r>
            <a:endParaRPr lang="en-IE" sz="1200" dirty="0"/>
          </a:p>
          <a:p>
            <a:r>
              <a:rPr lang="en-GB" b="1" dirty="0"/>
              <a:t>The </a:t>
            </a:r>
            <a:r>
              <a:rPr lang="en-GB" b="1" dirty="0" err="1"/>
              <a:t>Seany</a:t>
            </a:r>
            <a:r>
              <a:rPr lang="en-GB" b="1" dirty="0"/>
              <a:t> Project is based in Ireland.</a:t>
            </a:r>
            <a:br>
              <a:rPr lang="en-GB" dirty="0"/>
            </a:br>
            <a:r>
              <a:rPr lang="en-GB" dirty="0"/>
              <a:t>It is a wellbeing sports based social enterprise aimed at getting men, women and young adults talking about their mental health. Using their uniquely designed ‘</a:t>
            </a:r>
            <a:r>
              <a:rPr lang="en-GB" dirty="0" err="1"/>
              <a:t>thoughtball</a:t>
            </a:r>
            <a:r>
              <a:rPr lang="en-GB" dirty="0"/>
              <a:t>’ a friendly 5 questioned approach written on the ball that you answer and pass around the circle. It can be used in Schools, GAA clubs, Soccer Clubs, Residential Care, Youth Centres, or anywhere. The </a:t>
            </a:r>
            <a:r>
              <a:rPr lang="en-GB" dirty="0" err="1"/>
              <a:t>Seany</a:t>
            </a:r>
            <a:r>
              <a:rPr lang="en-GB" dirty="0"/>
              <a:t> Project believe all members of society should have equal access to mental health and wellbeing supports. </a:t>
            </a:r>
          </a:p>
          <a:p>
            <a:endParaRPr lang="en-IE" dirty="0"/>
          </a:p>
          <a:p>
            <a:pPr fontAlgn="base"/>
            <a:r>
              <a:rPr lang="en-GB" dirty="0"/>
              <a:t>For more information go to </a:t>
            </a:r>
          </a:p>
          <a:p>
            <a:pPr fontAlgn="base"/>
            <a:r>
              <a:rPr lang="en-GB" u="sng" dirty="0">
                <a:solidFill>
                  <a:srgbClr val="FFC652"/>
                </a:solidFill>
                <a:hlinkClick r:id="rId2">
                  <a:extLst>
                    <a:ext uri="{A12FA001-AC4F-418D-AE19-62706E023703}">
                      <ahyp:hlinkClr xmlns:ahyp="http://schemas.microsoft.com/office/drawing/2018/hyperlinkcolor" val="tx"/>
                    </a:ext>
                  </a:extLst>
                </a:hlinkClick>
              </a:rPr>
              <a:t>http://theseanyproject.com/</a:t>
            </a:r>
            <a:endParaRPr lang="en-IE" dirty="0">
              <a:solidFill>
                <a:srgbClr val="FFC652"/>
              </a:solidFill>
            </a:endParaRPr>
          </a:p>
          <a:p>
            <a:r>
              <a:rPr lang="en-GB" dirty="0"/>
              <a:t> </a:t>
            </a:r>
          </a:p>
          <a:p>
            <a:endParaRPr lang="en-IE" dirty="0"/>
          </a:p>
          <a:p>
            <a:pPr algn="l"/>
            <a:r>
              <a:rPr lang="en-GB" sz="1200" b="1" dirty="0"/>
              <a:t>SUPPORTING SOCIAL INCLUSION </a:t>
            </a:r>
          </a:p>
          <a:p>
            <a:pPr algn="l"/>
            <a:r>
              <a:rPr lang="en-GB" sz="1200" b="1" dirty="0"/>
              <a:t>AND CONNECTION</a:t>
            </a:r>
            <a:endParaRPr lang="en-IE" sz="1200" dirty="0"/>
          </a:p>
          <a:p>
            <a:r>
              <a:rPr lang="en-GB" dirty="0"/>
              <a:t>The </a:t>
            </a:r>
            <a:r>
              <a:rPr lang="en-GB" dirty="0" err="1"/>
              <a:t>Seany</a:t>
            </a:r>
            <a:r>
              <a:rPr lang="en-GB" dirty="0"/>
              <a:t> Project aims to start conversations in groups, primarily sports groups, but could be used in any environment. With the use of the ‘</a:t>
            </a:r>
            <a:r>
              <a:rPr lang="en-GB" dirty="0" err="1"/>
              <a:t>thoughtball</a:t>
            </a:r>
            <a:r>
              <a:rPr lang="en-GB" dirty="0"/>
              <a:t>’ connections can be made and conversations can be had.</a:t>
            </a:r>
            <a:endParaRPr lang="en-IE" dirty="0"/>
          </a:p>
          <a:p>
            <a:endParaRPr lang="en-US" sz="1200" b="1" dirty="0"/>
          </a:p>
          <a:p>
            <a:r>
              <a:rPr lang="en-US" sz="1200" b="1" dirty="0"/>
              <a:t>SUPPORTING GETTING ACTIVE TO KEEP WELL</a:t>
            </a:r>
            <a:endParaRPr lang="en-IE" sz="1200" dirty="0"/>
          </a:p>
          <a:p>
            <a:r>
              <a:rPr lang="en-GB" dirty="0"/>
              <a:t>The </a:t>
            </a:r>
            <a:r>
              <a:rPr lang="en-GB" dirty="0" err="1"/>
              <a:t>Seany</a:t>
            </a:r>
            <a:r>
              <a:rPr lang="en-GB" dirty="0"/>
              <a:t> Project has visited sports groups, which encourage people to get active as a way to mind their mental health and keep well.</a:t>
            </a:r>
          </a:p>
          <a:p>
            <a:endParaRPr lang="en-GB" sz="1200" b="1" dirty="0"/>
          </a:p>
          <a:p>
            <a:r>
              <a:rPr lang="en-GB" sz="1200" b="1" dirty="0"/>
              <a:t>HOW IS THE ORGANISATION FUNDED?</a:t>
            </a:r>
            <a:endParaRPr lang="en-IE" sz="1200" dirty="0"/>
          </a:p>
          <a:p>
            <a:r>
              <a:rPr lang="en-GB" dirty="0"/>
              <a:t>The First Fortnight mental health charity funded the social media video and website. The </a:t>
            </a:r>
            <a:r>
              <a:rPr lang="en-GB" dirty="0" err="1"/>
              <a:t>Seany</a:t>
            </a:r>
            <a:r>
              <a:rPr lang="en-GB" dirty="0"/>
              <a:t> Project sell Mental Health Repair Kits; the well-being kits include. </a:t>
            </a:r>
          </a:p>
          <a:p>
            <a:pPr marL="171450" indent="-171450">
              <a:buFont typeface="Arial" panose="020B0604020202020204" pitchFamily="34" charset="0"/>
              <a:buChar char="•"/>
            </a:pPr>
            <a:r>
              <a:rPr lang="en-GB" dirty="0"/>
              <a:t>training top </a:t>
            </a:r>
          </a:p>
          <a:p>
            <a:pPr marL="171450" indent="-171450">
              <a:buFont typeface="Arial" panose="020B0604020202020204" pitchFamily="34" charset="0"/>
              <a:buChar char="•"/>
            </a:pPr>
            <a:r>
              <a:rPr lang="en-GB" dirty="0"/>
              <a:t>kit bag (secret pocket for phone and mask) </a:t>
            </a:r>
          </a:p>
          <a:p>
            <a:pPr marL="171450" indent="-171450">
              <a:buFont typeface="Arial" panose="020B0604020202020204" pitchFamily="34" charset="0"/>
              <a:buChar char="•"/>
            </a:pPr>
            <a:r>
              <a:rPr lang="en-GB" dirty="0" err="1"/>
              <a:t>thoughtball</a:t>
            </a:r>
            <a:r>
              <a:rPr lang="en-GB" dirty="0"/>
              <a:t> .</a:t>
            </a:r>
            <a:br>
              <a:rPr lang="en-GB" dirty="0"/>
            </a:br>
            <a:r>
              <a:rPr lang="en-GB" dirty="0"/>
              <a:t>If a school/ club/ organisation works with the project they pay directly.</a:t>
            </a:r>
          </a:p>
          <a:p>
            <a:endParaRPr lang="en-IE" dirty="0"/>
          </a:p>
          <a:p>
            <a:r>
              <a:rPr lang="en-US" sz="1200" b="1" dirty="0"/>
              <a:t>HOW DOES THE REFERRAL PROCESS WORK?</a:t>
            </a:r>
            <a:endParaRPr lang="en-IE" sz="1200" dirty="0"/>
          </a:p>
          <a:p>
            <a:r>
              <a:rPr lang="en-GB" dirty="0"/>
              <a:t>Groups or individuals can contact The </a:t>
            </a:r>
            <a:r>
              <a:rPr lang="en-GB" dirty="0" err="1"/>
              <a:t>Seany</a:t>
            </a:r>
            <a:r>
              <a:rPr lang="en-GB" dirty="0"/>
              <a:t> Project directly.</a:t>
            </a:r>
          </a:p>
          <a:p>
            <a:endParaRPr lang="en-IE" dirty="0"/>
          </a:p>
          <a:p>
            <a:r>
              <a:rPr lang="en-US" sz="1200" b="1" dirty="0"/>
              <a:t>OPPORTUNITIES FOR REPLICATION</a:t>
            </a:r>
            <a:endParaRPr lang="en-IE" sz="1200" dirty="0"/>
          </a:p>
          <a:p>
            <a:r>
              <a:rPr lang="en-GB" dirty="0"/>
              <a:t>The </a:t>
            </a:r>
            <a:r>
              <a:rPr lang="en-GB" dirty="0" err="1"/>
              <a:t>Seany</a:t>
            </a:r>
            <a:r>
              <a:rPr lang="en-GB" dirty="0"/>
              <a:t> Project would be able to be replicated in other countries using the ‘</a:t>
            </a:r>
            <a:r>
              <a:rPr lang="en-GB" dirty="0" err="1"/>
              <a:t>thoughtball</a:t>
            </a:r>
            <a:r>
              <a:rPr lang="en-GB" dirty="0"/>
              <a:t>’. The ball has several different words and phrases which encourage people to start a conversation.</a:t>
            </a:r>
          </a:p>
          <a:p>
            <a:endParaRPr lang="en-GB" sz="1200" b="1" dirty="0"/>
          </a:p>
          <a:p>
            <a:r>
              <a:rPr lang="en-GB" sz="1200" b="1" dirty="0"/>
              <a:t>MYTHS &amp; FALSE BELIEFS</a:t>
            </a:r>
            <a:endParaRPr lang="en-IE" sz="1200" dirty="0"/>
          </a:p>
          <a:p>
            <a:r>
              <a:rPr lang="en-GB" dirty="0"/>
              <a:t>‘I’m not in a sports club, so I can’t be part of The </a:t>
            </a:r>
            <a:r>
              <a:rPr lang="en-GB" dirty="0" err="1"/>
              <a:t>Seany</a:t>
            </a:r>
            <a:r>
              <a:rPr lang="en-GB" dirty="0"/>
              <a:t> Project’. </a:t>
            </a:r>
          </a:p>
          <a:p>
            <a:endParaRPr lang="en-IE" dirty="0"/>
          </a:p>
          <a:p>
            <a:r>
              <a:rPr lang="en-GB" dirty="0"/>
              <a:t>The </a:t>
            </a:r>
            <a:r>
              <a:rPr lang="en-GB" dirty="0" err="1"/>
              <a:t>Seany</a:t>
            </a:r>
            <a:r>
              <a:rPr lang="en-GB" dirty="0"/>
              <a:t> project is open to anyone or any group to join. It encourages open conversations within group environments.</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43</a:t>
            </a:fld>
            <a:endParaRPr lang="en-US" dirty="0"/>
          </a:p>
        </p:txBody>
      </p:sp>
      <p:pic>
        <p:nvPicPr>
          <p:cNvPr id="10" name="Picture Placeholder 8" descr="Logo, company name&#10;&#10;Description automatically generated">
            <a:extLst>
              <a:ext uri="{FF2B5EF4-FFF2-40B4-BE49-F238E27FC236}">
                <a16:creationId xmlns:a16="http://schemas.microsoft.com/office/drawing/2014/main" id="{5DA81677-94D8-4947-8ADB-A35316B184D9}"/>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a:xfrm>
            <a:off x="515484" y="60730"/>
            <a:ext cx="1634015" cy="1075759"/>
          </a:xfrm>
          <a:prstGeom prst="rect">
            <a:avLst/>
          </a:prstGeom>
          <a:solidFill>
            <a:schemeClr val="bg1">
              <a:lumMod val="75000"/>
            </a:schemeClr>
          </a:solidFill>
        </p:spPr>
      </p:pic>
      <p:pic>
        <p:nvPicPr>
          <p:cNvPr id="5" name="Picture Placeholder 4">
            <a:extLst>
              <a:ext uri="{FF2B5EF4-FFF2-40B4-BE49-F238E27FC236}">
                <a16:creationId xmlns:a16="http://schemas.microsoft.com/office/drawing/2014/main" id="{50D9F7D2-C7E7-E14E-BA8D-4A9A46D9B9F4}"/>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1A97A82A-34DA-B540-84E8-175C4622D462}"/>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DF245CBD-916D-FE42-A7BC-3D9B6647CC0D}"/>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3FD1C231-9C09-4E43-8462-025A1EA85374}"/>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EF7488C9-E026-B544-8DE4-E6E43B66B245}"/>
              </a:ext>
            </a:extLst>
          </p:cNvPr>
          <p:cNvSpPr/>
          <p:nvPr/>
        </p:nvSpPr>
        <p:spPr>
          <a:xfrm>
            <a:off x="2540000" y="7841199"/>
            <a:ext cx="4503573"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PRESCRIBING SPORTS FOR MENTAL HEALTH, CREATING OPEN CONVERSATIONS. </a:t>
            </a:r>
          </a:p>
        </p:txBody>
      </p:sp>
    </p:spTree>
    <p:extLst>
      <p:ext uri="{BB962C8B-B14F-4D97-AF65-F5344CB8AC3E}">
        <p14:creationId xmlns:p14="http://schemas.microsoft.com/office/powerpoint/2010/main" val="3397159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Havin a Laugh Charity</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008751"/>
          </a:xfrm>
        </p:spPr>
        <p:txBody>
          <a:bodyPr/>
          <a:lstStyle/>
          <a:p>
            <a:r>
              <a:rPr lang="en-GB" sz="1200" b="1" dirty="0"/>
              <a:t>ABOUT </a:t>
            </a:r>
            <a:endParaRPr lang="en-IE" sz="1200" dirty="0"/>
          </a:p>
          <a:p>
            <a:r>
              <a:rPr lang="en-GB" b="1" dirty="0" err="1"/>
              <a:t>Havin’ALaugh</a:t>
            </a:r>
            <a:r>
              <a:rPr lang="en-GB" b="1" dirty="0"/>
              <a:t> is based in Sligo, Ireland</a:t>
            </a:r>
            <a:r>
              <a:rPr lang="en-GB" b="1" i="1" dirty="0"/>
              <a:t>.</a:t>
            </a:r>
            <a:r>
              <a:rPr lang="en-GB" b="1" dirty="0"/>
              <a:t> </a:t>
            </a:r>
            <a:r>
              <a:rPr lang="en-IE" b="1" dirty="0"/>
              <a:t> </a:t>
            </a:r>
            <a:r>
              <a:rPr lang="en-GB" dirty="0"/>
              <a:t>They promote positive mental health through life-enhancing activities. </a:t>
            </a:r>
            <a:r>
              <a:rPr lang="en-GB" dirty="0" err="1"/>
              <a:t>Havin</a:t>
            </a:r>
            <a:r>
              <a:rPr lang="en-GB" dirty="0"/>
              <a:t>’ a Laugh gives life-enhancing activity vouchers to people in mental health recovery, providing people with the opportunity to re-engage with activities they love, and through these social connections maybe start their own healing conversations. They also create awareness events for the general public that showcase the life-enhancing activities available in their locality.</a:t>
            </a:r>
            <a:endParaRPr lang="en-IE" dirty="0"/>
          </a:p>
          <a:p>
            <a:r>
              <a:rPr lang="en-GB" dirty="0"/>
              <a:t> </a:t>
            </a:r>
            <a:endParaRPr lang="en-IE" dirty="0"/>
          </a:p>
          <a:p>
            <a:pPr algn="l"/>
            <a:r>
              <a:rPr lang="en-GB" dirty="0"/>
              <a:t>For more information go to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https://www.havinalaugh.com/</a:t>
            </a:r>
            <a:r>
              <a:rPr lang="en-GB" u="sng"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err="1"/>
              <a:t>Havin</a:t>
            </a:r>
            <a:r>
              <a:rPr lang="en-GB" dirty="0"/>
              <a:t>’ a Laugh focus on social inclusion in all their activities and they encourage people to become connected. It could be through the monthly coffee mornings, or another event hosted by the charity.</a:t>
            </a:r>
            <a:endParaRPr lang="en-IE" dirty="0"/>
          </a:p>
          <a:p>
            <a:r>
              <a:rPr lang="en-US" sz="1200" b="1" dirty="0"/>
              <a:t> </a:t>
            </a:r>
            <a:endParaRPr lang="en-IE" sz="1200" b="1" dirty="0"/>
          </a:p>
          <a:p>
            <a:r>
              <a:rPr lang="en-US" sz="1200" b="1" dirty="0"/>
              <a:t>SUPPORTING GETTING ACTIVE TO KEEP WELL</a:t>
            </a:r>
            <a:endParaRPr lang="en-IE" sz="1200" dirty="0"/>
          </a:p>
          <a:p>
            <a:r>
              <a:rPr lang="en-GB" dirty="0" err="1"/>
              <a:t>Havin</a:t>
            </a:r>
            <a:r>
              <a:rPr lang="en-GB" dirty="0"/>
              <a:t>’ a Laugh believe that exercising, getting outdoors and taking part in community-based activities are all essential to our mental health, and one of our main objectives is to make life-enhancing activities easily accessible to people who are in therapy for mental health reasons.</a:t>
            </a:r>
            <a:endParaRPr lang="en-IE" dirty="0"/>
          </a:p>
          <a:p>
            <a:endParaRPr lang="en-GB" sz="1200" b="1" dirty="0"/>
          </a:p>
          <a:p>
            <a:r>
              <a:rPr lang="en-GB" sz="1200" b="1" dirty="0"/>
              <a:t>HOW IS THE ORGANISATION FUNDED?</a:t>
            </a:r>
            <a:endParaRPr lang="en-IE" sz="1200" dirty="0"/>
          </a:p>
          <a:p>
            <a:r>
              <a:rPr lang="en-GB" dirty="0"/>
              <a:t>The organisation is funded through donations, fund raising events, and occasional grants.</a:t>
            </a:r>
            <a:endParaRPr lang="en-IE" dirty="0"/>
          </a:p>
          <a:p>
            <a:endParaRPr lang="en-IE" dirty="0"/>
          </a:p>
          <a:p>
            <a:r>
              <a:rPr lang="en-US" sz="1200" b="1" dirty="0"/>
              <a:t>HOW DOES THE REFERRAL PROCESS WORK?</a:t>
            </a:r>
            <a:endParaRPr lang="en-IE" sz="1200" dirty="0"/>
          </a:p>
          <a:p>
            <a:r>
              <a:rPr lang="en-GB" dirty="0"/>
              <a:t>Registered support services refer clients to the charity. </a:t>
            </a:r>
          </a:p>
          <a:p>
            <a:endParaRPr lang="en-IE" dirty="0"/>
          </a:p>
          <a:p>
            <a:r>
              <a:rPr lang="en-US" sz="1200" b="1" dirty="0"/>
              <a:t>OPPORTUNITIES FOR REPLICATION</a:t>
            </a:r>
            <a:endParaRPr lang="en-IE" sz="1200" dirty="0"/>
          </a:p>
          <a:p>
            <a:r>
              <a:rPr lang="en-US" dirty="0"/>
              <a:t>A similar system could be replicated in other countries with service providers.</a:t>
            </a:r>
            <a:endParaRPr lang="en-IE" dirty="0"/>
          </a:p>
          <a:p>
            <a:endParaRPr lang="en-GB" sz="1200" b="1" dirty="0"/>
          </a:p>
          <a:p>
            <a:r>
              <a:rPr lang="en-GB" sz="1200" b="1" dirty="0"/>
              <a:t>MYTHS &amp; FALSE BELIEFS</a:t>
            </a:r>
          </a:p>
          <a:p>
            <a:endParaRPr lang="en-IE" sz="1200" dirty="0"/>
          </a:p>
          <a:p>
            <a:r>
              <a:rPr lang="en-GB" b="1" i="1" dirty="0"/>
              <a:t>Myth</a:t>
            </a:r>
            <a:endParaRPr lang="en-IE" dirty="0"/>
          </a:p>
          <a:p>
            <a:r>
              <a:rPr lang="en-GB" dirty="0"/>
              <a:t>“I can’t use </a:t>
            </a:r>
            <a:r>
              <a:rPr lang="en-GB" dirty="0" err="1"/>
              <a:t>Havin</a:t>
            </a:r>
            <a:r>
              <a:rPr lang="en-GB" dirty="0"/>
              <a:t>’ a Laugh vouchers because I don’t have the energy to get active.”</a:t>
            </a:r>
            <a:endParaRPr lang="en-IE" dirty="0"/>
          </a:p>
          <a:p>
            <a:endParaRPr lang="en-IE" dirty="0"/>
          </a:p>
          <a:p>
            <a:r>
              <a:rPr lang="en-GB" dirty="0" err="1"/>
              <a:t>Havin</a:t>
            </a:r>
            <a:r>
              <a:rPr lang="en-GB" dirty="0"/>
              <a:t>’ a Laugh will look at the activity you are interested in. It could be art, or even a relaxation class. </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44</a:t>
            </a:fld>
            <a:endParaRPr lang="en-US" dirty="0"/>
          </a:p>
        </p:txBody>
      </p:sp>
      <p:pic>
        <p:nvPicPr>
          <p:cNvPr id="4" name="Picture Placeholder 3">
            <a:extLst>
              <a:ext uri="{FF2B5EF4-FFF2-40B4-BE49-F238E27FC236}">
                <a16:creationId xmlns:a16="http://schemas.microsoft.com/office/drawing/2014/main" id="{65357AED-6D4E-8E45-A213-6F3E9C608313}"/>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5" name="Group 14">
            <a:extLst>
              <a:ext uri="{FF2B5EF4-FFF2-40B4-BE49-F238E27FC236}">
                <a16:creationId xmlns:a16="http://schemas.microsoft.com/office/drawing/2014/main" id="{A04D46D5-B8E4-CE4A-9195-FD6DA7EF6E46}"/>
              </a:ext>
            </a:extLst>
          </p:cNvPr>
          <p:cNvGrpSpPr/>
          <p:nvPr/>
        </p:nvGrpSpPr>
        <p:grpSpPr>
          <a:xfrm>
            <a:off x="6509540" y="1762404"/>
            <a:ext cx="940579" cy="832733"/>
            <a:chOff x="3932429" y="3269513"/>
            <a:chExt cx="940579"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10" name="Picture 9" descr="Logo&#10;&#10;Description automatically generated">
            <a:extLst>
              <a:ext uri="{FF2B5EF4-FFF2-40B4-BE49-F238E27FC236}">
                <a16:creationId xmlns:a16="http://schemas.microsoft.com/office/drawing/2014/main" id="{99EA132F-4563-A44E-9969-73D6F113149B}"/>
              </a:ext>
            </a:extLst>
          </p:cNvPr>
          <p:cNvPicPr/>
          <p:nvPr/>
        </p:nvPicPr>
        <p:blipFill>
          <a:blip r:embed="rId4" cstate="screen">
            <a:extLst>
              <a:ext uri="{28A0092B-C50C-407E-A947-70E740481C1C}">
                <a14:useLocalDpi xmlns:a14="http://schemas.microsoft.com/office/drawing/2010/main"/>
              </a:ext>
            </a:extLst>
          </a:blip>
          <a:stretch>
            <a:fillRect/>
          </a:stretch>
        </p:blipFill>
        <p:spPr>
          <a:xfrm>
            <a:off x="531421" y="96939"/>
            <a:ext cx="1045132" cy="1045132"/>
          </a:xfrm>
          <a:prstGeom prst="rect">
            <a:avLst/>
          </a:prstGeom>
        </p:spPr>
      </p:pic>
      <p:sp>
        <p:nvSpPr>
          <p:cNvPr id="12" name="Rectangle 11">
            <a:extLst>
              <a:ext uri="{FF2B5EF4-FFF2-40B4-BE49-F238E27FC236}">
                <a16:creationId xmlns:a16="http://schemas.microsoft.com/office/drawing/2014/main" id="{58D77116-BE6E-E346-BE71-AE7597A62E59}"/>
              </a:ext>
            </a:extLst>
          </p:cNvPr>
          <p:cNvSpPr/>
          <p:nvPr/>
        </p:nvSpPr>
        <p:spPr>
          <a:xfrm>
            <a:off x="2540000" y="7841199"/>
            <a:ext cx="4503573"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PRESCRIBING LIFE-ENHANCING ACTIVITIES FOR MENTAL HEALTH RECOVERY</a:t>
            </a:r>
          </a:p>
        </p:txBody>
      </p:sp>
    </p:spTree>
    <p:extLst>
      <p:ext uri="{BB962C8B-B14F-4D97-AF65-F5344CB8AC3E}">
        <p14:creationId xmlns:p14="http://schemas.microsoft.com/office/powerpoint/2010/main" val="1206916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556AB4-2801-FD4E-A64B-8FF9FFF73CC0}"/>
              </a:ext>
            </a:extLst>
          </p:cNvPr>
          <p:cNvSpPr>
            <a:spLocks noGrp="1"/>
          </p:cNvSpPr>
          <p:nvPr>
            <p:ph type="body" sz="quarter" idx="11"/>
          </p:nvPr>
        </p:nvSpPr>
        <p:spPr/>
        <p:txBody>
          <a:bodyPr/>
          <a:lstStyle/>
          <a:p>
            <a:r>
              <a:rPr lang="en-IE" dirty="0"/>
              <a:t>Intervention in the Community              </a:t>
            </a:r>
            <a:r>
              <a:rPr lang="en-IE" sz="1800" b="0" dirty="0"/>
              <a:t>for socially isolated older &amp; disabled people</a:t>
            </a:r>
          </a:p>
          <a:p>
            <a:endParaRPr lang="en-US" dirty="0"/>
          </a:p>
        </p:txBody>
      </p:sp>
      <p:sp>
        <p:nvSpPr>
          <p:cNvPr id="7" name="Text Placeholder 6">
            <a:extLst>
              <a:ext uri="{FF2B5EF4-FFF2-40B4-BE49-F238E27FC236}">
                <a16:creationId xmlns:a16="http://schemas.microsoft.com/office/drawing/2014/main" id="{87DFED5A-DDCF-BD4D-9E71-25426DFC5A14}"/>
              </a:ext>
            </a:extLst>
          </p:cNvPr>
          <p:cNvSpPr>
            <a:spLocks noGrp="1"/>
          </p:cNvSpPr>
          <p:nvPr>
            <p:ph type="body" sz="quarter" idx="32"/>
          </p:nvPr>
        </p:nvSpPr>
        <p:spPr>
          <a:xfrm>
            <a:off x="440871" y="2411552"/>
            <a:ext cx="6666609" cy="4630379"/>
          </a:xfrm>
        </p:spPr>
        <p:txBody>
          <a:bodyPr/>
          <a:lstStyle/>
          <a:p>
            <a:r>
              <a:rPr lang="en-GB" b="1" dirty="0"/>
              <a:t>ABOUT </a:t>
            </a:r>
            <a:endParaRPr lang="en-IE" dirty="0"/>
          </a:p>
          <a:p>
            <a:r>
              <a:rPr lang="en-IE" dirty="0"/>
              <a:t>Intervention in the Community is based in Athens, Greece. IASIS NGO developed the service in March 2020, in response to the COVID-19 pandemic. This program supports the elderly and other people with disabilities who are not able to move easily, providing them with basic support services.</a:t>
            </a:r>
          </a:p>
          <a:p>
            <a:r>
              <a:rPr lang="en-IE" dirty="0"/>
              <a:t> </a:t>
            </a:r>
          </a:p>
          <a:p>
            <a:pPr algn="l"/>
            <a:r>
              <a:rPr lang="en-IE" dirty="0"/>
              <a:t>For more information go to </a:t>
            </a:r>
            <a:r>
              <a:rPr lang="en-IE" dirty="0">
                <a:solidFill>
                  <a:srgbClr val="FFC652"/>
                </a:solidFill>
              </a:rPr>
              <a:t>https://www.iasismed.eu/?lang=en</a:t>
            </a:r>
          </a:p>
          <a:p>
            <a:r>
              <a:rPr lang="en-GB" dirty="0"/>
              <a:t> </a:t>
            </a:r>
            <a:endParaRPr lang="en-IE" dirty="0"/>
          </a:p>
          <a:p>
            <a:pPr algn="l"/>
            <a:r>
              <a:rPr lang="en-GB" b="1" dirty="0"/>
              <a:t>SUPPORTING SOCIAL INCLUSION </a:t>
            </a:r>
          </a:p>
          <a:p>
            <a:pPr algn="l"/>
            <a:r>
              <a:rPr lang="en-GB" b="1" dirty="0"/>
              <a:t>AND CONNECTION</a:t>
            </a:r>
            <a:endParaRPr lang="en-IE" dirty="0"/>
          </a:p>
          <a:p>
            <a:r>
              <a:rPr lang="en-IE" dirty="0"/>
              <a:t>The services provided by the program are aimed at psychosocial support; companionship / Entertainment / Creative employment; and facilitating digital governance issues, intangible prescription. These all provide social inclusion opportunities and improve service users’ ability to connect with their community.</a:t>
            </a:r>
          </a:p>
          <a:p>
            <a:r>
              <a:rPr lang="en-US" b="1" dirty="0"/>
              <a:t> </a:t>
            </a:r>
            <a:endParaRPr lang="en-IE" b="1" dirty="0"/>
          </a:p>
          <a:p>
            <a:r>
              <a:rPr lang="en-US" b="1" dirty="0"/>
              <a:t>SUPPORTING HEALTH, WELLBEING &amp; NUTRITION</a:t>
            </a:r>
            <a:endParaRPr lang="en-IE" dirty="0"/>
          </a:p>
          <a:p>
            <a:r>
              <a:rPr lang="en-IE" dirty="0"/>
              <a:t>The programme supports people in meeting daily needs like accessing food when medical vulnerabilities and mobility issues make these things difficult.  It also provides practical wellbeing support, for example, with personal care and hygiene; support in the organization and cleaning of living spaces.</a:t>
            </a:r>
          </a:p>
          <a:p>
            <a:endParaRPr lang="en-US" dirty="0"/>
          </a:p>
          <a:p>
            <a:r>
              <a:rPr lang="en-IE" sz="1200" b="1" dirty="0"/>
              <a:t>SUPPORTING ADULT LEARNING</a:t>
            </a:r>
            <a:endParaRPr lang="en-IE" sz="1200" dirty="0"/>
          </a:p>
          <a:p>
            <a:r>
              <a:rPr lang="en-IE" dirty="0"/>
              <a:t>Intervention in the Community provides self-care training to promote autonomous living in those who struggle with it. </a:t>
            </a:r>
          </a:p>
          <a:p>
            <a:endParaRPr lang="en-GB" b="1" dirty="0"/>
          </a:p>
          <a:p>
            <a:r>
              <a:rPr lang="en-GB" b="1" dirty="0"/>
              <a:t>HOW IS THE ORGANISATION FUNDED?</a:t>
            </a:r>
            <a:endParaRPr lang="en-IE" dirty="0"/>
          </a:p>
          <a:p>
            <a:r>
              <a:rPr lang="en-IE" dirty="0"/>
              <a:t>By IASIS NGO and the Ministry of Health.</a:t>
            </a:r>
          </a:p>
          <a:p>
            <a:endParaRPr lang="en-IE" dirty="0"/>
          </a:p>
          <a:p>
            <a:r>
              <a:rPr lang="en-US" b="1" dirty="0"/>
              <a:t>HOW DOES THE REFERRAL PROCESS WORK?</a:t>
            </a:r>
            <a:endParaRPr lang="en-IE" dirty="0"/>
          </a:p>
          <a:p>
            <a:r>
              <a:rPr lang="en-IE" dirty="0"/>
              <a:t>Psychologists at a referring hospital work with the organisation to develop individualised treatment plans for people who would be suitable. Psychoeducation training run at the hospital help make staff there aware of the programme. </a:t>
            </a:r>
          </a:p>
          <a:p>
            <a:endParaRPr lang="en-IE" dirty="0"/>
          </a:p>
          <a:p>
            <a:r>
              <a:rPr lang="en-US" b="1" dirty="0"/>
              <a:t>OPPORTUNITIES FOR REPLICATION</a:t>
            </a:r>
            <a:endParaRPr lang="en-IE" dirty="0"/>
          </a:p>
          <a:p>
            <a:r>
              <a:rPr lang="en-IE" dirty="0"/>
              <a:t>This could be replicated anywhere by organisations who work in mental health. </a:t>
            </a:r>
          </a:p>
          <a:p>
            <a:endParaRPr lang="en-GB" b="1" dirty="0"/>
          </a:p>
          <a:p>
            <a:r>
              <a:rPr lang="en-GB" b="1" i="1" dirty="0"/>
              <a:t> </a:t>
            </a:r>
            <a:endParaRPr lang="en-IE" dirty="0"/>
          </a:p>
        </p:txBody>
      </p:sp>
      <p:sp>
        <p:nvSpPr>
          <p:cNvPr id="4" name="Slide Number Placeholder 3">
            <a:extLst>
              <a:ext uri="{FF2B5EF4-FFF2-40B4-BE49-F238E27FC236}">
                <a16:creationId xmlns:a16="http://schemas.microsoft.com/office/drawing/2014/main" id="{47F359FB-3295-6B4C-8E77-F5C7F95B21F9}"/>
              </a:ext>
            </a:extLst>
          </p:cNvPr>
          <p:cNvSpPr>
            <a:spLocks noGrp="1"/>
          </p:cNvSpPr>
          <p:nvPr>
            <p:ph type="sldNum" sz="quarter" idx="4"/>
          </p:nvPr>
        </p:nvSpPr>
        <p:spPr/>
        <p:txBody>
          <a:bodyPr/>
          <a:lstStyle/>
          <a:p>
            <a:fld id="{CB2079F2-58AF-ED44-82D7-E04B2F6FD686}" type="slidenum">
              <a:rPr lang="en-US" smtClean="0"/>
              <a:pPr/>
              <a:t>45</a:t>
            </a:fld>
            <a:endParaRPr lang="en-US" dirty="0"/>
          </a:p>
        </p:txBody>
      </p:sp>
      <p:pic>
        <p:nvPicPr>
          <p:cNvPr id="15" name="Picture Placeholder 14">
            <a:extLst>
              <a:ext uri="{FF2B5EF4-FFF2-40B4-BE49-F238E27FC236}">
                <a16:creationId xmlns:a16="http://schemas.microsoft.com/office/drawing/2014/main" id="{E7178E01-A5DF-A943-98B5-B6F31D265CE6}"/>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5050985" y="416351"/>
            <a:ext cx="2508690" cy="1653390"/>
          </a:xfrm>
        </p:spPr>
      </p:pic>
      <p:grpSp>
        <p:nvGrpSpPr>
          <p:cNvPr id="2" name="Group 1">
            <a:extLst>
              <a:ext uri="{FF2B5EF4-FFF2-40B4-BE49-F238E27FC236}">
                <a16:creationId xmlns:a16="http://schemas.microsoft.com/office/drawing/2014/main" id="{613B0B2A-B350-274F-B29D-91538411EA8A}"/>
              </a:ext>
            </a:extLst>
          </p:cNvPr>
          <p:cNvGrpSpPr/>
          <p:nvPr/>
        </p:nvGrpSpPr>
        <p:grpSpPr>
          <a:xfrm>
            <a:off x="4550938" y="5840668"/>
            <a:ext cx="1965825" cy="942836"/>
            <a:chOff x="4044950" y="3670914"/>
            <a:chExt cx="2689602" cy="1289969"/>
          </a:xfrm>
        </p:grpSpPr>
        <p:pic>
          <p:nvPicPr>
            <p:cNvPr id="10" name="Εικόνα 1"/>
            <p:cNvPicPr/>
            <p:nvPr/>
          </p:nvPicPr>
          <p:blipFill rotWithShape="1">
            <a:blip r:embed="rId3" cstate="screen">
              <a:extLst>
                <a:ext uri="{28A0092B-C50C-407E-A947-70E740481C1C}">
                  <a14:useLocalDpi xmlns:a14="http://schemas.microsoft.com/office/drawing/2010/main"/>
                </a:ext>
              </a:extLst>
            </a:blip>
            <a:srcRect/>
            <a:stretch/>
          </p:blipFill>
          <p:spPr bwMode="auto">
            <a:xfrm>
              <a:off x="4044950" y="3670914"/>
              <a:ext cx="1861864" cy="1289969"/>
            </a:xfrm>
            <a:prstGeom prst="rect">
              <a:avLst/>
            </a:prstGeom>
            <a:noFill/>
            <a:ln>
              <a:noFill/>
            </a:ln>
          </p:spPr>
        </p:pic>
        <p:pic>
          <p:nvPicPr>
            <p:cNvPr id="8" name="Εικόνα 1">
              <a:extLst>
                <a:ext uri="{FF2B5EF4-FFF2-40B4-BE49-F238E27FC236}">
                  <a16:creationId xmlns:a16="http://schemas.microsoft.com/office/drawing/2014/main" id="{CE96E3A8-1692-3941-AF73-19902D6D26FA}"/>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445217" y="4461786"/>
              <a:ext cx="1289335" cy="499097"/>
            </a:xfrm>
            <a:prstGeom prst="rect">
              <a:avLst/>
            </a:prstGeom>
            <a:noFill/>
            <a:ln>
              <a:noFill/>
            </a:ln>
          </p:spPr>
        </p:pic>
      </p:grpSp>
      <p:grpSp>
        <p:nvGrpSpPr>
          <p:cNvPr id="11" name="Group 10">
            <a:extLst>
              <a:ext uri="{FF2B5EF4-FFF2-40B4-BE49-F238E27FC236}">
                <a16:creationId xmlns:a16="http://schemas.microsoft.com/office/drawing/2014/main" id="{D5945CF3-CAA0-604D-939A-45D70E28D410}"/>
              </a:ext>
            </a:extLst>
          </p:cNvPr>
          <p:cNvGrpSpPr/>
          <p:nvPr/>
        </p:nvGrpSpPr>
        <p:grpSpPr>
          <a:xfrm>
            <a:off x="6509540" y="1762404"/>
            <a:ext cx="940579" cy="832733"/>
            <a:chOff x="3932429" y="3269513"/>
            <a:chExt cx="940579" cy="832733"/>
          </a:xfrm>
        </p:grpSpPr>
        <p:sp>
          <p:nvSpPr>
            <p:cNvPr id="12" name="Freeform 11">
              <a:extLst>
                <a:ext uri="{FF2B5EF4-FFF2-40B4-BE49-F238E27FC236}">
                  <a16:creationId xmlns:a16="http://schemas.microsoft.com/office/drawing/2014/main" id="{D77A952C-26CA-8845-A6E3-3484390EA27B}"/>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6CF70605-947C-B24E-908A-C383F07E0568}"/>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6" name="Rectangle 15">
            <a:extLst>
              <a:ext uri="{FF2B5EF4-FFF2-40B4-BE49-F238E27FC236}">
                <a16:creationId xmlns:a16="http://schemas.microsoft.com/office/drawing/2014/main" id="{92AB1FDB-E999-5F4C-9D59-49DF141C3AA4}"/>
              </a:ext>
            </a:extLst>
          </p:cNvPr>
          <p:cNvSpPr/>
          <p:nvPr/>
        </p:nvSpPr>
        <p:spPr>
          <a:xfrm>
            <a:off x="1739900" y="7841199"/>
            <a:ext cx="5303673"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COMMUNITTY, COMPANIONSHIP, CREATIVITY: WHILE MEETING THE NEEDS OF VULNERABLE ADULTS</a:t>
            </a:r>
          </a:p>
        </p:txBody>
      </p:sp>
    </p:spTree>
    <p:extLst>
      <p:ext uri="{BB962C8B-B14F-4D97-AF65-F5344CB8AC3E}">
        <p14:creationId xmlns:p14="http://schemas.microsoft.com/office/powerpoint/2010/main" val="352853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104">
            <a:extLst>
              <a:ext uri="{FF2B5EF4-FFF2-40B4-BE49-F238E27FC236}">
                <a16:creationId xmlns:a16="http://schemas.microsoft.com/office/drawing/2014/main" id="{9CE66E28-12E1-D649-A360-64A0A46351CC}"/>
              </a:ext>
            </a:extLst>
          </p:cNvPr>
          <p:cNvSpPr txBox="1"/>
          <p:nvPr/>
        </p:nvSpPr>
        <p:spPr>
          <a:xfrm>
            <a:off x="0" y="8488026"/>
            <a:ext cx="7559675" cy="17114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4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t>
            </a:r>
            <a:r>
              <a:rPr lang="en-US" sz="4000" b="1"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socialprescribers.</a:t>
            </a:r>
            <a:r>
              <a:rPr lang="en-US" sz="4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eu</a:t>
            </a:r>
            <a:endPar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effectLst/>
              <a:latin typeface="Calibri" panose="020F0502020204030204" pitchFamily="34" charset="0"/>
              <a:ea typeface="Calibri" panose="020F0502020204030204" pitchFamily="34" charset="0"/>
              <a:cs typeface="Calibri" panose="020F0502020204030204" pitchFamily="34" charset="0"/>
            </a:endParaRPr>
          </a:p>
          <a:p>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543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6EDDF-3566-7D4A-A2F3-C22E1BE44762}"/>
              </a:ext>
            </a:extLst>
          </p:cNvPr>
          <p:cNvSpPr>
            <a:spLocks noGrp="1"/>
          </p:cNvSpPr>
          <p:nvPr>
            <p:ph type="sldNum" sz="quarter" idx="4"/>
          </p:nvPr>
        </p:nvSpPr>
        <p:spPr>
          <a:xfrm>
            <a:off x="6118646" y="10316384"/>
            <a:ext cx="988834" cy="148164"/>
          </a:xfrm>
        </p:spPr>
        <p:txBody>
          <a:bodyPr/>
          <a:lstStyle/>
          <a:p>
            <a:fld id="{CB2079F2-58AF-ED44-82D7-E04B2F6FD686}" type="slidenum">
              <a:rPr lang="en-US" smtClean="0"/>
              <a:pPr/>
              <a:t>5</a:t>
            </a:fld>
            <a:endParaRPr lang="en-US" dirty="0"/>
          </a:p>
        </p:txBody>
      </p:sp>
      <p:sp>
        <p:nvSpPr>
          <p:cNvPr id="29" name="Text Placeholder 28">
            <a:extLst>
              <a:ext uri="{FF2B5EF4-FFF2-40B4-BE49-F238E27FC236}">
                <a16:creationId xmlns:a16="http://schemas.microsoft.com/office/drawing/2014/main" id="{79DD8EC8-689E-9D4C-A872-5C88353F7768}"/>
              </a:ext>
            </a:extLst>
          </p:cNvPr>
          <p:cNvSpPr>
            <a:spLocks noGrp="1"/>
          </p:cNvSpPr>
          <p:nvPr>
            <p:ph type="body" sz="quarter" idx="45"/>
          </p:nvPr>
        </p:nvSpPr>
        <p:spPr/>
        <p:txBody>
          <a:bodyPr/>
          <a:lstStyle/>
          <a:p>
            <a:r>
              <a:rPr lang="en-US" dirty="0"/>
              <a:t>01</a:t>
            </a:r>
          </a:p>
        </p:txBody>
      </p:sp>
      <p:sp>
        <p:nvSpPr>
          <p:cNvPr id="72" name="Text Placeholder 71">
            <a:extLst>
              <a:ext uri="{FF2B5EF4-FFF2-40B4-BE49-F238E27FC236}">
                <a16:creationId xmlns:a16="http://schemas.microsoft.com/office/drawing/2014/main" id="{7E1F81F9-8858-3740-97E6-B6D3D4604846}"/>
              </a:ext>
            </a:extLst>
          </p:cNvPr>
          <p:cNvSpPr>
            <a:spLocks noGrp="1"/>
          </p:cNvSpPr>
          <p:nvPr>
            <p:ph type="body" sz="quarter" idx="46"/>
          </p:nvPr>
        </p:nvSpPr>
        <p:spPr>
          <a:xfrm>
            <a:off x="2881529" y="2780417"/>
            <a:ext cx="4225951" cy="1296134"/>
          </a:xfrm>
        </p:spPr>
        <p:txBody>
          <a:bodyPr>
            <a:normAutofit/>
          </a:bodyPr>
          <a:lstStyle/>
          <a:p>
            <a:r>
              <a:rPr lang="en-US" dirty="0"/>
              <a:t>ARTS/ MUSIC/ CULTURE</a:t>
            </a:r>
          </a:p>
        </p:txBody>
      </p:sp>
      <p:sp>
        <p:nvSpPr>
          <p:cNvPr id="68" name="Text Placeholder 67">
            <a:extLst>
              <a:ext uri="{FF2B5EF4-FFF2-40B4-BE49-F238E27FC236}">
                <a16:creationId xmlns:a16="http://schemas.microsoft.com/office/drawing/2014/main" id="{CCB8E910-6D88-E344-B53E-49BE19CF23AB}"/>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01</a:t>
            </a:r>
            <a:endParaRPr lang="en-US" dirty="0"/>
          </a:p>
        </p:txBody>
      </p:sp>
      <p:sp>
        <p:nvSpPr>
          <p:cNvPr id="69" name="Text Placeholder 68">
            <a:extLst>
              <a:ext uri="{FF2B5EF4-FFF2-40B4-BE49-F238E27FC236}">
                <a16:creationId xmlns:a16="http://schemas.microsoft.com/office/drawing/2014/main" id="{0B5F6F96-BF2B-1545-BBC6-8AFE8E562500}"/>
              </a:ext>
            </a:extLst>
          </p:cNvPr>
          <p:cNvSpPr>
            <a:spLocks noGrp="1"/>
          </p:cNvSpPr>
          <p:nvPr>
            <p:ph type="body" sz="quarter" idx="12"/>
          </p:nvPr>
        </p:nvSpPr>
        <p:spPr/>
        <p:txBody>
          <a:bodyPr/>
          <a:lstStyle/>
          <a:p>
            <a:r>
              <a:rPr lang="en-IE" dirty="0" err="1"/>
              <a:t>Soyons</a:t>
            </a:r>
            <a:r>
              <a:rPr lang="en-IE" dirty="0"/>
              <a:t>-Cap</a:t>
            </a:r>
            <a:endParaRPr lang="en-IE" dirty="0">
              <a:solidFill>
                <a:srgbClr val="000000"/>
              </a:solidFill>
            </a:endParaRPr>
          </a:p>
        </p:txBody>
      </p:sp>
      <p:sp>
        <p:nvSpPr>
          <p:cNvPr id="70" name="Text Placeholder 69">
            <a:extLst>
              <a:ext uri="{FF2B5EF4-FFF2-40B4-BE49-F238E27FC236}">
                <a16:creationId xmlns:a16="http://schemas.microsoft.com/office/drawing/2014/main" id="{8FCA95ED-E730-6647-AD53-ECAE04B9F42A}"/>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02</a:t>
            </a:r>
            <a:endParaRPr lang="en-US" dirty="0"/>
          </a:p>
        </p:txBody>
      </p:sp>
      <p:sp>
        <p:nvSpPr>
          <p:cNvPr id="71" name="Text Placeholder 70">
            <a:extLst>
              <a:ext uri="{FF2B5EF4-FFF2-40B4-BE49-F238E27FC236}">
                <a16:creationId xmlns:a16="http://schemas.microsoft.com/office/drawing/2014/main" id="{EEB86121-B455-7049-B896-65B46A9C52F5}"/>
              </a:ext>
            </a:extLst>
          </p:cNvPr>
          <p:cNvSpPr>
            <a:spLocks noGrp="1"/>
          </p:cNvSpPr>
          <p:nvPr>
            <p:ph type="body" sz="quarter" idx="14"/>
          </p:nvPr>
        </p:nvSpPr>
        <p:spPr/>
        <p:txBody>
          <a:bodyPr/>
          <a:lstStyle/>
          <a:p>
            <a:r>
              <a:rPr lang="en-IE" dirty="0"/>
              <a:t>Tell me what you are listening to</a:t>
            </a:r>
            <a:endParaRPr lang="en-IE" dirty="0">
              <a:solidFill>
                <a:srgbClr val="000000"/>
              </a:solidFill>
            </a:endParaRPr>
          </a:p>
        </p:txBody>
      </p:sp>
      <p:sp>
        <p:nvSpPr>
          <p:cNvPr id="73" name="Text Placeholder 72">
            <a:extLst>
              <a:ext uri="{FF2B5EF4-FFF2-40B4-BE49-F238E27FC236}">
                <a16:creationId xmlns:a16="http://schemas.microsoft.com/office/drawing/2014/main" id="{FCBC5CAE-1644-EA44-8805-F57AB526E573}"/>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03</a:t>
            </a:r>
            <a:endParaRPr lang="en-US" dirty="0"/>
          </a:p>
        </p:txBody>
      </p:sp>
      <p:sp>
        <p:nvSpPr>
          <p:cNvPr id="74" name="Text Placeholder 73">
            <a:extLst>
              <a:ext uri="{FF2B5EF4-FFF2-40B4-BE49-F238E27FC236}">
                <a16:creationId xmlns:a16="http://schemas.microsoft.com/office/drawing/2014/main" id="{866D2300-0ECC-1A40-B31F-641DC2E8FF0D}"/>
              </a:ext>
            </a:extLst>
          </p:cNvPr>
          <p:cNvSpPr>
            <a:spLocks noGrp="1"/>
          </p:cNvSpPr>
          <p:nvPr>
            <p:ph type="body" sz="quarter" idx="48"/>
          </p:nvPr>
        </p:nvSpPr>
        <p:spPr/>
        <p:txBody>
          <a:bodyPr/>
          <a:lstStyle/>
          <a:p>
            <a:r>
              <a:rPr lang="en-IE" dirty="0"/>
              <a:t>Sing Ireland</a:t>
            </a:r>
            <a:endParaRPr lang="en-IE" dirty="0">
              <a:solidFill>
                <a:srgbClr val="000000"/>
              </a:solidFill>
            </a:endParaRPr>
          </a:p>
        </p:txBody>
      </p:sp>
      <p:sp>
        <p:nvSpPr>
          <p:cNvPr id="75" name="Text Placeholder 74">
            <a:extLst>
              <a:ext uri="{FF2B5EF4-FFF2-40B4-BE49-F238E27FC236}">
                <a16:creationId xmlns:a16="http://schemas.microsoft.com/office/drawing/2014/main" id="{986440A9-246B-B640-949B-1844A8701E10}"/>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04</a:t>
            </a:r>
            <a:endParaRPr lang="en-US" dirty="0"/>
          </a:p>
        </p:txBody>
      </p:sp>
      <p:sp>
        <p:nvSpPr>
          <p:cNvPr id="76" name="Text Placeholder 75">
            <a:extLst>
              <a:ext uri="{FF2B5EF4-FFF2-40B4-BE49-F238E27FC236}">
                <a16:creationId xmlns:a16="http://schemas.microsoft.com/office/drawing/2014/main" id="{49A8F246-ABE4-874A-8349-6F40294C47FF}"/>
              </a:ext>
            </a:extLst>
          </p:cNvPr>
          <p:cNvSpPr>
            <a:spLocks noGrp="1"/>
          </p:cNvSpPr>
          <p:nvPr>
            <p:ph type="body" sz="quarter" idx="50"/>
          </p:nvPr>
        </p:nvSpPr>
        <p:spPr/>
        <p:txBody>
          <a:bodyPr/>
          <a:lstStyle/>
          <a:p>
            <a:r>
              <a:rPr lang="en-IE" dirty="0"/>
              <a:t>Culture Vitamins</a:t>
            </a:r>
            <a:endParaRPr lang="en-IE" dirty="0">
              <a:solidFill>
                <a:srgbClr val="000000"/>
              </a:solidFill>
            </a:endParaRPr>
          </a:p>
        </p:txBody>
      </p:sp>
      <p:sp>
        <p:nvSpPr>
          <p:cNvPr id="77" name="Text Placeholder 76">
            <a:extLst>
              <a:ext uri="{FF2B5EF4-FFF2-40B4-BE49-F238E27FC236}">
                <a16:creationId xmlns:a16="http://schemas.microsoft.com/office/drawing/2014/main" id="{202F9810-72A7-5D4D-96E9-88971BB03A05}"/>
              </a:ext>
            </a:extLst>
          </p:cNvPr>
          <p:cNvSpPr>
            <a:spLocks noGrp="1"/>
          </p:cNvSpPr>
          <p:nvPr>
            <p:ph type="body" sz="quarter" idx="51"/>
          </p:nvPr>
        </p:nvSpPr>
        <p:spPr/>
        <p:txBody>
          <a:bodyPr/>
          <a:lstStyle/>
          <a:p>
            <a:r>
              <a:rPr lang="en-US" dirty="0">
                <a:hlinkClick r:id="rId6" action="ppaction://hlinksldjump">
                  <a:extLst>
                    <a:ext uri="{A12FA001-AC4F-418D-AE19-62706E023703}">
                      <ahyp:hlinkClr xmlns:ahyp="http://schemas.microsoft.com/office/drawing/2018/hyperlinkcolor" val="tx"/>
                    </a:ext>
                  </a:extLst>
                </a:hlinkClick>
              </a:rPr>
              <a:t>05</a:t>
            </a:r>
            <a:endParaRPr lang="en-US" dirty="0"/>
          </a:p>
        </p:txBody>
      </p:sp>
      <p:sp>
        <p:nvSpPr>
          <p:cNvPr id="78" name="Text Placeholder 77">
            <a:extLst>
              <a:ext uri="{FF2B5EF4-FFF2-40B4-BE49-F238E27FC236}">
                <a16:creationId xmlns:a16="http://schemas.microsoft.com/office/drawing/2014/main" id="{5A48A878-8F58-D447-ADEE-C4FA1739DBB7}"/>
              </a:ext>
            </a:extLst>
          </p:cNvPr>
          <p:cNvSpPr>
            <a:spLocks noGrp="1"/>
          </p:cNvSpPr>
          <p:nvPr>
            <p:ph type="body" sz="quarter" idx="52"/>
          </p:nvPr>
        </p:nvSpPr>
        <p:spPr/>
        <p:txBody>
          <a:bodyPr/>
          <a:lstStyle/>
          <a:p>
            <a:r>
              <a:rPr lang="en-IE" dirty="0"/>
              <a:t>The Melting Pot </a:t>
            </a:r>
            <a:endParaRPr lang="en-IE" dirty="0">
              <a:solidFill>
                <a:srgbClr val="000000"/>
              </a:solidFill>
            </a:endParaRPr>
          </a:p>
        </p:txBody>
      </p:sp>
      <p:sp>
        <p:nvSpPr>
          <p:cNvPr id="79" name="Text Placeholder 78">
            <a:extLst>
              <a:ext uri="{FF2B5EF4-FFF2-40B4-BE49-F238E27FC236}">
                <a16:creationId xmlns:a16="http://schemas.microsoft.com/office/drawing/2014/main" id="{619AB20B-DBAE-9540-A4B6-B611873DEE5A}"/>
              </a:ext>
            </a:extLst>
          </p:cNvPr>
          <p:cNvSpPr>
            <a:spLocks noGrp="1"/>
          </p:cNvSpPr>
          <p:nvPr>
            <p:ph type="body" sz="quarter" idx="53"/>
          </p:nvPr>
        </p:nvSpPr>
        <p:spPr/>
        <p:txBody>
          <a:bodyPr/>
          <a:lstStyle/>
          <a:p>
            <a:r>
              <a:rPr lang="en-US" dirty="0">
                <a:hlinkClick r:id="rId7" action="ppaction://hlinksldjump">
                  <a:extLst>
                    <a:ext uri="{A12FA001-AC4F-418D-AE19-62706E023703}">
                      <ahyp:hlinkClr xmlns:ahyp="http://schemas.microsoft.com/office/drawing/2018/hyperlinkcolor" val="tx"/>
                    </a:ext>
                  </a:extLst>
                </a:hlinkClick>
              </a:rPr>
              <a:t>06</a:t>
            </a:r>
            <a:endParaRPr lang="en-US" dirty="0"/>
          </a:p>
        </p:txBody>
      </p:sp>
      <p:sp>
        <p:nvSpPr>
          <p:cNvPr id="80" name="Text Placeholder 79">
            <a:extLst>
              <a:ext uri="{FF2B5EF4-FFF2-40B4-BE49-F238E27FC236}">
                <a16:creationId xmlns:a16="http://schemas.microsoft.com/office/drawing/2014/main" id="{1F55D5B3-2EE0-D44D-BBEA-3723E12970B0}"/>
              </a:ext>
            </a:extLst>
          </p:cNvPr>
          <p:cNvSpPr>
            <a:spLocks noGrp="1"/>
          </p:cNvSpPr>
          <p:nvPr>
            <p:ph type="body" sz="quarter" idx="54"/>
          </p:nvPr>
        </p:nvSpPr>
        <p:spPr/>
        <p:txBody>
          <a:bodyPr/>
          <a:lstStyle/>
          <a:p>
            <a:r>
              <a:rPr lang="en-IE" dirty="0"/>
              <a:t>Fabric Republic</a:t>
            </a:r>
            <a:endParaRPr lang="en-IE" dirty="0">
              <a:solidFill>
                <a:srgbClr val="000000"/>
              </a:solidFill>
            </a:endParaRPr>
          </a:p>
        </p:txBody>
      </p:sp>
      <p:sp>
        <p:nvSpPr>
          <p:cNvPr id="81" name="Text Placeholder 80">
            <a:extLst>
              <a:ext uri="{FF2B5EF4-FFF2-40B4-BE49-F238E27FC236}">
                <a16:creationId xmlns:a16="http://schemas.microsoft.com/office/drawing/2014/main" id="{D6203237-7C1B-504A-98A4-1B72AAEF22AD}"/>
              </a:ext>
            </a:extLst>
          </p:cNvPr>
          <p:cNvSpPr>
            <a:spLocks noGrp="1"/>
          </p:cNvSpPr>
          <p:nvPr>
            <p:ph type="body" sz="quarter" idx="55"/>
          </p:nvPr>
        </p:nvSpPr>
        <p:spPr/>
        <p:txBody>
          <a:bodyPr/>
          <a:lstStyle/>
          <a:p>
            <a:r>
              <a:rPr lang="en-US" dirty="0">
                <a:hlinkClick r:id="rId8" action="ppaction://hlinksldjump">
                  <a:extLst>
                    <a:ext uri="{A12FA001-AC4F-418D-AE19-62706E023703}">
                      <ahyp:hlinkClr xmlns:ahyp="http://schemas.microsoft.com/office/drawing/2018/hyperlinkcolor" val="tx"/>
                    </a:ext>
                  </a:extLst>
                </a:hlinkClick>
              </a:rPr>
              <a:t>07</a:t>
            </a:r>
            <a:endParaRPr lang="en-US" dirty="0"/>
          </a:p>
        </p:txBody>
      </p:sp>
      <p:sp>
        <p:nvSpPr>
          <p:cNvPr id="82" name="Text Placeholder 81">
            <a:extLst>
              <a:ext uri="{FF2B5EF4-FFF2-40B4-BE49-F238E27FC236}">
                <a16:creationId xmlns:a16="http://schemas.microsoft.com/office/drawing/2014/main" id="{A27CF5E0-5FED-464D-B401-0BA7336B120B}"/>
              </a:ext>
            </a:extLst>
          </p:cNvPr>
          <p:cNvSpPr>
            <a:spLocks noGrp="1"/>
          </p:cNvSpPr>
          <p:nvPr>
            <p:ph type="body" sz="quarter" idx="56"/>
          </p:nvPr>
        </p:nvSpPr>
        <p:spPr/>
        <p:txBody>
          <a:bodyPr/>
          <a:lstStyle/>
          <a:p>
            <a:r>
              <a:rPr lang="en-IE" dirty="0" err="1"/>
              <a:t>Shedia</a:t>
            </a:r>
            <a:r>
              <a:rPr lang="en-IE" dirty="0"/>
              <a:t>- street newsletter</a:t>
            </a:r>
            <a:endParaRPr lang="en-IE" dirty="0">
              <a:solidFill>
                <a:srgbClr val="000000"/>
              </a:solidFill>
            </a:endParaRPr>
          </a:p>
        </p:txBody>
      </p:sp>
      <p:sp>
        <p:nvSpPr>
          <p:cNvPr id="83" name="Text Placeholder 82">
            <a:extLst>
              <a:ext uri="{FF2B5EF4-FFF2-40B4-BE49-F238E27FC236}">
                <a16:creationId xmlns:a16="http://schemas.microsoft.com/office/drawing/2014/main" id="{F8D0C04A-E362-0B4C-A341-90C7BD59224C}"/>
              </a:ext>
            </a:extLst>
          </p:cNvPr>
          <p:cNvSpPr>
            <a:spLocks noGrp="1"/>
          </p:cNvSpPr>
          <p:nvPr>
            <p:ph type="body" sz="quarter" idx="57"/>
          </p:nvPr>
        </p:nvSpPr>
        <p:spPr/>
        <p:txBody>
          <a:bodyPr/>
          <a:lstStyle/>
          <a:p>
            <a:r>
              <a:rPr lang="en-US" dirty="0">
                <a:hlinkClick r:id="rId9" action="ppaction://hlinksldjump">
                  <a:extLst>
                    <a:ext uri="{A12FA001-AC4F-418D-AE19-62706E023703}">
                      <ahyp:hlinkClr xmlns:ahyp="http://schemas.microsoft.com/office/drawing/2018/hyperlinkcolor" val="tx"/>
                    </a:ext>
                  </a:extLst>
                </a:hlinkClick>
              </a:rPr>
              <a:t>08</a:t>
            </a:r>
            <a:endParaRPr lang="en-US" dirty="0"/>
          </a:p>
        </p:txBody>
      </p:sp>
      <p:sp>
        <p:nvSpPr>
          <p:cNvPr id="84" name="Text Placeholder 83">
            <a:extLst>
              <a:ext uri="{FF2B5EF4-FFF2-40B4-BE49-F238E27FC236}">
                <a16:creationId xmlns:a16="http://schemas.microsoft.com/office/drawing/2014/main" id="{6D148342-8E5E-E548-B9D0-05305E05283F}"/>
              </a:ext>
            </a:extLst>
          </p:cNvPr>
          <p:cNvSpPr>
            <a:spLocks noGrp="1"/>
          </p:cNvSpPr>
          <p:nvPr>
            <p:ph type="body" sz="quarter" idx="58"/>
          </p:nvPr>
        </p:nvSpPr>
        <p:spPr/>
        <p:txBody>
          <a:bodyPr/>
          <a:lstStyle/>
          <a:p>
            <a:r>
              <a:rPr lang="en-IE" dirty="0"/>
              <a:t>Give Med- medicine donation service</a:t>
            </a:r>
            <a:endParaRPr lang="en-IE" dirty="0">
              <a:solidFill>
                <a:srgbClr val="000000"/>
              </a:solidFill>
            </a:endParaRPr>
          </a:p>
        </p:txBody>
      </p:sp>
      <p:sp>
        <p:nvSpPr>
          <p:cNvPr id="85" name="Text Placeholder 84">
            <a:extLst>
              <a:ext uri="{FF2B5EF4-FFF2-40B4-BE49-F238E27FC236}">
                <a16:creationId xmlns:a16="http://schemas.microsoft.com/office/drawing/2014/main" id="{FC5CC7B4-D481-284D-B671-802FA1A98BF6}"/>
              </a:ext>
            </a:extLst>
          </p:cNvPr>
          <p:cNvSpPr>
            <a:spLocks noGrp="1"/>
          </p:cNvSpPr>
          <p:nvPr>
            <p:ph type="body" sz="quarter" idx="59"/>
          </p:nvPr>
        </p:nvSpPr>
        <p:spPr/>
        <p:txBody>
          <a:bodyPr/>
          <a:lstStyle/>
          <a:p>
            <a:r>
              <a:rPr lang="en-US" dirty="0">
                <a:hlinkClick r:id="rId10" action="ppaction://hlinksldjump">
                  <a:extLst>
                    <a:ext uri="{A12FA001-AC4F-418D-AE19-62706E023703}">
                      <ahyp:hlinkClr xmlns:ahyp="http://schemas.microsoft.com/office/drawing/2018/hyperlinkcolor" val="tx"/>
                    </a:ext>
                  </a:extLst>
                </a:hlinkClick>
              </a:rPr>
              <a:t>09</a:t>
            </a:r>
            <a:endParaRPr lang="en-US" dirty="0"/>
          </a:p>
        </p:txBody>
      </p:sp>
      <p:sp>
        <p:nvSpPr>
          <p:cNvPr id="86" name="Text Placeholder 85">
            <a:extLst>
              <a:ext uri="{FF2B5EF4-FFF2-40B4-BE49-F238E27FC236}">
                <a16:creationId xmlns:a16="http://schemas.microsoft.com/office/drawing/2014/main" id="{07462C1C-DE27-B848-A368-5E124DFA46AB}"/>
              </a:ext>
            </a:extLst>
          </p:cNvPr>
          <p:cNvSpPr>
            <a:spLocks noGrp="1"/>
          </p:cNvSpPr>
          <p:nvPr>
            <p:ph type="body" sz="quarter" idx="60"/>
          </p:nvPr>
        </p:nvSpPr>
        <p:spPr/>
        <p:txBody>
          <a:bodyPr/>
          <a:lstStyle/>
          <a:p>
            <a:r>
              <a:rPr lang="en-IE" dirty="0"/>
              <a:t>Roscommon Reading Group</a:t>
            </a:r>
            <a:endParaRPr lang="en-IE" dirty="0">
              <a:solidFill>
                <a:srgbClr val="000000"/>
              </a:solidFill>
            </a:endParaRPr>
          </a:p>
        </p:txBody>
      </p:sp>
      <p:grpSp>
        <p:nvGrpSpPr>
          <p:cNvPr id="90" name="Graphic 4">
            <a:extLst>
              <a:ext uri="{FF2B5EF4-FFF2-40B4-BE49-F238E27FC236}">
                <a16:creationId xmlns:a16="http://schemas.microsoft.com/office/drawing/2014/main" id="{E1BE8EA2-D558-F441-98A5-81F81113CF27}"/>
              </a:ext>
            </a:extLst>
          </p:cNvPr>
          <p:cNvGrpSpPr/>
          <p:nvPr/>
        </p:nvGrpSpPr>
        <p:grpSpPr>
          <a:xfrm>
            <a:off x="453572" y="8057322"/>
            <a:ext cx="2480296" cy="1929360"/>
            <a:chOff x="5594918" y="3386579"/>
            <a:chExt cx="1695226" cy="1318674"/>
          </a:xfrm>
        </p:grpSpPr>
        <p:sp>
          <p:nvSpPr>
            <p:cNvPr id="91" name="Freeform 90">
              <a:extLst>
                <a:ext uri="{FF2B5EF4-FFF2-40B4-BE49-F238E27FC236}">
                  <a16:creationId xmlns:a16="http://schemas.microsoft.com/office/drawing/2014/main" id="{C830C6A7-BF24-0047-A787-AB8121C23EA4}"/>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68568DEE-8438-1342-B35B-CE67EA464C6A}"/>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00487E95-63A7-F74F-BC71-CD284E5969EA}"/>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D6D58538-7EC6-B94D-97E0-FD215709EC9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D33C3744-8A8E-4C4F-A974-E0BFE9C06D01}"/>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571EF61E-3689-B345-A5E1-165E160C4278}"/>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7F34C4E2-711A-9842-BEB8-A069F45D1AD5}"/>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D99DF67-6E93-2440-BBA9-3FB503A8E088}"/>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24F9BCE3-7EA6-E74A-B0BB-7729D7FDCC0C}"/>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0" name="Freeform 99">
              <a:extLst>
                <a:ext uri="{FF2B5EF4-FFF2-40B4-BE49-F238E27FC236}">
                  <a16:creationId xmlns:a16="http://schemas.microsoft.com/office/drawing/2014/main" id="{7540781E-431C-2C4D-A899-10A6CD6548BE}"/>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1" name="Freeform 100">
              <a:extLst>
                <a:ext uri="{FF2B5EF4-FFF2-40B4-BE49-F238E27FC236}">
                  <a16:creationId xmlns:a16="http://schemas.microsoft.com/office/drawing/2014/main" id="{D4FAD8A7-651C-F144-9CD5-CD150955EF9F}"/>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2" name="Freeform 101">
              <a:extLst>
                <a:ext uri="{FF2B5EF4-FFF2-40B4-BE49-F238E27FC236}">
                  <a16:creationId xmlns:a16="http://schemas.microsoft.com/office/drawing/2014/main" id="{24C79176-5C2E-D44A-BDA2-93BE9DD5471D}"/>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3" name="Freeform 102">
              <a:extLst>
                <a:ext uri="{FF2B5EF4-FFF2-40B4-BE49-F238E27FC236}">
                  <a16:creationId xmlns:a16="http://schemas.microsoft.com/office/drawing/2014/main" id="{DD2B9742-96B0-7D47-85C3-AC869B652D2B}"/>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043CAF6F-AB66-FA4C-9459-6C51E68F391D}"/>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4A59BA65-8162-DC4F-AB4C-FA3613E62B05}"/>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A04E947A-6A91-124E-9530-B3B4D0D01A90}"/>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1839AC38-177E-0945-B144-87F31BD900B7}"/>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C95002AD-B2DE-E841-AA15-EA8840403750}"/>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30A4AEAA-0E62-6F44-A670-46AEF56F8C2B}"/>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858F3AD6-8581-1144-ADCD-94B22EC72EF8}"/>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CC4894F5-BCA6-1041-B72C-BB9C549AD1DF}"/>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55709FE5-2C72-F146-AF9A-B231CEF95536}"/>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EDA11767-97A1-A24E-BBF4-43B9556D6651}"/>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939670FC-D12A-9C4C-82D2-2328970F6A06}"/>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7A884D97-ABB5-744C-84BE-A038F8DF1E78}"/>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49" name="Graphic 72">
            <a:extLst>
              <a:ext uri="{FF2B5EF4-FFF2-40B4-BE49-F238E27FC236}">
                <a16:creationId xmlns:a16="http://schemas.microsoft.com/office/drawing/2014/main" id="{81FC9115-5700-844D-B360-8C9F2CA409DC}"/>
              </a:ext>
            </a:extLst>
          </p:cNvPr>
          <p:cNvGrpSpPr/>
          <p:nvPr/>
        </p:nvGrpSpPr>
        <p:grpSpPr>
          <a:xfrm>
            <a:off x="2164049" y="4533470"/>
            <a:ext cx="353212" cy="527593"/>
            <a:chOff x="2649438" y="2791642"/>
            <a:chExt cx="415449" cy="620557"/>
          </a:xfrm>
          <a:solidFill>
            <a:srgbClr val="000000"/>
          </a:solidFill>
        </p:grpSpPr>
        <p:sp>
          <p:nvSpPr>
            <p:cNvPr id="50" name="Freeform 49">
              <a:extLst>
                <a:ext uri="{FF2B5EF4-FFF2-40B4-BE49-F238E27FC236}">
                  <a16:creationId xmlns:a16="http://schemas.microsoft.com/office/drawing/2014/main" id="{9E782789-F792-094D-85AF-AE1CC22A6F00}"/>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74E00D4-9E62-CA4C-8249-ECB735BD40E9}"/>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E122764-086C-0A45-9F05-BCDD213163A8}"/>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276614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Soyons</a:t>
            </a:r>
            <a:r>
              <a:rPr lang="en-IE" dirty="0"/>
              <a:t>-Cap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170252"/>
            <a:ext cx="6666609" cy="6922600"/>
          </a:xfrm>
        </p:spPr>
        <p:txBody>
          <a:bodyPr/>
          <a:lstStyle/>
          <a:p>
            <a:r>
              <a:rPr lang="en-GB" sz="1200" b="1" dirty="0"/>
              <a:t>ABOUT </a:t>
            </a:r>
            <a:endParaRPr lang="en-IE" sz="1200" dirty="0"/>
          </a:p>
          <a:p>
            <a:r>
              <a:rPr lang="en-GB" dirty="0"/>
              <a:t>“</a:t>
            </a:r>
            <a:r>
              <a:rPr lang="en-GB" dirty="0" err="1"/>
              <a:t>Soyons</a:t>
            </a:r>
            <a:r>
              <a:rPr lang="en-GB" dirty="0"/>
              <a:t>-Cap” is based in France. Specifically, in </a:t>
            </a:r>
            <a:r>
              <a:rPr lang="en-GB" dirty="0" err="1"/>
              <a:t>Région</a:t>
            </a:r>
            <a:r>
              <a:rPr lang="en-GB" dirty="0"/>
              <a:t> Nouvelle Aquitaine – in three major cities: Bordeaux, </a:t>
            </a:r>
            <a:r>
              <a:rPr lang="en-GB" dirty="0" err="1"/>
              <a:t>Angoulême</a:t>
            </a:r>
            <a:r>
              <a:rPr lang="en-GB" dirty="0"/>
              <a:t>, Limoges. This organisation works with the unemployed and other socially excluded adults. </a:t>
            </a:r>
          </a:p>
          <a:p>
            <a:endParaRPr lang="en-IE" dirty="0"/>
          </a:p>
          <a:p>
            <a:r>
              <a:rPr lang="en-GB" dirty="0"/>
              <a:t>These service users are given time and space to develop creatively and personally, in a supportive space. The centre of the programme is a variety of creative workshops. Where service users undertake a variety of creative activities, working with artists.  </a:t>
            </a:r>
          </a:p>
          <a:p>
            <a:endParaRPr lang="en-IE" dirty="0"/>
          </a:p>
          <a:p>
            <a:r>
              <a:rPr lang="en-GB" dirty="0"/>
              <a:t>Service users create personal creative outputs like a ‘love dictionary’ and </a:t>
            </a:r>
            <a:r>
              <a:rPr lang="en-GB" dirty="0" err="1"/>
              <a:t>resumés</a:t>
            </a:r>
            <a:r>
              <a:rPr lang="en-GB" dirty="0"/>
              <a:t>. The classes and workshops help the service users improve their employability, as they learn skills as varied as hairdressing and dancing. They also gain self-confidence and the ability to work with others, and feel connected. </a:t>
            </a:r>
          </a:p>
          <a:p>
            <a:endParaRPr lang="en-IE" dirty="0"/>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This project supports social inclusion and connectivity because it has brought people who are usually socially excluded out of their homes. The participants said they enjoyed coming to the workshops, discovering and appreciating the practices and the artists.</a:t>
            </a:r>
            <a:endParaRPr lang="en-IE" dirty="0"/>
          </a:p>
          <a:p>
            <a:r>
              <a:rPr lang="en-GB" dirty="0"/>
              <a:t>This project creates strong social links between individuals, and particularly between marginalised people and the artistic world.</a:t>
            </a:r>
            <a:endParaRPr lang="en-IE" dirty="0"/>
          </a:p>
          <a:p>
            <a:r>
              <a:rPr lang="en-US" sz="1200" b="1" dirty="0"/>
              <a:t> </a:t>
            </a:r>
            <a:endParaRPr lang="en-IE" sz="1200" b="1" dirty="0"/>
          </a:p>
          <a:p>
            <a:r>
              <a:rPr lang="en-US" sz="1200" b="1" dirty="0"/>
              <a:t>SUPPORTING HEALTH, WELLBEING &amp; NUTRITION</a:t>
            </a:r>
            <a:endParaRPr lang="en-IE" sz="1200" dirty="0"/>
          </a:p>
          <a:p>
            <a:r>
              <a:rPr lang="en-GB" dirty="0"/>
              <a:t>Users of this service found their wellbeing improved with their new social connections, their creative achievements, and even just having a reason to get out of the house.</a:t>
            </a:r>
            <a:r>
              <a:rPr lang="en-IE" dirty="0"/>
              <a:t> </a:t>
            </a:r>
            <a:r>
              <a:rPr lang="en-GB" dirty="0"/>
              <a:t>The work team encouraged people to take better care of their mental health, and gave them more hope in their ability to build a new future. </a:t>
            </a:r>
            <a:endParaRPr lang="en-IE" dirty="0"/>
          </a:p>
          <a:p>
            <a:r>
              <a:rPr lang="en-US" b="1" i="1" dirty="0"/>
              <a:t> </a:t>
            </a:r>
          </a:p>
          <a:p>
            <a:endParaRPr lang="en-US" b="1" i="1" dirty="0"/>
          </a:p>
          <a:p>
            <a:endParaRPr lang="en-US" b="1" i="1" dirty="0"/>
          </a:p>
          <a:p>
            <a:r>
              <a:rPr lang="en-US" sz="1200" b="1" dirty="0"/>
              <a:t>SUPPORTINGADULT LEARNING</a:t>
            </a:r>
            <a:endParaRPr lang="en-IE" sz="1200" dirty="0"/>
          </a:p>
          <a:p>
            <a:r>
              <a:rPr lang="en-GB" dirty="0"/>
              <a:t>The project offers training to enable people to access new capabilities. Learning new things in adulthood gives them the keys to self-confidence. It allows people to know their own abilities, and build on them. </a:t>
            </a:r>
            <a:endParaRPr lang="en-IE" dirty="0"/>
          </a:p>
          <a:p>
            <a:r>
              <a:rPr lang="en-GB" dirty="0"/>
              <a:t>The workshops in this programme taught people practices including hairdressing, dancing, graphic design, and writing.</a:t>
            </a:r>
            <a:endParaRPr lang="en-IE" dirty="0"/>
          </a:p>
          <a:p>
            <a:endParaRPr lang="en-GB" sz="1200" b="1" dirty="0"/>
          </a:p>
          <a:p>
            <a:r>
              <a:rPr lang="en-GB" sz="1200" b="1" dirty="0"/>
              <a:t>HOW IS THE ORGANISATION FUNDED?</a:t>
            </a:r>
            <a:endParaRPr lang="en-IE" sz="1200" dirty="0"/>
          </a:p>
          <a:p>
            <a:r>
              <a:rPr lang="en-GB" dirty="0"/>
              <a:t>Funding comes through a number of bodies including the French Red Cross, local government, DRAC, and Pole Culture and </a:t>
            </a:r>
            <a:r>
              <a:rPr lang="en-GB" dirty="0" err="1"/>
              <a:t>Sante</a:t>
            </a:r>
            <a:r>
              <a:rPr lang="en-GB" dirty="0"/>
              <a:t>. </a:t>
            </a:r>
            <a:endParaRPr lang="en-IE" dirty="0"/>
          </a:p>
          <a:p>
            <a:endParaRPr lang="en-IE" dirty="0"/>
          </a:p>
          <a:p>
            <a:r>
              <a:rPr lang="en-US" sz="1200" b="1" dirty="0"/>
              <a:t>OPPORTUNITIES FOR REPLICATION</a:t>
            </a:r>
            <a:endParaRPr lang="en-IE" sz="1200" dirty="0"/>
          </a:p>
          <a:p>
            <a:r>
              <a:rPr lang="en-US" dirty="0"/>
              <a:t>This project can be replicated anywhere there are both socially excluded adults, and creative artists to work with them. </a:t>
            </a:r>
            <a:endParaRPr lang="en-IE" dirty="0"/>
          </a:p>
          <a:p>
            <a:endParaRPr lang="en-GB" sz="1200" b="1" dirty="0"/>
          </a:p>
          <a:p>
            <a:r>
              <a:rPr lang="en-GB" sz="1200" b="1" dirty="0"/>
              <a:t>MYTHS &amp; FALSE BELIEFS</a:t>
            </a:r>
            <a:endParaRPr lang="en-IE" sz="1200" dirty="0"/>
          </a:p>
          <a:p>
            <a:r>
              <a:rPr lang="en-GB" i="1" dirty="0"/>
              <a:t>“The end of the project is the end of the experimentation”</a:t>
            </a:r>
            <a:endParaRPr lang="en-IE" dirty="0"/>
          </a:p>
          <a:p>
            <a:r>
              <a:rPr lang="en-GB" dirty="0"/>
              <a:t> </a:t>
            </a:r>
            <a:endParaRPr lang="en-IE" dirty="0"/>
          </a:p>
          <a:p>
            <a:r>
              <a:rPr lang="en-GB" dirty="0"/>
              <a:t>It’s false. This is just the beginning for the participants! All the inputs of this training will mature with time. </a:t>
            </a:r>
            <a:endParaRPr lang="en-IE" dirty="0"/>
          </a:p>
          <a:p>
            <a:r>
              <a:rPr lang="en-GB" dirty="0"/>
              <a:t>Participants will be able to use their creativity and confidence for years to come.</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6</a:t>
            </a:fld>
            <a:endParaRPr lang="en-US" dirty="0"/>
          </a:p>
        </p:txBody>
      </p:sp>
      <p:pic>
        <p:nvPicPr>
          <p:cNvPr id="18" name="Picture 17">
            <a:extLst>
              <a:ext uri="{FF2B5EF4-FFF2-40B4-BE49-F238E27FC236}">
                <a16:creationId xmlns:a16="http://schemas.microsoft.com/office/drawing/2014/main" id="{DA5DAB52-A117-BE4B-8830-BFD3578A3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1" y="190264"/>
            <a:ext cx="1949565" cy="944598"/>
          </a:xfrm>
          <a:prstGeom prst="rect">
            <a:avLst/>
          </a:prstGeom>
        </p:spPr>
      </p:pic>
      <p:sp>
        <p:nvSpPr>
          <p:cNvPr id="10" name="Rectangle 9"/>
          <p:cNvSpPr/>
          <p:nvPr/>
        </p:nvSpPr>
        <p:spPr>
          <a:xfrm>
            <a:off x="4020671" y="7834815"/>
            <a:ext cx="3086809" cy="1824987"/>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UNLOCKING CREATIVE POTENTIAL IN UNEMPLOYED AND SOCIALLY EXCLUDED ADULTS</a:t>
            </a:r>
            <a:endParaRPr lang="en-IE"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24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19092"/>
            <a:ext cx="3826329" cy="859209"/>
          </a:xfrm>
        </p:spPr>
        <p:txBody>
          <a:bodyPr/>
          <a:lstStyle/>
          <a:p>
            <a:r>
              <a:rPr lang="en-IE" dirty="0"/>
              <a:t>Tell me what you are listening to</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515721"/>
          </a:xfrm>
        </p:spPr>
        <p:txBody>
          <a:bodyPr/>
          <a:lstStyle/>
          <a:p>
            <a:r>
              <a:rPr lang="en-GB" sz="1200" b="1" dirty="0"/>
              <a:t>ABOUT </a:t>
            </a:r>
            <a:endParaRPr lang="en-IE" sz="1200" dirty="0"/>
          </a:p>
          <a:p>
            <a:r>
              <a:rPr lang="en-GB" dirty="0"/>
              <a:t>“Dis </a:t>
            </a:r>
            <a:r>
              <a:rPr lang="en-GB" dirty="0" err="1"/>
              <a:t>moi</a:t>
            </a:r>
            <a:r>
              <a:rPr lang="en-GB" dirty="0"/>
              <a:t> </a:t>
            </a:r>
            <a:r>
              <a:rPr lang="en-GB" dirty="0" err="1"/>
              <a:t>c’que</a:t>
            </a:r>
            <a:r>
              <a:rPr lang="en-GB" dirty="0"/>
              <a:t> </a:t>
            </a:r>
            <a:r>
              <a:rPr lang="en-GB" dirty="0" err="1"/>
              <a:t>t’écoutes</a:t>
            </a:r>
            <a:r>
              <a:rPr lang="en-GB" dirty="0"/>
              <a:t>” or, in English: “tell me what you are listening to” is based in the southwest of France. It is a project which links older people living in nursing homes with teenagers, to create interviews and podcast projects. Both the older adults and the teenagers were able to learn new skills and express themselves creatively, all while benefitting from the intercultural knowledge exchange of working together. </a:t>
            </a:r>
            <a:endParaRPr lang="en-IE" dirty="0"/>
          </a:p>
          <a:p>
            <a:r>
              <a:rPr lang="en-GB" dirty="0"/>
              <a:t> </a:t>
            </a:r>
            <a:endParaRPr lang="en-IE" dirty="0"/>
          </a:p>
          <a:p>
            <a:pPr fontAlgn="base"/>
            <a:r>
              <a:rPr lang="en-GB" dirty="0"/>
              <a:t>For more information go to</a:t>
            </a:r>
            <a:r>
              <a:rPr lang="en-GB" dirty="0">
                <a:solidFill>
                  <a:srgbClr val="FFC652"/>
                </a:solidFill>
              </a:rPr>
              <a:t> </a:t>
            </a:r>
            <a:r>
              <a:rPr lang="en-GB" u="sng" dirty="0">
                <a:solidFill>
                  <a:srgbClr val="FFC652"/>
                </a:solidFill>
                <a:hlinkClick r:id="rId2">
                  <a:extLst>
                    <a:ext uri="{A12FA001-AC4F-418D-AE19-62706E023703}">
                      <ahyp:hlinkClr xmlns:ahyp="http://schemas.microsoft.com/office/drawing/2018/hyperlinkcolor" val="tx"/>
                    </a:ext>
                  </a:extLst>
                </a:hlinkClick>
              </a:rPr>
              <a:t>https://culture-sante-aquitaine.com/dis-moi-cque-tecoutes/</a:t>
            </a:r>
            <a:r>
              <a:rPr lang="en-GB" u="sng" dirty="0">
                <a:solidFill>
                  <a:srgbClr val="FFC652"/>
                </a:solidFill>
              </a:rPr>
              <a:t> </a:t>
            </a:r>
          </a:p>
          <a:p>
            <a:pPr fontAlgn="base"/>
            <a:endParaRPr lang="en-GB" u="sng" dirty="0">
              <a:solidFill>
                <a:srgbClr val="FFC652"/>
              </a:solidFill>
              <a:hlinkClick r:id="rId3">
                <a:extLst>
                  <a:ext uri="{A12FA001-AC4F-418D-AE19-62706E023703}">
                    <ahyp:hlinkClr xmlns:ahyp="http://schemas.microsoft.com/office/drawing/2018/hyperlinkcolor" val="tx"/>
                  </a:ext>
                </a:extLst>
              </a:hlinkClick>
            </a:endParaRPr>
          </a:p>
          <a:p>
            <a:pPr fontAlgn="base"/>
            <a:r>
              <a:rPr lang="en-GB" u="sng" dirty="0">
                <a:solidFill>
                  <a:srgbClr val="FFC652"/>
                </a:solidFill>
                <a:hlinkClick r:id="rId3">
                  <a:extLst>
                    <a:ext uri="{A12FA001-AC4F-418D-AE19-62706E023703}">
                      <ahyp:hlinkClr xmlns:ahyp="http://schemas.microsoft.com/office/drawing/2018/hyperlinkcolor" val="tx"/>
                    </a:ext>
                  </a:extLst>
                </a:hlinkClick>
              </a:rPr>
              <a:t>http://www.ricochetsonore.fr/actus/365/dis-moi-cque-tecoutes-ehpad-le-petit-trianon</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This project creates intergenerational connections between teenagers and older adults. </a:t>
            </a:r>
            <a:endParaRPr lang="en-IE" dirty="0"/>
          </a:p>
          <a:p>
            <a:r>
              <a:rPr lang="en-US" sz="1200" b="1" dirty="0"/>
              <a:t> </a:t>
            </a:r>
            <a:endParaRPr lang="en-IE" sz="1200" b="1" dirty="0"/>
          </a:p>
          <a:p>
            <a:r>
              <a:rPr lang="en-US" sz="1200" b="1" dirty="0"/>
              <a:t>SUPPORTING HEALTH, WELLBEING &amp; NUTRITION</a:t>
            </a:r>
            <a:endParaRPr lang="en-IE" sz="1200" dirty="0"/>
          </a:p>
          <a:p>
            <a:r>
              <a:rPr lang="en-GB" dirty="0"/>
              <a:t>For many older people, it is a challenge to feel active and useful to society. This project and its intergenerational exchanges allows older adults to feel useful and stay active, which is proven to be good for their wellbeing.</a:t>
            </a:r>
            <a:endParaRPr lang="en-IE" dirty="0"/>
          </a:p>
          <a:p>
            <a:r>
              <a:rPr lang="en-US" sz="1200" b="1" dirty="0"/>
              <a:t>SUPPORTING ADULT LEARNING</a:t>
            </a:r>
            <a:endParaRPr lang="en-IE" sz="1200" dirty="0"/>
          </a:p>
          <a:p>
            <a:r>
              <a:rPr lang="en-GB" dirty="0"/>
              <a:t>This project supports adult learning because people were educated on the radio equipment : micro, headphones, machines.</a:t>
            </a:r>
            <a:endParaRPr lang="en-IE" dirty="0"/>
          </a:p>
          <a:p>
            <a:endParaRPr lang="en-GB" sz="1200" b="1" dirty="0"/>
          </a:p>
          <a:p>
            <a:r>
              <a:rPr lang="en-GB" sz="1200" b="1" dirty="0"/>
              <a:t>HOW IS THE ORGANISATION FUNDED?</a:t>
            </a:r>
            <a:endParaRPr lang="en-IE" sz="1200" dirty="0"/>
          </a:p>
          <a:p>
            <a:r>
              <a:rPr lang="en-GB" dirty="0"/>
              <a:t>Through the Association du Lien </a:t>
            </a:r>
            <a:r>
              <a:rPr lang="en-GB" dirty="0" err="1"/>
              <a:t>Interculturel</a:t>
            </a:r>
            <a:r>
              <a:rPr lang="en-GB" dirty="0"/>
              <a:t> Familial et Social</a:t>
            </a:r>
            <a:endParaRPr lang="en-IE" dirty="0"/>
          </a:p>
          <a:p>
            <a:endParaRPr lang="en-IE" dirty="0"/>
          </a:p>
          <a:p>
            <a:r>
              <a:rPr lang="en-US" sz="1200" b="1" dirty="0"/>
              <a:t>HOW DOES THE REFERRAL PROCESS WORK?</a:t>
            </a:r>
            <a:endParaRPr lang="en-IE" sz="1200" dirty="0"/>
          </a:p>
          <a:p>
            <a:r>
              <a:rPr lang="en-IE" dirty="0"/>
              <a:t>No referral needed! This project is a partnership between individuals, facilitated by schools and nursing homes. </a:t>
            </a:r>
          </a:p>
          <a:p>
            <a:endParaRPr lang="en-IE" dirty="0"/>
          </a:p>
          <a:p>
            <a:r>
              <a:rPr lang="en-US" sz="1200" b="1" dirty="0"/>
              <a:t>OPPORTUNITIES FOR REPLICATION</a:t>
            </a:r>
            <a:endParaRPr lang="en-IE" sz="1200" dirty="0"/>
          </a:p>
          <a:p>
            <a:r>
              <a:rPr lang="en-GB" dirty="0"/>
              <a:t>This project was repeated several times with the same cultural partner. It could easily be replicated in any place there is the opportunity for collaboration between a school, a nursing home, and a facility with recording equipment. </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7</a:t>
            </a:fld>
            <a:endParaRPr lang="en-US" dirty="0"/>
          </a:p>
        </p:txBody>
      </p:sp>
      <p:pic>
        <p:nvPicPr>
          <p:cNvPr id="5" name="Picture Placeholder 4">
            <a:extLst>
              <a:ext uri="{FF2B5EF4-FFF2-40B4-BE49-F238E27FC236}">
                <a16:creationId xmlns:a16="http://schemas.microsoft.com/office/drawing/2014/main" id="{15BC5FB4-4BD0-AA43-AC35-DEA53EA5C7FA}"/>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a:stretch/>
        </p:blipFill>
        <p:spPr>
          <a:xfrm>
            <a:off x="5054461" y="416351"/>
            <a:ext cx="2498180" cy="1653390"/>
          </a:xfrm>
        </p:spPr>
      </p:pic>
      <p:grpSp>
        <p:nvGrpSpPr>
          <p:cNvPr id="11" name="Group 10">
            <a:extLst>
              <a:ext uri="{FF2B5EF4-FFF2-40B4-BE49-F238E27FC236}">
                <a16:creationId xmlns:a16="http://schemas.microsoft.com/office/drawing/2014/main" id="{0EF0CB6E-5006-4C4A-8842-25491F36D86D}"/>
              </a:ext>
            </a:extLst>
          </p:cNvPr>
          <p:cNvGrpSpPr/>
          <p:nvPr/>
        </p:nvGrpSpPr>
        <p:grpSpPr>
          <a:xfrm>
            <a:off x="6509540" y="1762404"/>
            <a:ext cx="940579" cy="832733"/>
            <a:chOff x="3932429" y="3269513"/>
            <a:chExt cx="940579" cy="832733"/>
          </a:xfrm>
        </p:grpSpPr>
        <p:sp>
          <p:nvSpPr>
            <p:cNvPr id="12" name="Freeform 11">
              <a:extLst>
                <a:ext uri="{FF2B5EF4-FFF2-40B4-BE49-F238E27FC236}">
                  <a16:creationId xmlns:a16="http://schemas.microsoft.com/office/drawing/2014/main" id="{0D4B3B56-FF7C-8F4D-92E5-61519B98230C}"/>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8D753BB3-31C7-274D-97FC-F9F9E5DD9DF6}"/>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D9AEA54C-3985-0A44-806B-C0F05001A4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629" y="110749"/>
            <a:ext cx="2362972" cy="769498"/>
          </a:xfrm>
          <a:prstGeom prst="rect">
            <a:avLst/>
          </a:prstGeom>
        </p:spPr>
      </p:pic>
      <p:sp>
        <p:nvSpPr>
          <p:cNvPr id="15" name="Rectangle 14">
            <a:extLst>
              <a:ext uri="{FF2B5EF4-FFF2-40B4-BE49-F238E27FC236}">
                <a16:creationId xmlns:a16="http://schemas.microsoft.com/office/drawing/2014/main" id="{37194B91-4A72-0244-8657-82D25F804BDB}"/>
              </a:ext>
            </a:extLst>
          </p:cNvPr>
          <p:cNvSpPr/>
          <p:nvPr/>
        </p:nvSpPr>
        <p:spPr>
          <a:xfrm>
            <a:off x="2184400" y="7593515"/>
            <a:ext cx="4923080"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A RADIO PROJECT CREATING CONNECTIONS BETWEEN  </a:t>
            </a:r>
          </a:p>
          <a:p>
            <a:pPr algn="r">
              <a:lnSpc>
                <a:spcPts val="2720"/>
              </a:lnSpc>
            </a:pPr>
            <a:r>
              <a:rPr lang="en-US" sz="2600" b="1" dirty="0">
                <a:latin typeface="Calibri" panose="020F0502020204030204" pitchFamily="34" charset="0"/>
                <a:cs typeface="Calibri" panose="020F0502020204030204" pitchFamily="34" charset="0"/>
              </a:rPr>
              <a:t>TEENAGERS AND OLDER ADULTS</a:t>
            </a:r>
          </a:p>
        </p:txBody>
      </p:sp>
    </p:spTree>
    <p:extLst>
      <p:ext uri="{BB962C8B-B14F-4D97-AF65-F5344CB8AC3E}">
        <p14:creationId xmlns:p14="http://schemas.microsoft.com/office/powerpoint/2010/main" val="423037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Sing Ireland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046648"/>
          </a:xfrm>
        </p:spPr>
        <p:txBody>
          <a:bodyPr/>
          <a:lstStyle/>
          <a:p>
            <a:r>
              <a:rPr lang="en-GB" sz="1200" b="1" dirty="0"/>
              <a:t>ABOUT </a:t>
            </a:r>
            <a:endParaRPr lang="en-IE" sz="1200" dirty="0"/>
          </a:p>
          <a:p>
            <a:r>
              <a:rPr lang="en-GB" dirty="0"/>
              <a:t>Sing Ireland is based in Ireland.</a:t>
            </a:r>
            <a:br>
              <a:rPr lang="en-GB" dirty="0"/>
            </a:br>
            <a:r>
              <a:rPr lang="en-GB" dirty="0"/>
              <a:t>It was established in 1980 to promote and develop choral singing in Ireland. Leading, Enabling and Connecting Communities of Singers in Ireland.  Sing Ireland develops and supports all forms of group singing in Ireland. It does this by providing quality experiences  through activities led by Sing Ireland and by  supporting the work of our members and the  wider choral sector.</a:t>
            </a:r>
            <a:endParaRPr lang="en-IE" dirty="0"/>
          </a:p>
          <a:p>
            <a:endParaRPr lang="en-GB" dirty="0"/>
          </a:p>
          <a:p>
            <a:r>
              <a:rPr lang="en-GB" dirty="0"/>
              <a:t>For more information go to </a:t>
            </a:r>
          </a:p>
          <a:p>
            <a:r>
              <a:rPr lang="en-GB" u="sng" dirty="0">
                <a:solidFill>
                  <a:srgbClr val="FFC652"/>
                </a:solidFill>
                <a:hlinkClick r:id="rId2">
                  <a:extLst>
                    <a:ext uri="{A12FA001-AC4F-418D-AE19-62706E023703}">
                      <ahyp:hlinkClr xmlns:ahyp="http://schemas.microsoft.com/office/drawing/2018/hyperlinkcolor" val="tx"/>
                    </a:ext>
                  </a:extLst>
                </a:hlinkClick>
              </a:rPr>
              <a:t>https://www.singireland.ie/</a:t>
            </a:r>
            <a:r>
              <a:rPr lang="en-GB" dirty="0">
                <a:solidFill>
                  <a:srgbClr val="FFC652"/>
                </a:solidFill>
              </a:rPr>
              <a:t> </a:t>
            </a:r>
            <a:endParaRPr lang="en-IE" dirty="0">
              <a:solidFill>
                <a:srgbClr val="FFC652"/>
              </a:solidFill>
            </a:endParaRPr>
          </a:p>
          <a:p>
            <a:r>
              <a:rPr lang="en-GB" dirty="0"/>
              <a:t> </a:t>
            </a:r>
            <a:endParaRPr lang="en-IE" dirty="0"/>
          </a:p>
          <a:p>
            <a:pPr algn="l"/>
            <a:r>
              <a:rPr lang="en-GB" sz="1200" b="1" dirty="0"/>
              <a:t>SUPPORTING SOCIAL INCLUSION </a:t>
            </a:r>
          </a:p>
          <a:p>
            <a:pPr algn="l"/>
            <a:r>
              <a:rPr lang="en-GB" sz="1200" b="1" dirty="0"/>
              <a:t>AND CONNECTION</a:t>
            </a:r>
            <a:endParaRPr lang="en-IE" sz="1200" dirty="0"/>
          </a:p>
          <a:p>
            <a:r>
              <a:rPr lang="en-GB" dirty="0"/>
              <a:t>Sing Ireland connects, enables and leads communities of singers in Ireland with a mission to positively enhance people's lives through singing. Each member has the chance to make connections and friends in their singing group.</a:t>
            </a:r>
          </a:p>
          <a:p>
            <a:endParaRPr lang="en-IE" dirty="0"/>
          </a:p>
          <a:p>
            <a:r>
              <a:rPr lang="en-US" sz="1200" b="1" dirty="0"/>
              <a:t>SUPPORTING ADULT LEARNING</a:t>
            </a:r>
            <a:endParaRPr lang="en-IE" sz="1200" dirty="0"/>
          </a:p>
          <a:p>
            <a:r>
              <a:rPr lang="en-GB" dirty="0"/>
              <a:t>Members could learn through their Sing Ireland group. For instance, they might learn to read music</a:t>
            </a:r>
            <a:r>
              <a:rPr lang="en-US" sz="1200" b="1" dirty="0"/>
              <a:t> </a:t>
            </a:r>
          </a:p>
          <a:p>
            <a:endParaRPr lang="en-GB" sz="1200" b="1" dirty="0"/>
          </a:p>
          <a:p>
            <a:r>
              <a:rPr lang="en-GB" sz="1200" b="1" dirty="0"/>
              <a:t>HOW IS THE ORGANISATION FUNDED?</a:t>
            </a:r>
            <a:endParaRPr lang="en-IE" sz="1200" dirty="0"/>
          </a:p>
          <a:p>
            <a:r>
              <a:rPr lang="en-GB" dirty="0"/>
              <a:t>Sing Ireland has a number of different funders and partners including The Arts Council, University of Limerick, The Department of Culture, Heritage and the Gaeltacht etc.</a:t>
            </a:r>
            <a:br>
              <a:rPr lang="en-GB" dirty="0"/>
            </a:br>
            <a:r>
              <a:rPr lang="en-GB" dirty="0"/>
              <a:t>Individuals and groups also pay to become members.</a:t>
            </a:r>
            <a:endParaRPr lang="en-IE" dirty="0"/>
          </a:p>
          <a:p>
            <a:endParaRPr lang="en-IE" dirty="0"/>
          </a:p>
          <a:p>
            <a:r>
              <a:rPr lang="en-US" sz="1200" b="1" dirty="0"/>
              <a:t>HOW DOES THE REFERRAL PROCESS WORK?</a:t>
            </a:r>
            <a:endParaRPr lang="en-IE" sz="1200" dirty="0"/>
          </a:p>
          <a:p>
            <a:r>
              <a:rPr lang="en-US" dirty="0"/>
              <a:t>Individuals can contact Sing Ireland directly to find a group near them.</a:t>
            </a:r>
            <a:r>
              <a:rPr lang="en-US" b="1" i="1" dirty="0"/>
              <a:t> </a:t>
            </a:r>
          </a:p>
          <a:p>
            <a:endParaRPr lang="en-IE" dirty="0"/>
          </a:p>
          <a:p>
            <a:r>
              <a:rPr lang="en-US" sz="1200" b="1" dirty="0"/>
              <a:t>OPPORTUNITIES FOR REPLICATION</a:t>
            </a:r>
            <a:endParaRPr lang="en-IE" sz="1200" dirty="0"/>
          </a:p>
          <a:p>
            <a:r>
              <a:rPr lang="en-GB" dirty="0"/>
              <a:t>Sing Ireland is like a one stop shop for choirs and singing groups so with some research this could be done in other countries.</a:t>
            </a:r>
          </a:p>
          <a:p>
            <a:endParaRPr lang="en-GB" sz="1200" b="1" dirty="0"/>
          </a:p>
          <a:p>
            <a:r>
              <a:rPr lang="en-GB" sz="1200" b="1" dirty="0"/>
              <a:t>MYTHS &amp; FALSE BELIEFS</a:t>
            </a:r>
            <a:endParaRPr lang="en-IE" sz="1200" dirty="0"/>
          </a:p>
          <a:p>
            <a:pPr algn="l"/>
            <a:r>
              <a:rPr lang="en-US" b="1" dirty="0"/>
              <a:t>Myth 1</a:t>
            </a:r>
          </a:p>
          <a:p>
            <a:pPr algn="l"/>
            <a:r>
              <a:rPr lang="en-US" b="1" i="1" dirty="0"/>
              <a:t>‘</a:t>
            </a:r>
            <a:r>
              <a:rPr lang="en-GB" dirty="0"/>
              <a:t>I can’t read music, so I can’t join.’ Not all of the groups or choirs require their members to be able to read music. Some learn by ear. </a:t>
            </a:r>
          </a:p>
          <a:p>
            <a:pPr algn="l"/>
            <a:endParaRPr lang="en-IE" dirty="0"/>
          </a:p>
          <a:p>
            <a:r>
              <a:rPr lang="en-GB" b="1" dirty="0"/>
              <a:t>Myth 2</a:t>
            </a:r>
          </a:p>
          <a:p>
            <a:r>
              <a:rPr lang="en-GB" dirty="0"/>
              <a:t>‘I don’t have enough money to buy sheet music, so I can’t join.’ Many maintain a music library, comprised of all past repertoire. Often members will be asked to contribute a fee towards the running of the group and the purchase of vocal scores. </a:t>
            </a:r>
          </a:p>
          <a:p>
            <a:endParaRPr lang="en-IE" dirty="0"/>
          </a:p>
          <a:p>
            <a:r>
              <a:rPr lang="en-GB" b="1" dirty="0"/>
              <a:t>Myth 3</a:t>
            </a:r>
          </a:p>
          <a:p>
            <a:r>
              <a:rPr lang="en-GB" dirty="0"/>
              <a:t>‘I don’t know what type of voice I have, so I can’t join a choir’. That’s no problem the choir director will get you to sing the scales to determine what kind of voice you have. </a:t>
            </a:r>
          </a:p>
          <a:p>
            <a:endParaRPr lang="en-IE" dirty="0"/>
          </a:p>
          <a:p>
            <a:r>
              <a:rPr lang="en-GB" b="1" dirty="0"/>
              <a:t>Myth 4</a:t>
            </a:r>
          </a:p>
          <a:p>
            <a:r>
              <a:rPr lang="en-GB" dirty="0"/>
              <a:t>‘I’m too old to join’ Sing Ireland and Creative Aging International, supported by Creative Ireland, are developing Ageing Voices to offer tools and networks which encourage singing for health and well-being amongst adults, whether they live in the community or in care.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a:t>
            </a:fld>
            <a:endParaRPr lang="en-US" dirty="0"/>
          </a:p>
        </p:txBody>
      </p:sp>
      <p:pic>
        <p:nvPicPr>
          <p:cNvPr id="10" name="Picture 9" descr="Logo&#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440871" y="260337"/>
            <a:ext cx="1364067" cy="744037"/>
          </a:xfrm>
          <a:prstGeom prst="rect">
            <a:avLst/>
          </a:prstGeom>
        </p:spPr>
      </p:pic>
      <p:pic>
        <p:nvPicPr>
          <p:cNvPr id="5" name="Picture Placeholder 4">
            <a:extLst>
              <a:ext uri="{FF2B5EF4-FFF2-40B4-BE49-F238E27FC236}">
                <a16:creationId xmlns:a16="http://schemas.microsoft.com/office/drawing/2014/main" id="{A1B2157D-B946-CC42-A2C6-28DB10604027}"/>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67D6328A-6A5E-9943-8B17-80A79B5182B0}"/>
              </a:ext>
            </a:extLst>
          </p:cNvPr>
          <p:cNvGrpSpPr/>
          <p:nvPr/>
        </p:nvGrpSpPr>
        <p:grpSpPr>
          <a:xfrm>
            <a:off x="6509540" y="1762404"/>
            <a:ext cx="940579" cy="832733"/>
            <a:chOff x="3932429" y="3269513"/>
            <a:chExt cx="940579" cy="832733"/>
          </a:xfrm>
        </p:grpSpPr>
        <p:sp>
          <p:nvSpPr>
            <p:cNvPr id="18" name="Freeform 17">
              <a:extLst>
                <a:ext uri="{FF2B5EF4-FFF2-40B4-BE49-F238E27FC236}">
                  <a16:creationId xmlns:a16="http://schemas.microsoft.com/office/drawing/2014/main" id="{F02F5078-2186-F84F-A5CA-77F2D1EE2854}"/>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B4E1B422-FAA4-1E4C-99A2-6F3B5C8BB836}"/>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7776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37210B-9071-A643-975E-78A1410D3996}"/>
              </a:ext>
            </a:extLst>
          </p:cNvPr>
          <p:cNvPicPr>
            <a:picLocks noGrp="1" noChangeAspect="1"/>
          </p:cNvPicPr>
          <p:nvPr>
            <p:ph type="pic" sz="quarter" idx="34"/>
          </p:nvPr>
        </p:nvPicPr>
        <p:blipFill rotWithShape="1">
          <a:blip r:embed="rId2"/>
          <a:srcRect t="44355" b="17015"/>
          <a:stretch/>
        </p:blipFill>
        <p:spPr>
          <a:xfrm>
            <a:off x="-1" y="-9957"/>
            <a:ext cx="7559675" cy="1623216"/>
          </a:xfr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Culture Vitamins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566933"/>
            <a:ext cx="6666609" cy="5967468"/>
          </a:xfrm>
        </p:spPr>
        <p:txBody>
          <a:bodyPr/>
          <a:lstStyle/>
          <a:p>
            <a:r>
              <a:rPr lang="en-GB" sz="1200" b="1" dirty="0"/>
              <a:t>ABOUT </a:t>
            </a:r>
            <a:endParaRPr lang="en-IE" sz="1200" dirty="0"/>
          </a:p>
          <a:p>
            <a:r>
              <a:rPr lang="en-GB" dirty="0"/>
              <a:t>“</a:t>
            </a:r>
            <a:r>
              <a:rPr lang="en-GB" dirty="0" err="1"/>
              <a:t>Kulturvitaminer</a:t>
            </a:r>
            <a:r>
              <a:rPr lang="en-GB" dirty="0"/>
              <a:t>” or culture vitamins is based in Aalborg, Denmark. The Culture vitamins </a:t>
            </a:r>
            <a:r>
              <a:rPr lang="en-GB" dirty="0" err="1"/>
              <a:t>programmme</a:t>
            </a:r>
            <a:r>
              <a:rPr lang="en-GB" dirty="0"/>
              <a:t> was aimed at adults who are off work due to mild to moderate depression, anxiety or stress-related issues. The project prescribes a variety of activities including choir singing, guided reading, introduction to the city archives, listing to music, visiting an art museum and a theatre, and a nature hikes. These arts and cultural activities are prescribed at an average of 2-h sessions 2.5 times a week. </a:t>
            </a:r>
          </a:p>
          <a:p>
            <a:endParaRPr lang="en-GB" dirty="0"/>
          </a:p>
          <a:p>
            <a:pPr algn="l"/>
            <a:r>
              <a:rPr lang="en-GB" dirty="0"/>
              <a:t>For more information go to </a:t>
            </a:r>
            <a:r>
              <a:rPr lang="en-GB" u="sng" dirty="0">
                <a:solidFill>
                  <a:srgbClr val="FFC652"/>
                </a:solidFill>
                <a:hlinkClick r:id="rId3">
                  <a:extLst>
                    <a:ext uri="{A12FA001-AC4F-418D-AE19-62706E023703}">
                      <ahyp:hlinkClr xmlns:ahyp="http://schemas.microsoft.com/office/drawing/2018/hyperlinkcolor" val="tx"/>
                    </a:ext>
                  </a:extLst>
                </a:hlinkClick>
              </a:rPr>
              <a:t>https://www.aalborg.dk/sundhed-og-sygdom/stress-angst-og-depression/stress-angst-og-depression-kulturvitaminer</a:t>
            </a:r>
            <a:r>
              <a:rPr lang="en-GB" dirty="0">
                <a:solidFill>
                  <a:srgbClr val="FFC652"/>
                </a:solidFill>
              </a:rPr>
              <a:t> </a:t>
            </a:r>
            <a:r>
              <a:rPr lang="en-GB" dirty="0"/>
              <a:t>and</a:t>
            </a:r>
          </a:p>
          <a:p>
            <a:pPr algn="l"/>
            <a:r>
              <a:rPr lang="en-GB" u="sng" dirty="0">
                <a:solidFill>
                  <a:srgbClr val="FFC652"/>
                </a:solidFill>
                <a:hlinkClick r:id="rId4">
                  <a:extLst>
                    <a:ext uri="{A12FA001-AC4F-418D-AE19-62706E023703}">
                      <ahyp:hlinkClr xmlns:ahyp="http://schemas.microsoft.com/office/drawing/2018/hyperlinkcolor" val="tx"/>
                    </a:ext>
                  </a:extLst>
                </a:hlinkClick>
              </a:rPr>
              <a:t>https://www.weforum.org/agenda/2019/08/mental-health-depression-denmark-kulturvitaminer/</a:t>
            </a:r>
            <a:r>
              <a:rPr lang="en-GB" u="sng" dirty="0">
                <a:solidFill>
                  <a:srgbClr val="FFC652"/>
                </a:solidFill>
              </a:rPr>
              <a:t> </a:t>
            </a:r>
            <a:endParaRPr lang="en-IE" dirty="0">
              <a:solidFill>
                <a:srgbClr val="FFC652"/>
              </a:solidFill>
            </a:endParaRPr>
          </a:p>
          <a:p>
            <a:pPr algn="l"/>
            <a:endParaRPr lang="en-GB" sz="1200" b="1" dirty="0"/>
          </a:p>
          <a:p>
            <a:pPr algn="l"/>
            <a:r>
              <a:rPr lang="en-GB" sz="1200" b="1" dirty="0"/>
              <a:t>SUPPORTING SOCIAL INCLUSION </a:t>
            </a:r>
          </a:p>
          <a:p>
            <a:pPr algn="l"/>
            <a:r>
              <a:rPr lang="en-GB" sz="1200" b="1" dirty="0"/>
              <a:t>AND CONNECTION</a:t>
            </a:r>
            <a:endParaRPr lang="en-IE" sz="1200" dirty="0"/>
          </a:p>
          <a:p>
            <a:r>
              <a:rPr lang="en-US" dirty="0"/>
              <a:t>At the heart of the </a:t>
            </a:r>
            <a:r>
              <a:rPr lang="en-US" dirty="0" err="1"/>
              <a:t>programme</a:t>
            </a:r>
            <a:r>
              <a:rPr lang="en-US" dirty="0"/>
              <a:t> is an ethos of community and belonging. Allowing participants to reconnect or experience first what their local area has to offer and immerse themselves in something meaningful and exciting. With the aim of relieving stress, boosting confidence and promoting new connections. Mikael Odder Nielsen, the Aalborg course leader, explains: “We wanted to see if we could make people’s mental health better, reduce social isolation, and help them get back into the </a:t>
            </a:r>
            <a:r>
              <a:rPr lang="en-US" dirty="0" err="1"/>
              <a:t>labour</a:t>
            </a:r>
            <a:r>
              <a:rPr lang="en-US" dirty="0"/>
              <a:t> market via culture.” A mix of different activities aims to accomplish that goal.</a:t>
            </a:r>
          </a:p>
          <a:p>
            <a:r>
              <a:rPr lang="en-US" sz="1200" b="1" dirty="0"/>
              <a:t> </a:t>
            </a:r>
            <a:endParaRPr lang="en-IE" sz="1200" b="1" dirty="0"/>
          </a:p>
          <a:p>
            <a:r>
              <a:rPr lang="en-US" sz="1200" b="1" dirty="0"/>
              <a:t>SUPPORTING ADULT LEARNING </a:t>
            </a:r>
          </a:p>
          <a:p>
            <a:r>
              <a:rPr lang="en-GB" dirty="0"/>
              <a:t>Each activity in ‘Culture Vitamins’ offered a new experience of learning which would help relieve some of the problems these adults faced in terms of their mental health. The entire project focused on learning, trying and experience something new as an adult. </a:t>
            </a:r>
            <a:r>
              <a:rPr lang="en-US" dirty="0"/>
              <a:t>A professional vocal teacher facilitates participants’ choir singing. The participants are given guided tours in the city archives, and an introduction to </a:t>
            </a:r>
            <a:r>
              <a:rPr lang="en-GB" dirty="0"/>
              <a:t>genealogical research. </a:t>
            </a:r>
          </a:p>
          <a:p>
            <a:endParaRPr lang="en-GB" dirty="0"/>
          </a:p>
          <a:p>
            <a:endParaRPr lang="en-GB" dirty="0"/>
          </a:p>
          <a:p>
            <a:endParaRPr lang="en-GB" dirty="0"/>
          </a:p>
          <a:p>
            <a:r>
              <a:rPr lang="en-GB" dirty="0"/>
              <a:t>In the theatre, actors and acting coaches train participants in body language to prepare them for job interviews. Moreover, they visit the local art museum and take part in creative workshops — proven to increase resilience.</a:t>
            </a:r>
            <a:endParaRPr lang="en-IE" dirty="0"/>
          </a:p>
          <a:p>
            <a:endParaRPr lang="en-US" sz="1200" b="1" dirty="0"/>
          </a:p>
          <a:p>
            <a:r>
              <a:rPr lang="en-US" sz="1200" b="1" dirty="0"/>
              <a:t>SUPPORTING HEALTH, WELLBEING &amp; NUTRITION</a:t>
            </a:r>
            <a:endParaRPr lang="en-IE" sz="1200" dirty="0"/>
          </a:p>
          <a:p>
            <a:r>
              <a:rPr lang="en-US" dirty="0"/>
              <a:t>Anita Jensen, a postdoctoral researcher at Aalborg University, evaluated the successful results of </a:t>
            </a:r>
            <a:r>
              <a:rPr lang="en-US" dirty="0" err="1"/>
              <a:t>Kulturvitaminer</a:t>
            </a:r>
            <a:r>
              <a:rPr lang="en-US" dirty="0"/>
              <a:t>. Participants felt increased self-esteem and motivation, more joy, improved social skills and relationships, and a better sense of their needs and self-care. They not only felt better mentally, but also physically — reporting less fatigue, more energy, and the ability to relax.</a:t>
            </a:r>
            <a:endParaRPr lang="en-IE" dirty="0"/>
          </a:p>
          <a:p>
            <a:r>
              <a:rPr lang="en-US" b="1" i="1" dirty="0"/>
              <a:t> </a:t>
            </a:r>
            <a:endParaRPr lang="en-IE" dirty="0"/>
          </a:p>
          <a:p>
            <a:r>
              <a:rPr lang="en-US" sz="1200" b="1" dirty="0"/>
              <a:t>SUPPORTING GETTING ACTIVE TO KEEP WELL</a:t>
            </a:r>
            <a:endParaRPr lang="en-IE" sz="1200" dirty="0"/>
          </a:p>
          <a:p>
            <a:r>
              <a:rPr lang="en-US" dirty="0"/>
              <a:t>As research has shown the positive effect of nature on mental health, </a:t>
            </a:r>
            <a:r>
              <a:rPr lang="en-US" dirty="0" err="1"/>
              <a:t>Kulturvitaminer</a:t>
            </a:r>
            <a:r>
              <a:rPr lang="en-US" dirty="0"/>
              <a:t> also offers guided nature walks which directly encourages people to get outside and be active. “These are also valuable in terms of seeing how slowly things grow, in contrast to our busy modern lives,” states Nielsen (Aalborg course leader).</a:t>
            </a:r>
            <a:endParaRPr lang="en-IE" dirty="0"/>
          </a:p>
          <a:p>
            <a:endParaRPr lang="en-GB" sz="1200" b="1" dirty="0"/>
          </a:p>
          <a:p>
            <a:r>
              <a:rPr lang="en-GB" sz="1200" b="1" dirty="0"/>
              <a:t>HOW IS THE ORGANISATION FUNDED?</a:t>
            </a:r>
            <a:endParaRPr lang="en-IE" sz="1200" dirty="0"/>
          </a:p>
          <a:p>
            <a:r>
              <a:rPr lang="en-GB" dirty="0"/>
              <a:t>The Danish Government provided funding for four pilot </a:t>
            </a:r>
            <a:r>
              <a:rPr lang="en-GB" dirty="0" err="1"/>
              <a:t>AoP</a:t>
            </a:r>
            <a:r>
              <a:rPr lang="en-GB" dirty="0"/>
              <a:t> projects with a 3-year duration starting in 2016. ‘Culture Vitamins’ is one of these projects. The Health and Cultural Department developed the project and it is delivered and coordinated by the </a:t>
            </a:r>
            <a:r>
              <a:rPr lang="en-GB" dirty="0" err="1"/>
              <a:t>Center</a:t>
            </a:r>
            <a:r>
              <a:rPr lang="en-GB" dirty="0"/>
              <a:t> for Mental Health, which is run by the Aalborg local authority.</a:t>
            </a:r>
            <a:endParaRPr lang="en-IE" dirty="0"/>
          </a:p>
          <a:p>
            <a:r>
              <a:rPr lang="en-US" sz="1200" b="1" dirty="0"/>
              <a:t>HOW DOES THE REFERRAL PROCESS WORK?</a:t>
            </a:r>
            <a:endParaRPr lang="en-IE" sz="1200" dirty="0"/>
          </a:p>
          <a:p>
            <a:r>
              <a:rPr lang="en-GB" dirty="0"/>
              <a:t>Adults were referred to the project by the local job centre. Participants were informed about the study by the project coordinator and recruited prior to the first meeting, at which they received further information</a:t>
            </a:r>
            <a:endParaRPr lang="en-IE" dirty="0"/>
          </a:p>
          <a:p>
            <a:r>
              <a:rPr lang="en-GB" dirty="0"/>
              <a:t>and were introduced to the researcher.</a:t>
            </a:r>
            <a:endParaRPr lang="en-IE" dirty="0"/>
          </a:p>
          <a:p>
            <a:endParaRPr lang="en-IE" dirty="0"/>
          </a:p>
          <a:p>
            <a:r>
              <a:rPr lang="en-US" sz="1200" b="1" dirty="0"/>
              <a:t>OPPORTUNITIES FOR REPLICATION</a:t>
            </a:r>
            <a:endParaRPr lang="en-IE" sz="1200" dirty="0"/>
          </a:p>
          <a:p>
            <a:r>
              <a:rPr lang="en-GB" dirty="0"/>
              <a:t>The culture vitamins programme could be quite easily replicated in a place that has extensive cultural activities/experience on offer such as libraries, theatres, scenic public spaces in nature. It would require the commitment of course leaders each week and collaboration with these cultural originations.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9</a:t>
            </a:fld>
            <a:endParaRPr lang="en-US" dirty="0"/>
          </a:p>
        </p:txBody>
      </p:sp>
    </p:spTree>
    <p:extLst>
      <p:ext uri="{BB962C8B-B14F-4D97-AF65-F5344CB8AC3E}">
        <p14:creationId xmlns:p14="http://schemas.microsoft.com/office/powerpoint/2010/main" val="120973264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1" ma:contentTypeDescription="Create a new document." ma:contentTypeScope="" ma:versionID="a2ee15684898fd88445db6c71c3ee317">
  <xsd:schema xmlns:xsd="http://www.w3.org/2001/XMLSchema" xmlns:xs="http://www.w3.org/2001/XMLSchema" xmlns:p="http://schemas.microsoft.com/office/2006/metadata/properties" xmlns:ns2="e04226f8-b347-4b8c-99ed-ebf0afe83b1d" targetNamespace="http://schemas.microsoft.com/office/2006/metadata/properties" ma:root="true" ma:fieldsID="c6341eabbcf481afcb5e3aa39dcf91dd" ns2:_="">
    <xsd:import namespace="e04226f8-b347-4b8c-99ed-ebf0afe83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04226f8-b347-4b8c-99ed-ebf0afe83b1d"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5707A9A9-FC2C-4274-92D9-EDC7AC42E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e04226f8-b347-4b8c-99ed-ebf0afe83b1d"/>
  </ds:schemaRefs>
</ds:datastoreItem>
</file>

<file path=docProps/app.xml><?xml version="1.0" encoding="utf-8"?>
<Properties xmlns="http://schemas.openxmlformats.org/officeDocument/2006/extended-properties" xmlns:vt="http://schemas.openxmlformats.org/officeDocument/2006/docPropsVTypes">
  <Template>Magazine layout</Template>
  <TotalTime>6659</TotalTime>
  <Words>16268</Words>
  <Application>Microsoft Office PowerPoint</Application>
  <PresentationFormat>Custom</PresentationFormat>
  <Paragraphs>1444</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Schoolbook</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Grace Roche</cp:lastModifiedBy>
  <cp:revision>355</cp:revision>
  <dcterms:created xsi:type="dcterms:W3CDTF">2021-06-15T11:45:52Z</dcterms:created>
  <dcterms:modified xsi:type="dcterms:W3CDTF">2022-03-04T10:19:27Z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0x010100D2AFCF9877030F4EB84E2ECBCCDB3FC5</vt:lpwstr>
  </property>
</Properties>
</file>